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slides/slide14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129.xml" ContentType="application/vnd.openxmlformats-officedocument.presentationml.slide+xml"/>
  <Override PartName="/ppt/slides/slide147.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44.xml" ContentType="application/vnd.openxmlformats-officedocument.presentationml.slide+xml"/>
  <Override PartName="/ppt/slides/slide153.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354"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300" r:id="rId31"/>
    <p:sldId id="284" r:id="rId32"/>
    <p:sldId id="285" r:id="rId33"/>
    <p:sldId id="286" r:id="rId34"/>
    <p:sldId id="287" r:id="rId35"/>
    <p:sldId id="288" r:id="rId36"/>
    <p:sldId id="289" r:id="rId37"/>
    <p:sldId id="290" r:id="rId38"/>
    <p:sldId id="291" r:id="rId39"/>
    <p:sldId id="292" r:id="rId40"/>
    <p:sldId id="299" r:id="rId41"/>
    <p:sldId id="293" r:id="rId42"/>
    <p:sldId id="294" r:id="rId43"/>
    <p:sldId id="295" r:id="rId44"/>
    <p:sldId id="296" r:id="rId45"/>
    <p:sldId id="297" r:id="rId46"/>
    <p:sldId id="298" r:id="rId47"/>
    <p:sldId id="301" r:id="rId48"/>
    <p:sldId id="302" r:id="rId49"/>
    <p:sldId id="303" r:id="rId50"/>
    <p:sldId id="304" r:id="rId51"/>
    <p:sldId id="305" r:id="rId52"/>
    <p:sldId id="306" r:id="rId53"/>
    <p:sldId id="352" r:id="rId54"/>
    <p:sldId id="307" r:id="rId55"/>
    <p:sldId id="308" r:id="rId56"/>
    <p:sldId id="309" r:id="rId57"/>
    <p:sldId id="310" r:id="rId58"/>
    <p:sldId id="311" r:id="rId59"/>
    <p:sldId id="312" r:id="rId60"/>
    <p:sldId id="313" r:id="rId61"/>
    <p:sldId id="314" r:id="rId62"/>
    <p:sldId id="315" r:id="rId63"/>
    <p:sldId id="348" r:id="rId64"/>
    <p:sldId id="349" r:id="rId65"/>
    <p:sldId id="316" r:id="rId66"/>
    <p:sldId id="317" r:id="rId67"/>
    <p:sldId id="318" r:id="rId68"/>
    <p:sldId id="350" r:id="rId69"/>
    <p:sldId id="319" r:id="rId70"/>
    <p:sldId id="351" r:id="rId71"/>
    <p:sldId id="320" r:id="rId72"/>
    <p:sldId id="353" r:id="rId73"/>
    <p:sldId id="322" r:id="rId74"/>
    <p:sldId id="324" r:id="rId75"/>
    <p:sldId id="325" r:id="rId76"/>
    <p:sldId id="326" r:id="rId77"/>
    <p:sldId id="327" r:id="rId78"/>
    <p:sldId id="328" r:id="rId79"/>
    <p:sldId id="329" r:id="rId80"/>
    <p:sldId id="330" r:id="rId81"/>
    <p:sldId id="336" r:id="rId82"/>
    <p:sldId id="333" r:id="rId83"/>
    <p:sldId id="334" r:id="rId84"/>
    <p:sldId id="335" r:id="rId85"/>
    <p:sldId id="331" r:id="rId86"/>
    <p:sldId id="337" r:id="rId87"/>
    <p:sldId id="338" r:id="rId88"/>
    <p:sldId id="339" r:id="rId89"/>
    <p:sldId id="340" r:id="rId90"/>
    <p:sldId id="341" r:id="rId91"/>
    <p:sldId id="342" r:id="rId92"/>
    <p:sldId id="343" r:id="rId93"/>
    <p:sldId id="388" r:id="rId94"/>
    <p:sldId id="390" r:id="rId95"/>
    <p:sldId id="391" r:id="rId96"/>
    <p:sldId id="355" r:id="rId97"/>
    <p:sldId id="356" r:id="rId98"/>
    <p:sldId id="386" r:id="rId99"/>
    <p:sldId id="357" r:id="rId100"/>
    <p:sldId id="358" r:id="rId101"/>
    <p:sldId id="359" r:id="rId102"/>
    <p:sldId id="360" r:id="rId103"/>
    <p:sldId id="361" r:id="rId104"/>
    <p:sldId id="362" r:id="rId105"/>
    <p:sldId id="363" r:id="rId106"/>
    <p:sldId id="364" r:id="rId107"/>
    <p:sldId id="365" r:id="rId108"/>
    <p:sldId id="366" r:id="rId109"/>
    <p:sldId id="367" r:id="rId110"/>
    <p:sldId id="368" r:id="rId111"/>
    <p:sldId id="369" r:id="rId112"/>
    <p:sldId id="370" r:id="rId113"/>
    <p:sldId id="371" r:id="rId114"/>
    <p:sldId id="372" r:id="rId115"/>
    <p:sldId id="373" r:id="rId116"/>
    <p:sldId id="374" r:id="rId117"/>
    <p:sldId id="375" r:id="rId118"/>
    <p:sldId id="376" r:id="rId119"/>
    <p:sldId id="387" r:id="rId120"/>
    <p:sldId id="377" r:id="rId121"/>
    <p:sldId id="378" r:id="rId122"/>
    <p:sldId id="379" r:id="rId123"/>
    <p:sldId id="380" r:id="rId124"/>
    <p:sldId id="381" r:id="rId125"/>
    <p:sldId id="382" r:id="rId126"/>
    <p:sldId id="383" r:id="rId127"/>
    <p:sldId id="384" r:id="rId128"/>
    <p:sldId id="385" r:id="rId129"/>
    <p:sldId id="394" r:id="rId130"/>
    <p:sldId id="395" r:id="rId131"/>
    <p:sldId id="396" r:id="rId132"/>
    <p:sldId id="397" r:id="rId133"/>
    <p:sldId id="398" r:id="rId134"/>
    <p:sldId id="399" r:id="rId135"/>
    <p:sldId id="400" r:id="rId136"/>
    <p:sldId id="401" r:id="rId137"/>
    <p:sldId id="402" r:id="rId138"/>
    <p:sldId id="403" r:id="rId139"/>
    <p:sldId id="404" r:id="rId140"/>
    <p:sldId id="405" r:id="rId141"/>
    <p:sldId id="406" r:id="rId142"/>
    <p:sldId id="407" r:id="rId143"/>
    <p:sldId id="408" r:id="rId144"/>
    <p:sldId id="409" r:id="rId145"/>
    <p:sldId id="410" r:id="rId146"/>
    <p:sldId id="411" r:id="rId147"/>
    <p:sldId id="422" r:id="rId148"/>
    <p:sldId id="412" r:id="rId149"/>
    <p:sldId id="421" r:id="rId150"/>
    <p:sldId id="413" r:id="rId151"/>
    <p:sldId id="414" r:id="rId152"/>
    <p:sldId id="415" r:id="rId153"/>
    <p:sldId id="420" r:id="rId154"/>
    <p:sldId id="416" r:id="rId155"/>
    <p:sldId id="417" r:id="rId156"/>
    <p:sldId id="418" r:id="rId157"/>
    <p:sldId id="419" r:id="rId1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slide" Target="slides/slide152.xml"/><Relationship Id="rId16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E295C4F-9417-466B-9889-81041E81868D}" type="datetimeFigureOut">
              <a:rPr lang="en-US" smtClean="0"/>
              <a:pPr/>
              <a:t>12/4/2010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F627375F-F699-4FF6-9334-B3D1C6976AA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295C4F-9417-466B-9889-81041E81868D}" type="datetimeFigureOut">
              <a:rPr lang="en-US" smtClean="0"/>
              <a:pPr/>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295C4F-9417-466B-9889-81041E81868D}" type="datetimeFigureOut">
              <a:rPr lang="en-US" smtClean="0"/>
              <a:pPr/>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295C4F-9417-466B-9889-81041E81868D}" type="datetimeFigureOut">
              <a:rPr lang="en-US" smtClean="0"/>
              <a:pPr/>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E295C4F-9417-466B-9889-81041E81868D}" type="datetimeFigureOut">
              <a:rPr lang="en-US" smtClean="0"/>
              <a:pPr/>
              <a:t>12/4/2010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7375F-F699-4FF6-9334-B3D1C6976AA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295C4F-9417-466B-9889-81041E81868D}" type="datetimeFigureOut">
              <a:rPr lang="en-US" smtClean="0"/>
              <a:pPr/>
              <a:t>12/4/2010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E295C4F-9417-466B-9889-81041E81868D}" type="datetimeFigureOut">
              <a:rPr lang="en-US" smtClean="0"/>
              <a:pPr/>
              <a:t>12/4/2010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E295C4F-9417-466B-9889-81041E81868D}" type="datetimeFigureOut">
              <a:rPr lang="en-US" smtClean="0"/>
              <a:pPr/>
              <a:t>12/4/2010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95C4F-9417-466B-9889-81041E81868D}" type="datetimeFigureOut">
              <a:rPr lang="en-US" smtClean="0"/>
              <a:pPr/>
              <a:t>12/4/2010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295C4F-9417-466B-9889-81041E81868D}" type="datetimeFigureOut">
              <a:rPr lang="en-US" smtClean="0"/>
              <a:pPr/>
              <a:t>12/4/2010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7375F-F699-4FF6-9334-B3D1C6976AA9}"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E295C4F-9417-466B-9889-81041E81868D}" type="datetimeFigureOut">
              <a:rPr lang="en-US" smtClean="0"/>
              <a:pPr/>
              <a:t>12/4/2010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F627375F-F699-4FF6-9334-B3D1C6976AA9}"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E295C4F-9417-466B-9889-81041E81868D}" type="datetimeFigureOut">
              <a:rPr lang="en-US" smtClean="0"/>
              <a:pPr/>
              <a:t>12/4/2010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627375F-F699-4FF6-9334-B3D1C6976AA9}"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1 Thessalonians 2b</a:t>
            </a:r>
            <a:endParaRPr lang="en-US" dirty="0"/>
          </a:p>
        </p:txBody>
      </p:sp>
      <p:sp>
        <p:nvSpPr>
          <p:cNvPr id="3" name="Subtitle 2"/>
          <p:cNvSpPr>
            <a:spLocks noGrp="1"/>
          </p:cNvSpPr>
          <p:nvPr>
            <p:ph type="subTitle" idx="1"/>
          </p:nvPr>
        </p:nvSpPr>
        <p:spPr>
          <a:xfrm>
            <a:off x="1600200" y="4114800"/>
            <a:ext cx="6400800" cy="1752600"/>
          </a:xfrm>
        </p:spPr>
        <p:txBody>
          <a:bodyPr/>
          <a:lstStyle/>
          <a:p>
            <a:r>
              <a:rPr lang="en-US" sz="3200" dirty="0" smtClean="0">
                <a:latin typeface="Arial Rounded MT Bold" pitchFamily="34" charset="0"/>
              </a:rPr>
              <a:t>Grace Bible Church of Pullman</a:t>
            </a:r>
          </a:p>
          <a:p>
            <a:endParaRPr lang="en-US" dirty="0" smtClean="0">
              <a:latin typeface="Arial Rounded MT Bold" pitchFamily="34" charset="0"/>
            </a:endParaRPr>
          </a:p>
          <a:p>
            <a:pPr algn="ctr"/>
            <a:r>
              <a:rPr lang="en-US" dirty="0" smtClean="0">
                <a:latin typeface="Arial Rounded MT Bold" pitchFamily="34" charset="0"/>
              </a:rPr>
              <a:t>Pastor-Teacher, Ron McMurray</a:t>
            </a:r>
            <a:endParaRPr lang="en-US" dirty="0">
              <a:latin typeface="Arial Rounded MT Bold"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hangingPunct="0"/>
            <a:r>
              <a:rPr lang="en-US" dirty="0" smtClean="0"/>
              <a:t>        </a:t>
            </a:r>
            <a:r>
              <a:rPr lang="en-US" dirty="0" smtClean="0">
                <a:latin typeface="Arial Rounded MT Bold" pitchFamily="34" charset="0"/>
              </a:rPr>
              <a:t>e) We have “the gospel of the Kingdom,” the same gospel exactly, found in Matthew 24:14. It emphasizes the fact that the unconditional covenants to Israel are only fulfilled to those Jews who believe in Christ or appropriate the gospel. That is why it is called the gospel of the kingdom. </a:t>
            </a:r>
          </a:p>
          <a:p>
            <a:pPr hangingPunct="0"/>
            <a:r>
              <a:rPr lang="en-US" dirty="0" smtClean="0">
                <a:latin typeface="Arial Rounded MT Bold" pitchFamily="34" charset="0"/>
              </a:rPr>
              <a:t>	f) In Revelation 14:6 we have “everlasting gospel,” which is the same gospel but the emphasis is on the preparation for eternity. </a:t>
            </a:r>
          </a:p>
          <a:p>
            <a:r>
              <a:rPr lang="en-US" dirty="0" smtClean="0">
                <a:latin typeface="Arial Rounded MT Bold" pitchFamily="34" charset="0"/>
              </a:rPr>
              <a:t>	All of these have the word “gospel” but they have defining words, emphasizing words. The content of the gospel never changes but the emphasis of the gospel changes with the defining words in context.</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pPr>
              <a:buNone/>
            </a:pPr>
            <a:r>
              <a:rPr lang="en-US" dirty="0" smtClean="0"/>
              <a:t>4. </a:t>
            </a:r>
            <a:r>
              <a:rPr lang="en-US" sz="2800" dirty="0" smtClean="0"/>
              <a:t>Satan Tempts Men To Sin</a:t>
            </a:r>
          </a:p>
          <a:p>
            <a:r>
              <a:rPr lang="en-US" sz="2800" dirty="0" smtClean="0"/>
              <a:t>He Is The “Tempter”</a:t>
            </a:r>
          </a:p>
          <a:p>
            <a:pPr lvl="1"/>
            <a:r>
              <a:rPr lang="en-US" dirty="0" smtClean="0"/>
              <a:t>1 Chronicles 21:1</a:t>
            </a:r>
          </a:p>
          <a:p>
            <a:pPr lvl="1"/>
            <a:r>
              <a:rPr lang="en-US" dirty="0" smtClean="0"/>
              <a:t>Matthew 4:1, 3, 5, 6, 8, 9 Compare 1 Thessalonians 3:5</a:t>
            </a:r>
          </a:p>
          <a:p>
            <a:endParaRPr lang="en-US" sz="2800" dirty="0" smtClean="0"/>
          </a:p>
          <a:p>
            <a:pPr>
              <a:buNone/>
            </a:pPr>
            <a:r>
              <a:rPr lang="en-US" sz="2800" dirty="0" smtClean="0"/>
              <a:t>5. Satan Lays Snares For Men - </a:t>
            </a:r>
            <a:r>
              <a:rPr lang="en-US" dirty="0" smtClean="0"/>
              <a:t>1 Timothy 3:7, 2 Timothy 2:20-26</a:t>
            </a:r>
          </a:p>
          <a:p>
            <a:r>
              <a:rPr lang="en-US" sz="2800" u="sng" dirty="0" smtClean="0"/>
              <a:t>Snare of Sin </a:t>
            </a:r>
            <a:r>
              <a:rPr lang="en-US" dirty="0" smtClean="0"/>
              <a:t>- What It Does: A Snare Of The Devil</a:t>
            </a:r>
          </a:p>
          <a:p>
            <a:pPr eaLnBrk="0" hangingPunct="0">
              <a:buNone/>
            </a:pPr>
            <a:r>
              <a:rPr lang="en-US" dirty="0" smtClean="0"/>
              <a:t>    - The iniquities of the wicked </a:t>
            </a:r>
            <a:r>
              <a:rPr lang="en-US" u="sng" dirty="0" smtClean="0"/>
              <a:t>ensnare</a:t>
            </a:r>
            <a:r>
              <a:rPr lang="en-US" dirty="0" smtClean="0"/>
              <a:t> them, and they are caught in the toils of their sin.  Proverbs 5:22, 29:6, Isaiah 24:17,  1 Tim 6:9, 2 Tim 2:26.</a:t>
            </a:r>
          </a:p>
          <a:p>
            <a:pPr eaLnBrk="0" hangingPunct="0"/>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lvl="1" eaLnBrk="0" hangingPunct="0">
              <a:lnSpc>
                <a:spcPct val="90000"/>
              </a:lnSpc>
            </a:pPr>
            <a:r>
              <a:rPr lang="en-US" sz="3000" u="sng" dirty="0" smtClean="0"/>
              <a:t>Snare of Pride</a:t>
            </a:r>
            <a:endParaRPr lang="en-US" sz="1800" u="sng" dirty="0" smtClean="0"/>
          </a:p>
          <a:p>
            <a:pPr lvl="1" eaLnBrk="0" hangingPunct="0">
              <a:lnSpc>
                <a:spcPct val="90000"/>
              </a:lnSpc>
            </a:pPr>
            <a:r>
              <a:rPr lang="en-US" dirty="0" smtClean="0"/>
              <a:t>“The snare of the devil” 1 Timothy 3:7; Beware - it has many colors and shapes.  It was the snare that captured Satan.</a:t>
            </a:r>
          </a:p>
          <a:p>
            <a:pPr eaLnBrk="0" hangingPunct="0">
              <a:lnSpc>
                <a:spcPct val="90000"/>
              </a:lnSpc>
            </a:pPr>
            <a:r>
              <a:rPr lang="en-US" sz="3200" u="sng" dirty="0" smtClean="0"/>
              <a:t>Snare of Riches</a:t>
            </a:r>
            <a:endParaRPr lang="en-US" sz="2000" u="sng" dirty="0" smtClean="0"/>
          </a:p>
          <a:p>
            <a:pPr lvl="1" eaLnBrk="0" hangingPunct="0">
              <a:lnSpc>
                <a:spcPct val="90000"/>
              </a:lnSpc>
            </a:pPr>
            <a:r>
              <a:rPr lang="en-US" dirty="0" smtClean="0"/>
              <a:t>“They that will be rich fall into temptation, and a snare.”  1 Timothy 6:9; Glittering gold is a snare that has fascinated many in their overthrow and destruction (Acts 5:1-9)</a:t>
            </a:r>
          </a:p>
          <a:p>
            <a:pPr eaLnBrk="0" hangingPunct="0">
              <a:lnSpc>
                <a:spcPct val="90000"/>
              </a:lnSpc>
            </a:pPr>
            <a:r>
              <a:rPr lang="en-US" sz="3200" u="sng" dirty="0" smtClean="0"/>
              <a:t>Snare of Spiritual Sleepiness (Apathy)</a:t>
            </a:r>
            <a:endParaRPr lang="en-US" sz="2000" u="sng" dirty="0" smtClean="0"/>
          </a:p>
          <a:p>
            <a:pPr lvl="1" eaLnBrk="0" hangingPunct="0">
              <a:lnSpc>
                <a:spcPct val="90000"/>
              </a:lnSpc>
            </a:pPr>
            <a:r>
              <a:rPr lang="en-US" dirty="0" smtClean="0"/>
              <a:t>“Awake themselves out of the snare of the devil.” 2 Timothy 2:26; Strife will stir up the old man, but it will put the better man to sleep</a:t>
            </a:r>
            <a:r>
              <a:rPr lang="en-US" sz="1800" dirty="0" smtClean="0"/>
              <a:t>.</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pPr eaLnBrk="0" hangingPunct="0">
              <a:lnSpc>
                <a:spcPct val="90000"/>
              </a:lnSpc>
            </a:pPr>
            <a:r>
              <a:rPr lang="en-US" sz="2800" u="sng" dirty="0" smtClean="0"/>
              <a:t>Snare of Faltering </a:t>
            </a:r>
            <a:r>
              <a:rPr lang="en-US" sz="2800" dirty="0" smtClean="0"/>
              <a:t>– </a:t>
            </a:r>
          </a:p>
          <a:p>
            <a:pPr eaLnBrk="0" hangingPunct="0">
              <a:lnSpc>
                <a:spcPct val="90000"/>
              </a:lnSpc>
            </a:pPr>
            <a:r>
              <a:rPr lang="en-US" sz="2000" dirty="0" smtClean="0"/>
              <a:t>“Your eye shall have no pity upon them, neither shall they serve their gods, for that will be a snare unto them.”  Deut 7:16</a:t>
            </a:r>
          </a:p>
          <a:p>
            <a:pPr eaLnBrk="0" hangingPunct="0">
              <a:lnSpc>
                <a:spcPct val="90000"/>
              </a:lnSpc>
            </a:pPr>
            <a:r>
              <a:rPr lang="en-US" sz="2800" u="sng" dirty="0" smtClean="0"/>
              <a:t>Snare of Idolatry</a:t>
            </a:r>
            <a:endParaRPr lang="en-US" sz="1800" u="sng" dirty="0" smtClean="0"/>
          </a:p>
          <a:p>
            <a:pPr lvl="1" eaLnBrk="0" hangingPunct="0">
              <a:lnSpc>
                <a:spcPct val="95000"/>
              </a:lnSpc>
            </a:pPr>
            <a:r>
              <a:rPr lang="en-US" sz="2000" dirty="0" smtClean="0"/>
              <a:t>“Gideon made an ephod .  . . which thing becomes a </a:t>
            </a:r>
            <a:r>
              <a:rPr lang="en-US" sz="2000" u="sng" dirty="0" smtClean="0"/>
              <a:t>snare</a:t>
            </a:r>
            <a:r>
              <a:rPr lang="en-US" sz="2000" dirty="0" smtClean="0"/>
              <a:t> to Gideon, and to his house.”  Judges 8:27;  Idolatry is committed when anything or anyone is put in the place of God.</a:t>
            </a:r>
            <a:endParaRPr lang="en-US" sz="2800" dirty="0" smtClean="0"/>
          </a:p>
          <a:p>
            <a:pPr lvl="1" eaLnBrk="0" hangingPunct="0">
              <a:lnSpc>
                <a:spcPct val="95000"/>
              </a:lnSpc>
            </a:pPr>
            <a:endParaRPr lang="en-US" sz="1800" dirty="0" smtClean="0"/>
          </a:p>
          <a:p>
            <a:pPr eaLnBrk="0" hangingPunct="0">
              <a:lnSpc>
                <a:spcPct val="90000"/>
              </a:lnSpc>
            </a:pPr>
            <a:r>
              <a:rPr lang="en-US" sz="2800" u="sng" dirty="0" smtClean="0"/>
              <a:t>Snare of Fear</a:t>
            </a:r>
            <a:endParaRPr lang="en-US" sz="1800" u="sng" dirty="0" smtClean="0"/>
          </a:p>
          <a:p>
            <a:pPr lvl="1" eaLnBrk="0" hangingPunct="0">
              <a:lnSpc>
                <a:spcPct val="95000"/>
              </a:lnSpc>
            </a:pPr>
            <a:r>
              <a:rPr lang="en-US" sz="2000" dirty="0" smtClean="0"/>
              <a:t>“The fear of man brings a snare.” Proverbs 29:25;  If we fear God, we need fear no one else, be he man or devil.</a:t>
            </a:r>
          </a:p>
          <a:p>
            <a:pPr eaLnBrk="0" hangingPunct="0">
              <a:lnSpc>
                <a:spcPct val="90000"/>
              </a:lnSpc>
            </a:pPr>
            <a:r>
              <a:rPr lang="en-US" sz="2800" u="sng" dirty="0" smtClean="0"/>
              <a:t>Snare of Evil Companionship</a:t>
            </a:r>
            <a:endParaRPr lang="en-US" sz="1800" u="sng" dirty="0" smtClean="0"/>
          </a:p>
          <a:p>
            <a:pPr lvl="1" eaLnBrk="0" hangingPunct="0">
              <a:lnSpc>
                <a:spcPct val="95000"/>
              </a:lnSpc>
            </a:pPr>
            <a:r>
              <a:rPr lang="en-US" sz="2000" dirty="0" smtClean="0"/>
              <a:t>“They shall be snares and traps unto you.”  Joshua 23:13; The breath of the world will tarnish and infect us in our spiritual life.</a:t>
            </a:r>
            <a:endParaRPr lang="en-US"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lstStyle/>
          <a:p>
            <a:pPr>
              <a:buNone/>
            </a:pPr>
            <a:endParaRPr lang="en-US" sz="2800" dirty="0" smtClean="0"/>
          </a:p>
          <a:p>
            <a:pPr>
              <a:buNone/>
            </a:pPr>
            <a:r>
              <a:rPr lang="en-US" sz="2800" dirty="0" smtClean="0"/>
              <a:t>6. The work of Satan regarding the believer</a:t>
            </a:r>
          </a:p>
          <a:p>
            <a:r>
              <a:rPr lang="en-US" dirty="0" smtClean="0"/>
              <a:t>Satan tempts believers with evil purposes </a:t>
            </a:r>
          </a:p>
          <a:p>
            <a:pPr lvl="1"/>
            <a:r>
              <a:rPr lang="en-US" dirty="0" smtClean="0"/>
              <a:t>Acts 5:3, John 13:2</a:t>
            </a:r>
          </a:p>
          <a:p>
            <a:pPr lvl="1"/>
            <a:r>
              <a:rPr lang="en-US" dirty="0" smtClean="0"/>
              <a:t>This is of course by their consent, or when they leave an opening</a:t>
            </a:r>
          </a:p>
          <a:p>
            <a:r>
              <a:rPr lang="en-US" dirty="0" smtClean="0"/>
              <a:t>Satan, by his messengers buffets God’s servants</a:t>
            </a:r>
          </a:p>
          <a:p>
            <a:pPr lvl="1"/>
            <a:r>
              <a:rPr lang="en-US" dirty="0" smtClean="0"/>
              <a:t>2 Corinthians 12:7</a:t>
            </a:r>
          </a:p>
          <a:p>
            <a:r>
              <a:rPr lang="en-US" dirty="0" smtClean="0"/>
              <a:t>This, however, results in good to them</a:t>
            </a:r>
          </a:p>
          <a:p>
            <a:pPr lvl="1"/>
            <a:r>
              <a:rPr lang="en-US" dirty="0" smtClean="0"/>
              <a:t>It keeps them humble and drives them to prayer  (Compare    2 Corinthians 12:8)</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a:lnSpc>
                <a:spcPct val="90000"/>
              </a:lnSpc>
              <a:buNone/>
            </a:pPr>
            <a:r>
              <a:rPr lang="en-US" dirty="0" smtClean="0"/>
              <a:t>7. Satan resists the believers in their work</a:t>
            </a:r>
          </a:p>
          <a:p>
            <a:pPr lvl="1">
              <a:lnSpc>
                <a:spcPct val="90000"/>
              </a:lnSpc>
            </a:pPr>
            <a:r>
              <a:rPr lang="en-US" dirty="0" smtClean="0"/>
              <a:t>Zechariah 3:1 and Daniel 10:13</a:t>
            </a:r>
          </a:p>
          <a:p>
            <a:pPr>
              <a:lnSpc>
                <a:spcPct val="90000"/>
              </a:lnSpc>
            </a:pPr>
            <a:endParaRPr lang="en-US" dirty="0" smtClean="0"/>
          </a:p>
          <a:p>
            <a:pPr>
              <a:lnSpc>
                <a:spcPct val="90000"/>
              </a:lnSpc>
              <a:buNone/>
            </a:pPr>
            <a:r>
              <a:rPr lang="en-US" dirty="0" smtClean="0"/>
              <a:t>8. Satan hinders Christ’s servants in the carrying out of their desires</a:t>
            </a:r>
          </a:p>
          <a:p>
            <a:pPr lvl="1">
              <a:lnSpc>
                <a:spcPct val="90000"/>
              </a:lnSpc>
            </a:pPr>
            <a:r>
              <a:rPr lang="en-US" dirty="0" smtClean="0"/>
              <a:t>Satan tries to keep the believer from the Word of God</a:t>
            </a:r>
          </a:p>
          <a:p>
            <a:pPr lvl="1">
              <a:lnSpc>
                <a:spcPct val="90000"/>
              </a:lnSpc>
            </a:pPr>
            <a:r>
              <a:rPr lang="en-US" dirty="0" smtClean="0"/>
              <a:t>He encourages Christians to ignore the Word and accept false teaching so that they will revert to their former manner of life</a:t>
            </a:r>
          </a:p>
          <a:p>
            <a:pPr lvl="1">
              <a:lnSpc>
                <a:spcPct val="90000"/>
              </a:lnSpc>
            </a:pPr>
            <a:r>
              <a:rPr lang="en-US" dirty="0" smtClean="0"/>
              <a:t>Satan distracts by trying to keep believers from public assembly worship  Hebrews 10:25</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pPr lvl="1"/>
            <a:r>
              <a:rPr lang="en-US" dirty="0" smtClean="0"/>
              <a:t>The mature believer knows that his happiness is not derived from these things, so he is not a slave to them.</a:t>
            </a:r>
          </a:p>
          <a:p>
            <a:pPr lvl="1"/>
            <a:r>
              <a:rPr lang="en-US" dirty="0" smtClean="0"/>
              <a:t>The novice Christian, however, may try to gain happiness from such things, and this will distract him from the Word of God.  ( 1 Thessalonians 2:18)</a:t>
            </a:r>
          </a:p>
          <a:p>
            <a:pPr lvl="1"/>
            <a:r>
              <a:rPr lang="en-US" dirty="0" smtClean="0"/>
              <a:t>But God works things together for His good </a:t>
            </a:r>
          </a:p>
          <a:p>
            <a:pPr lvl="2"/>
            <a:r>
              <a:rPr lang="en-US" dirty="0" smtClean="0"/>
              <a:t>The hindering of Paul going to Thessalonica give to the saints there, and to coming generations, the epistles of 1, 2 Thess. </a:t>
            </a:r>
          </a:p>
          <a:p>
            <a:pPr lvl="2"/>
            <a:endParaRPr lang="en-US" dirty="0" smtClean="0"/>
          </a:p>
          <a:p>
            <a:pPr lvl="2"/>
            <a:r>
              <a:rPr lang="en-US" sz="2400" dirty="0" smtClean="0"/>
              <a:t>Satan tempts the believer with an improper emphasis on details of life such as money, success, social life, pleasure, loved ones, health, sex, materialistic things, or status symbols.</a:t>
            </a:r>
          </a:p>
          <a:p>
            <a:pPr lvl="2"/>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down)">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a:lnSpc>
                <a:spcPct val="90000"/>
              </a:lnSpc>
              <a:buNone/>
            </a:pPr>
            <a:r>
              <a:rPr lang="en-US" dirty="0" smtClean="0"/>
              <a:t>9. Satan Shakes Christ’s Disciples Up And Sifts Them</a:t>
            </a:r>
          </a:p>
          <a:p>
            <a:pPr lvl="1">
              <a:lnSpc>
                <a:spcPct val="90000"/>
              </a:lnSpc>
            </a:pPr>
            <a:r>
              <a:rPr lang="en-US" dirty="0" smtClean="0"/>
              <a:t>Luke 22:31</a:t>
            </a:r>
          </a:p>
          <a:p>
            <a:pPr>
              <a:lnSpc>
                <a:spcPct val="90000"/>
              </a:lnSpc>
            </a:pPr>
            <a:r>
              <a:rPr lang="en-US" dirty="0" smtClean="0"/>
              <a:t>Only Good Comes Of This In The End </a:t>
            </a:r>
          </a:p>
          <a:p>
            <a:pPr lvl="1">
              <a:lnSpc>
                <a:spcPct val="90000"/>
              </a:lnSpc>
            </a:pPr>
            <a:r>
              <a:rPr lang="en-US" dirty="0" smtClean="0"/>
              <a:t>Simon came out of Satan’s merciless sieve purer than he was before. </a:t>
            </a:r>
          </a:p>
          <a:p>
            <a:pPr lvl="1">
              <a:lnSpc>
                <a:spcPct val="90000"/>
              </a:lnSpc>
            </a:pPr>
            <a:r>
              <a:rPr lang="en-US" dirty="0" smtClean="0"/>
              <a:t>Satan simply succeeded in sifting some of the chaff out of him  (Romans 8:28)</a:t>
            </a:r>
          </a:p>
          <a:p>
            <a:pPr>
              <a:lnSpc>
                <a:spcPct val="90000"/>
              </a:lnSpc>
              <a:buNone/>
            </a:pPr>
            <a:endParaRPr lang="en-US" dirty="0" smtClean="0"/>
          </a:p>
          <a:p>
            <a:pPr>
              <a:lnSpc>
                <a:spcPct val="90000"/>
              </a:lnSpc>
              <a:buNone/>
            </a:pPr>
            <a:r>
              <a:rPr lang="en-US" dirty="0" smtClean="0"/>
              <a:t>10. Satan Accuses The Brethren Before God Day And Night</a:t>
            </a:r>
          </a:p>
          <a:p>
            <a:pPr lvl="1">
              <a:lnSpc>
                <a:spcPct val="90000"/>
              </a:lnSpc>
            </a:pPr>
            <a:r>
              <a:rPr lang="en-US" dirty="0" smtClean="0"/>
              <a:t>Revelation 12:9&amp;10</a:t>
            </a:r>
          </a:p>
          <a:p>
            <a:pPr>
              <a:lnSpc>
                <a:spcPct val="90000"/>
              </a:lnSpc>
            </a:pPr>
            <a:r>
              <a:rPr lang="en-US" dirty="0" smtClean="0"/>
              <a:t>The Greek Word For “Devil” Means “Traducer,” “Accuser,” “Slanderer”  (Compare Job 1:6-9; 2:3-5)</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wipe(down)">
                                      <p:cBhvr>
                                        <p:cTn id="26" dur="500"/>
                                        <p:tgtEl>
                                          <p:spTgt spid="3">
                                            <p:txEl>
                                              <p:pRg st="6" end="6"/>
                                            </p:txEl>
                                          </p:spTgt>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wipe(down)">
                                      <p:cBhvr>
                                        <p:cTn id="29" dur="500"/>
                                        <p:tgtEl>
                                          <p:spTgt spid="3">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wipe(down)">
                                      <p:cBhvr>
                                        <p:cTn id="3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a:lnSpc>
                <a:spcPct val="90000"/>
              </a:lnSpc>
              <a:spcBef>
                <a:spcPct val="10000"/>
              </a:spcBef>
              <a:buNone/>
            </a:pPr>
            <a:r>
              <a:rPr lang="en-US" dirty="0" smtClean="0"/>
              <a:t>11. Satan Casts Christ’s Servants Into Prison</a:t>
            </a:r>
          </a:p>
          <a:p>
            <a:pPr lvl="1">
              <a:lnSpc>
                <a:spcPct val="90000"/>
              </a:lnSpc>
              <a:spcBef>
                <a:spcPct val="10000"/>
              </a:spcBef>
            </a:pPr>
            <a:r>
              <a:rPr lang="en-US" dirty="0" smtClean="0"/>
              <a:t>Revelation 2:10 – God purifies the faith of believers when they are persecuted and makes them stronger. </a:t>
            </a:r>
          </a:p>
          <a:p>
            <a:pPr lvl="1">
              <a:lnSpc>
                <a:spcPct val="90000"/>
              </a:lnSpc>
              <a:spcBef>
                <a:spcPct val="10000"/>
              </a:spcBef>
              <a:buNone/>
            </a:pPr>
            <a:endParaRPr lang="en-US" dirty="0" smtClean="0"/>
          </a:p>
          <a:p>
            <a:pPr>
              <a:lnSpc>
                <a:spcPct val="90000"/>
              </a:lnSpc>
              <a:spcBef>
                <a:spcPct val="10000"/>
              </a:spcBef>
              <a:buNone/>
            </a:pPr>
            <a:r>
              <a:rPr lang="en-US" dirty="0" smtClean="0"/>
              <a:t>12. Satan seeks to frustrate the will of God for the believer.</a:t>
            </a:r>
          </a:p>
          <a:p>
            <a:pPr lvl="1">
              <a:lnSpc>
                <a:spcPct val="90000"/>
              </a:lnSpc>
              <a:spcBef>
                <a:spcPct val="10000"/>
              </a:spcBef>
              <a:buNone/>
            </a:pPr>
            <a:endParaRPr lang="en-US" dirty="0" smtClean="0"/>
          </a:p>
          <a:p>
            <a:pPr lvl="1">
              <a:lnSpc>
                <a:spcPct val="90000"/>
              </a:lnSpc>
              <a:spcBef>
                <a:spcPct val="10000"/>
              </a:spcBef>
            </a:pPr>
            <a:r>
              <a:rPr lang="en-US" dirty="0" smtClean="0"/>
              <a:t>There are three categories of the will of God which Satan tries to interdict</a:t>
            </a:r>
          </a:p>
          <a:p>
            <a:pPr lvl="2">
              <a:lnSpc>
                <a:spcPct val="90000"/>
              </a:lnSpc>
              <a:spcBef>
                <a:spcPct val="10000"/>
              </a:spcBef>
            </a:pPr>
            <a:r>
              <a:rPr lang="en-US" sz="2400" u="sng" dirty="0" smtClean="0"/>
              <a:t>The operational will of God </a:t>
            </a:r>
            <a:r>
              <a:rPr lang="en-US" sz="2400" dirty="0" smtClean="0"/>
              <a:t>(what God wants us to do, Divine good vs human good) James 4:7,8; Galatians 5:7.</a:t>
            </a:r>
          </a:p>
          <a:p>
            <a:pPr lvl="2">
              <a:lnSpc>
                <a:spcPct val="90000"/>
              </a:lnSpc>
              <a:spcBef>
                <a:spcPct val="10000"/>
              </a:spcBef>
            </a:pPr>
            <a:r>
              <a:rPr lang="en-US" sz="2400" dirty="0" smtClean="0"/>
              <a:t>The </a:t>
            </a:r>
            <a:r>
              <a:rPr lang="en-US" sz="2400" u="sng" dirty="0" smtClean="0"/>
              <a:t>mental, or intellectual, will of God </a:t>
            </a:r>
            <a:r>
              <a:rPr lang="en-US" sz="2400" dirty="0" smtClean="0"/>
              <a:t>(what God wants us to think): 1 Timothy 4:1.</a:t>
            </a:r>
          </a:p>
          <a:p>
            <a:pPr lvl="2">
              <a:lnSpc>
                <a:spcPct val="90000"/>
              </a:lnSpc>
              <a:spcBef>
                <a:spcPct val="10000"/>
              </a:spcBef>
            </a:pPr>
            <a:r>
              <a:rPr lang="en-US" sz="2400" dirty="0" smtClean="0"/>
              <a:t>The </a:t>
            </a:r>
            <a:r>
              <a:rPr lang="en-US" sz="2400" u="sng" dirty="0" smtClean="0"/>
              <a:t>geographical will of God </a:t>
            </a:r>
            <a:r>
              <a:rPr lang="en-US" sz="2400" dirty="0" smtClean="0"/>
              <a:t>(where God wants us to be):   1 Thessalonians 2:18.</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20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2000"/>
                                        <p:tgtEl>
                                          <p:spTgt spid="3">
                                            <p:txEl>
                                              <p:pRg st="5" end="5"/>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2000"/>
                                        <p:tgtEl>
                                          <p:spTgt spid="3">
                                            <p:txEl>
                                              <p:pRg st="6" end="6"/>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animEffect transition="in" filter="fade">
                                      <p:cBhvr>
                                        <p:cTn id="24" dur="2000"/>
                                        <p:tgtEl>
                                          <p:spTgt spid="3">
                                            <p:txEl>
                                              <p:pRg st="7" end="7"/>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991600" cy="6019800"/>
          </a:xfrm>
        </p:spPr>
        <p:txBody>
          <a:bodyPr/>
          <a:lstStyle/>
          <a:p>
            <a:pPr>
              <a:buNone/>
            </a:pPr>
            <a:r>
              <a:rPr lang="en-US" sz="2800" dirty="0" smtClean="0"/>
              <a:t>13. Satan Encourages Believers to Worry</a:t>
            </a:r>
          </a:p>
          <a:p>
            <a:pPr lvl="1"/>
            <a:r>
              <a:rPr lang="en-US" dirty="0" smtClean="0"/>
              <a:t>Worry neutralizes the soul of the believer</a:t>
            </a:r>
          </a:p>
          <a:p>
            <a:pPr lvl="1"/>
            <a:r>
              <a:rPr lang="en-US" dirty="0" smtClean="0"/>
              <a:t>He tries to frighten Christians with regard to physical death</a:t>
            </a:r>
          </a:p>
          <a:p>
            <a:pPr lvl="1"/>
            <a:r>
              <a:rPr lang="en-US" dirty="0" smtClean="0"/>
              <a:t>Worry is mental strangulation;  1 Peter 5:7-9, Hebrews 2:14,15</a:t>
            </a:r>
          </a:p>
          <a:p>
            <a:pPr lvl="1"/>
            <a:endParaRPr lang="en-US" dirty="0" smtClean="0"/>
          </a:p>
          <a:p>
            <a:pPr>
              <a:buNone/>
            </a:pPr>
            <a:r>
              <a:rPr lang="en-US" sz="2800" dirty="0" smtClean="0"/>
              <a:t>14. Satan attempts to change the focus of the believer</a:t>
            </a:r>
          </a:p>
          <a:p>
            <a:pPr lvl="1"/>
            <a:r>
              <a:rPr lang="en-US" dirty="0" smtClean="0"/>
              <a:t>Instead of Occupation with Christ, Satan wants the Christian to be occupied with</a:t>
            </a:r>
          </a:p>
          <a:p>
            <a:pPr lvl="2"/>
            <a:r>
              <a:rPr lang="en-US" sz="2000" b="1" dirty="0" smtClean="0"/>
              <a:t>SELF</a:t>
            </a:r>
            <a:r>
              <a:rPr lang="en-US" sz="2000" dirty="0" smtClean="0"/>
              <a:t>, (Colossians 3:1; 1 Corinthians 1:10,11; Genesis 3:4,5; Matthew 26:31-35)</a:t>
            </a:r>
          </a:p>
          <a:p>
            <a:pPr lvl="2"/>
            <a:r>
              <a:rPr lang="en-US" sz="2000" b="1" dirty="0" smtClean="0"/>
              <a:t>THINGS</a:t>
            </a:r>
            <a:r>
              <a:rPr lang="en-US" sz="2000" dirty="0" smtClean="0"/>
              <a:t>, (Hebrews 13:5,6; 1 Corinthians 1:10,11)</a:t>
            </a:r>
          </a:p>
          <a:p>
            <a:pPr lvl="2"/>
            <a:r>
              <a:rPr lang="en-US" sz="2000" b="1" dirty="0" smtClean="0"/>
              <a:t>PEOPLE</a:t>
            </a:r>
            <a:r>
              <a:rPr lang="en-US" sz="2000" dirty="0" smtClean="0"/>
              <a:t>, (Jeremiah 17:5; 1 Kings 19:10; Jeremiah 17:4)</a:t>
            </a:r>
          </a:p>
          <a:p>
            <a:pPr lvl="1"/>
            <a:r>
              <a:rPr lang="en-US" dirty="0" smtClean="0"/>
              <a:t>One of the functions of the Faith-Rest principle is to protect the Christian in the area of having a proper focus on life.</a:t>
            </a:r>
          </a:p>
          <a:p>
            <a:pPr lvl="1"/>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 calcmode="lin" valueType="num">
                                      <p:cBhvr additive="base">
                                        <p:cTn id="4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pPr>
              <a:lnSpc>
                <a:spcPct val="90000"/>
              </a:lnSpc>
              <a:spcBef>
                <a:spcPct val="10000"/>
              </a:spcBef>
            </a:pPr>
            <a:r>
              <a:rPr lang="en-US" sz="2800" dirty="0" smtClean="0"/>
              <a:t>Emotionalism can lead to great distractions for Christians; ecstatics, tongues, miracles, sensationalism,</a:t>
            </a:r>
          </a:p>
          <a:p>
            <a:pPr lvl="1">
              <a:lnSpc>
                <a:spcPct val="90000"/>
              </a:lnSpc>
              <a:spcBef>
                <a:spcPct val="10000"/>
              </a:spcBef>
            </a:pPr>
            <a:r>
              <a:rPr lang="en-US" dirty="0" smtClean="0"/>
              <a:t>So Satan puts on a big campaign to control people's emotions</a:t>
            </a:r>
          </a:p>
          <a:p>
            <a:pPr>
              <a:lnSpc>
                <a:spcPct val="90000"/>
              </a:lnSpc>
              <a:spcBef>
                <a:spcPct val="10000"/>
              </a:spcBef>
            </a:pPr>
            <a:endParaRPr lang="en-US" sz="2800" dirty="0" smtClean="0"/>
          </a:p>
          <a:p>
            <a:pPr>
              <a:lnSpc>
                <a:spcPct val="90000"/>
              </a:lnSpc>
              <a:spcBef>
                <a:spcPct val="10000"/>
              </a:spcBef>
            </a:pPr>
            <a:r>
              <a:rPr lang="en-US" sz="2800" dirty="0" smtClean="0"/>
              <a:t>While the emotion is a bona fide function of the soul, whenever emotion takes precedence over Bible truth, it leads to distraction.  2 Cor 6:11-13</a:t>
            </a:r>
          </a:p>
          <a:p>
            <a:pPr>
              <a:lnSpc>
                <a:spcPct val="90000"/>
              </a:lnSpc>
              <a:spcBef>
                <a:spcPct val="10000"/>
              </a:spcBef>
              <a:buNone/>
            </a:pPr>
            <a:endParaRPr lang="en-US" sz="2800" dirty="0" smtClean="0"/>
          </a:p>
          <a:p>
            <a:pPr>
              <a:lnSpc>
                <a:spcPct val="90000"/>
              </a:lnSpc>
              <a:spcBef>
                <a:spcPct val="10000"/>
              </a:spcBef>
            </a:pPr>
            <a:r>
              <a:rPr lang="en-US" sz="2800" dirty="0" smtClean="0"/>
              <a:t>Those who dabble in ecstatic experiences, public or private, are allowing their feelings and emotions to outweigh Bible doctrine.</a:t>
            </a:r>
          </a:p>
          <a:p>
            <a:pPr>
              <a:lnSpc>
                <a:spcPct val="90000"/>
              </a:lnSpc>
              <a:spcBef>
                <a:spcPct val="10000"/>
              </a:spcBef>
            </a:pPr>
            <a:r>
              <a:rPr lang="en-US" sz="2800" dirty="0" smtClean="0"/>
              <a:t>They can easily be misled into false doctrine and the philosophies of men. Many cults speak in tongues and have ecstatic experiences as part of their practice.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hangingPunct="0"/>
            <a:r>
              <a:rPr lang="en-US" dirty="0" smtClean="0">
                <a:latin typeface="Arial Rounded MT Bold" pitchFamily="34" charset="0"/>
              </a:rPr>
              <a:t>5. The attitude toward the gospel is found in Romans 1:16. </a:t>
            </a:r>
          </a:p>
          <a:p>
            <a:pPr hangingPunct="0"/>
            <a:endParaRPr lang="en-US" dirty="0" smtClean="0">
              <a:latin typeface="Arial Rounded MT Bold" pitchFamily="34" charset="0"/>
            </a:endParaRPr>
          </a:p>
          <a:p>
            <a:pPr hangingPunct="0"/>
            <a:r>
              <a:rPr lang="en-US" dirty="0" smtClean="0">
                <a:latin typeface="Arial Rounded MT Bold" pitchFamily="34" charset="0"/>
              </a:rPr>
              <a:t>6. The emphasis of the gospel — 1 Corinthians 1:17. Salvation is not by water baptism even as salvation is not by keeping the law. “Not in cleverness of speech.” When you get clever about the gospel you void the power of the cross.</a:t>
            </a:r>
          </a:p>
          <a:p>
            <a:pPr hangingPunct="0"/>
            <a:r>
              <a:rPr lang="en-US" dirty="0" smtClean="0">
                <a:latin typeface="Arial Rounded MT Bold" pitchFamily="34" charset="0"/>
              </a:rPr>
              <a:t>7. The place for the gospel — Romans 15:20. Proselytizing is not preaching the gospel. </a:t>
            </a:r>
          </a:p>
          <a:p>
            <a:pPr hangingPunct="0"/>
            <a:r>
              <a:rPr lang="en-US" dirty="0" smtClean="0">
                <a:latin typeface="Arial Rounded MT Bold" pitchFamily="34" charset="0"/>
              </a:rPr>
              <a:t>8. The gospel without charge — 2 Corinthians 11:7,8. </a:t>
            </a:r>
          </a:p>
          <a:p>
            <a:pPr hangingPunct="0"/>
            <a:endParaRPr lang="en-US" dirty="0" smtClean="0">
              <a:latin typeface="Arial Rounded MT Bold" pitchFamily="34" charset="0"/>
            </a:endParaRPr>
          </a:p>
          <a:p>
            <a:pPr hangingPunct="0"/>
            <a:r>
              <a:rPr lang="en-US" dirty="0" smtClean="0">
                <a:latin typeface="Arial Rounded MT Bold" pitchFamily="34" charset="0"/>
              </a:rPr>
              <a:t>9. There is a false gospel — Galatians 1:8. </a:t>
            </a:r>
          </a:p>
          <a:p>
            <a:pPr hangingPunct="0"/>
            <a:endParaRPr lang="en-US" dirty="0" smtClean="0">
              <a:latin typeface="Arial Rounded MT Bold" pitchFamily="34" charset="0"/>
            </a:endParaRPr>
          </a:p>
          <a:p>
            <a:pPr hangingPunct="0"/>
            <a:r>
              <a:rPr lang="en-US" dirty="0" smtClean="0">
                <a:latin typeface="Arial Rounded MT Bold" pitchFamily="34" charset="0"/>
              </a:rPr>
              <a:t>10. The gospel belongs to the Old Testament — Galatians 3:8, “preached to Abraham, saying ...”</a:t>
            </a:r>
          </a:p>
          <a:p>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down)">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lnSpcReduction="10000"/>
          </a:bodyPr>
          <a:lstStyle/>
          <a:p>
            <a:r>
              <a:rPr lang="en-US" sz="2800" dirty="0" smtClean="0"/>
              <a:t>Under circumstances of Edification And Spiritual Growth, emotion expresses tremendous happiness. Galatians 5:22-23 – fruit of the Spirit is love, joy, peace…</a:t>
            </a:r>
          </a:p>
          <a:p>
            <a:endParaRPr lang="en-US" sz="2800" dirty="0" smtClean="0"/>
          </a:p>
          <a:p>
            <a:r>
              <a:rPr lang="en-US" sz="2800" dirty="0" smtClean="0"/>
              <a:t>But emotion has no spiritual meaning, content, or connotation. Emotional people are not more spiritual than calm, relaxed, thinking believers. </a:t>
            </a:r>
          </a:p>
          <a:p>
            <a:endParaRPr lang="en-US" sz="2800" dirty="0" smtClean="0"/>
          </a:p>
          <a:p>
            <a:r>
              <a:rPr lang="en-US" sz="2800" dirty="0" smtClean="0"/>
              <a:t>Emotion therefore cannot be used as a criterion of spiritual condition.  </a:t>
            </a:r>
          </a:p>
          <a:p>
            <a:r>
              <a:rPr lang="en-US" sz="2800" dirty="0" smtClean="0"/>
              <a:t>Satan promotes mental attitude sins among emotional believers.  </a:t>
            </a:r>
          </a:p>
          <a:p>
            <a:pPr lvl="1"/>
            <a:r>
              <a:rPr lang="en-US" sz="2200" dirty="0" smtClean="0"/>
              <a:t>Fear, worry, bitterness, desires for revenge, pride, guilt feelings, lack of love, failure to forgive, hatred, mental adultery, etc. </a:t>
            </a:r>
          </a:p>
          <a:p>
            <a:endParaRPr lang="en-US" sz="2400"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a:lnSpc>
                <a:spcPct val="90000"/>
              </a:lnSpc>
              <a:buNone/>
            </a:pPr>
            <a:r>
              <a:rPr lang="en-US" sz="2800" dirty="0" smtClean="0"/>
              <a:t>15. There are several religious counterfeits mentioned in the Bible</a:t>
            </a:r>
          </a:p>
          <a:p>
            <a:pPr lvl="1">
              <a:lnSpc>
                <a:spcPct val="90000"/>
              </a:lnSpc>
            </a:pPr>
            <a:r>
              <a:rPr lang="en-US" dirty="0" smtClean="0"/>
              <a:t>A counterfeit gospel - 2 Corinthians 11:3 - 4 </a:t>
            </a:r>
          </a:p>
          <a:p>
            <a:pPr lvl="1">
              <a:lnSpc>
                <a:spcPct val="90000"/>
              </a:lnSpc>
            </a:pPr>
            <a:r>
              <a:rPr lang="en-US" dirty="0" smtClean="0"/>
              <a:t>Counterfeit ministers (unsaved, humanists, misled, etc.)        2 Corinthians 11:13-15 </a:t>
            </a:r>
          </a:p>
          <a:p>
            <a:pPr lvl="1">
              <a:lnSpc>
                <a:spcPct val="90000"/>
              </a:lnSpc>
            </a:pPr>
            <a:r>
              <a:rPr lang="en-US" dirty="0" smtClean="0"/>
              <a:t>Counterfeit doctrine - 2 Timothy 4:1 </a:t>
            </a:r>
          </a:p>
          <a:p>
            <a:pPr lvl="1">
              <a:lnSpc>
                <a:spcPct val="90000"/>
              </a:lnSpc>
            </a:pPr>
            <a:r>
              <a:rPr lang="en-US" dirty="0" smtClean="0"/>
              <a:t>Counterfeit communion table - 1 Corinthians 10:19-21 </a:t>
            </a:r>
          </a:p>
          <a:p>
            <a:pPr lvl="1">
              <a:lnSpc>
                <a:spcPct val="90000"/>
              </a:lnSpc>
            </a:pPr>
            <a:r>
              <a:rPr lang="en-US" dirty="0" smtClean="0"/>
              <a:t>Counterfeit righteousness - Matthew 19:16-18 </a:t>
            </a:r>
          </a:p>
          <a:p>
            <a:pPr lvl="1">
              <a:lnSpc>
                <a:spcPct val="90000"/>
              </a:lnSpc>
            </a:pPr>
            <a:r>
              <a:rPr lang="en-US" dirty="0" smtClean="0"/>
              <a:t>Counterfeit manner of life ("living the beautiful life") Matthew 23 </a:t>
            </a:r>
          </a:p>
          <a:p>
            <a:pPr lvl="1">
              <a:lnSpc>
                <a:spcPct val="90000"/>
              </a:lnSpc>
            </a:pPr>
            <a:r>
              <a:rPr lang="en-US" dirty="0" smtClean="0"/>
              <a:t>Counterfeit power - 2 Thessalonians 2:8-10 </a:t>
            </a:r>
          </a:p>
          <a:p>
            <a:pPr lvl="1">
              <a:lnSpc>
                <a:spcPct val="90000"/>
              </a:lnSpc>
            </a:pPr>
            <a:r>
              <a:rPr lang="en-US" dirty="0" smtClean="0"/>
              <a:t>Counterfeit gods - 2 Thessalonians 2:3 -4</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wipe(down)">
                                      <p:cBhvr>
                                        <p:cTn id="19" dur="500"/>
                                        <p:tgtEl>
                                          <p:spTgt spid="3">
                                            <p:txEl>
                                              <p:pRg st="4" end="4"/>
                                            </p:txEl>
                                          </p:spTgt>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wipe(down)">
                                      <p:cBhvr>
                                        <p:cTn id="28" dur="500"/>
                                        <p:tgtEl>
                                          <p:spTgt spid="3">
                                            <p:txEl>
                                              <p:pRg st="7" end="7"/>
                                            </p:tx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wipe(down)">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38912"/>
          </a:xfrm>
        </p:spPr>
        <p:txBody>
          <a:bodyPr>
            <a:noAutofit/>
          </a:bodyPr>
          <a:lstStyle/>
          <a:p>
            <a:r>
              <a:rPr lang="en-US" sz="2800" b="1" dirty="0" smtClean="0">
                <a:solidFill>
                  <a:schemeClr val="tx1"/>
                </a:solidFill>
              </a:rPr>
              <a:t>16. Satan Brings The Deadly “D’s”</a:t>
            </a:r>
            <a:endParaRPr lang="en-US" sz="2800" b="1" dirty="0">
              <a:solidFill>
                <a:schemeClr val="tx1"/>
              </a:solidFill>
            </a:endParaRPr>
          </a:p>
        </p:txBody>
      </p:sp>
      <p:sp>
        <p:nvSpPr>
          <p:cNvPr id="3" name="Content Placeholder 2"/>
          <p:cNvSpPr>
            <a:spLocks noGrp="1"/>
          </p:cNvSpPr>
          <p:nvPr>
            <p:ph idx="1"/>
          </p:nvPr>
        </p:nvSpPr>
        <p:spPr>
          <a:xfrm>
            <a:off x="381000" y="1295400"/>
            <a:ext cx="8763000" cy="5562600"/>
          </a:xfrm>
        </p:spPr>
        <p:txBody>
          <a:bodyPr>
            <a:normAutofit/>
          </a:bodyPr>
          <a:lstStyle/>
          <a:p>
            <a:pPr fontAlgn="base"/>
            <a:r>
              <a:rPr lang="en-US" dirty="0" smtClean="0"/>
              <a:t>DISCOURAGEMENT  - 1 Samuel 30:6 </a:t>
            </a:r>
          </a:p>
          <a:p>
            <a:pPr fontAlgn="base"/>
            <a:r>
              <a:rPr lang="en-US" dirty="0" smtClean="0"/>
              <a:t>DESPAIR - 2 Corinthians 4:8 </a:t>
            </a:r>
          </a:p>
          <a:p>
            <a:pPr fontAlgn="base"/>
            <a:r>
              <a:rPr lang="en-US" dirty="0" smtClean="0"/>
              <a:t>DOUBT - Genesis 3:1 </a:t>
            </a:r>
          </a:p>
          <a:p>
            <a:pPr fontAlgn="base"/>
            <a:r>
              <a:rPr lang="en-US" dirty="0" smtClean="0"/>
              <a:t>DISBELIEF - Hebrews 3:12 </a:t>
            </a:r>
          </a:p>
          <a:p>
            <a:pPr fontAlgn="base"/>
            <a:r>
              <a:rPr lang="en-US" dirty="0" smtClean="0"/>
              <a:t>DISTRACTION -Matthew 14:30 </a:t>
            </a:r>
          </a:p>
          <a:p>
            <a:pPr fontAlgn="base"/>
            <a:r>
              <a:rPr lang="en-US" dirty="0" smtClean="0"/>
              <a:t>DOUBLEMINDEDNESS -Matthew 6:24; 1 John 2:15-17; James 1:8 </a:t>
            </a:r>
          </a:p>
          <a:p>
            <a:pPr fontAlgn="base"/>
            <a:r>
              <a:rPr lang="en-US" dirty="0" smtClean="0"/>
              <a:t>DISHONESTLY  -2 Corinthians 4:2 </a:t>
            </a:r>
          </a:p>
          <a:p>
            <a:pPr fontAlgn="base"/>
            <a:r>
              <a:rPr lang="en-US" dirty="0" smtClean="0"/>
              <a:t>DECEIT -2 Corinthians 4:1-2; 2:17; 2 John 7 </a:t>
            </a:r>
          </a:p>
          <a:p>
            <a:pPr fontAlgn="base"/>
            <a:r>
              <a:rPr lang="en-US" dirty="0" smtClean="0"/>
              <a:t>DULLNESS -Hebrews 5:12-14;  1 Corinthians 3:1-3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lnSpcReduction="10000"/>
          </a:bodyPr>
          <a:lstStyle/>
          <a:p>
            <a:pPr fontAlgn="base"/>
            <a:r>
              <a:rPr lang="en-US" dirty="0" smtClean="0"/>
              <a:t>DEADNESS -Ephesians 2:1&amp;5; Romans 6:1,2,11 </a:t>
            </a:r>
          </a:p>
          <a:p>
            <a:pPr fontAlgn="base"/>
            <a:r>
              <a:rPr lang="en-US" dirty="0" smtClean="0"/>
              <a:t>DELAY -Hebrews 4:7-8; James 4:13-15 </a:t>
            </a:r>
          </a:p>
          <a:p>
            <a:pPr fontAlgn="base"/>
            <a:r>
              <a:rPr lang="en-US" dirty="0" smtClean="0"/>
              <a:t>DISCORD -Proverbs 6:16-19 </a:t>
            </a:r>
          </a:p>
          <a:p>
            <a:pPr fontAlgn="base"/>
            <a:r>
              <a:rPr lang="en-US" dirty="0" smtClean="0"/>
              <a:t>DEFILEMENT-1 Corinthians 3:16-17 </a:t>
            </a:r>
          </a:p>
          <a:p>
            <a:pPr fontAlgn="base"/>
            <a:r>
              <a:rPr lang="en-US" dirty="0" smtClean="0"/>
              <a:t>DISOBEDIENCE -1 Samuel 15:22-23 </a:t>
            </a:r>
          </a:p>
          <a:p>
            <a:pPr fontAlgn="base"/>
            <a:r>
              <a:rPr lang="en-US" dirty="0" smtClean="0"/>
              <a:t>DISAPPOINTMENT- Romans 8:28 the answer </a:t>
            </a:r>
          </a:p>
          <a:p>
            <a:endParaRPr lang="en-US" dirty="0" smtClean="0"/>
          </a:p>
          <a:p>
            <a:pPr>
              <a:buNone/>
            </a:pPr>
            <a:r>
              <a:rPr lang="en-US" dirty="0" smtClean="0"/>
              <a:t>17. Demon influence is the residence of evil in the soul            ( Cosmic 1 and 2 ) in the Unbeliever (Romans 1:23) or Believer.</a:t>
            </a:r>
          </a:p>
          <a:p>
            <a:r>
              <a:rPr lang="en-US" dirty="0" smtClean="0"/>
              <a:t>This is the method that Satan uses to trap and neutralize the believer by introducing false doctrine into the soul. </a:t>
            </a:r>
          </a:p>
          <a:p>
            <a:r>
              <a:rPr lang="en-US" dirty="0" smtClean="0"/>
              <a:t>Demon influence in the believer manifests itself through negative volition, stages of reversionism.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pPr>
              <a:lnSpc>
                <a:spcPct val="85000"/>
              </a:lnSpc>
              <a:spcBef>
                <a:spcPct val="10000"/>
              </a:spcBef>
            </a:pPr>
            <a:r>
              <a:rPr lang="en-US" sz="2800" dirty="0" smtClean="0"/>
              <a:t>The thing that opens the door for demon influence in the believer is negative volition toward the Word Of God. </a:t>
            </a:r>
          </a:p>
          <a:p>
            <a:pPr>
              <a:lnSpc>
                <a:spcPct val="85000"/>
              </a:lnSpc>
              <a:spcBef>
                <a:spcPct val="10000"/>
              </a:spcBef>
            </a:pPr>
            <a:r>
              <a:rPr lang="en-US" sz="2800" dirty="0" smtClean="0"/>
              <a:t>This opens up a vacuum in his soul to whatever evil is in the neighborhood.</a:t>
            </a:r>
          </a:p>
          <a:p>
            <a:pPr>
              <a:lnSpc>
                <a:spcPct val="85000"/>
              </a:lnSpc>
              <a:spcBef>
                <a:spcPct val="10000"/>
              </a:spcBef>
              <a:buNone/>
            </a:pPr>
            <a:r>
              <a:rPr lang="en-US" sz="2800" dirty="0" smtClean="0"/>
              <a:t> </a:t>
            </a:r>
          </a:p>
          <a:p>
            <a:pPr>
              <a:lnSpc>
                <a:spcPct val="85000"/>
              </a:lnSpc>
              <a:spcBef>
                <a:spcPct val="10000"/>
              </a:spcBef>
            </a:pPr>
            <a:r>
              <a:rPr lang="en-US" sz="2800" dirty="0" smtClean="0"/>
              <a:t>Regardless of what causes the negative attitude, the effect is the same</a:t>
            </a:r>
          </a:p>
          <a:p>
            <a:pPr lvl="1">
              <a:lnSpc>
                <a:spcPct val="85000"/>
              </a:lnSpc>
              <a:spcBef>
                <a:spcPct val="10000"/>
              </a:spcBef>
            </a:pPr>
            <a:r>
              <a:rPr lang="en-US" dirty="0" smtClean="0"/>
              <a:t>It May Be Antagonism</a:t>
            </a:r>
          </a:p>
          <a:p>
            <a:pPr lvl="1">
              <a:lnSpc>
                <a:spcPct val="85000"/>
              </a:lnSpc>
              <a:spcBef>
                <a:spcPct val="10000"/>
              </a:spcBef>
            </a:pPr>
            <a:r>
              <a:rPr lang="en-US" dirty="0" smtClean="0"/>
              <a:t>A Negative Attitude</a:t>
            </a:r>
          </a:p>
          <a:p>
            <a:pPr lvl="1">
              <a:lnSpc>
                <a:spcPct val="85000"/>
              </a:lnSpc>
              <a:spcBef>
                <a:spcPct val="10000"/>
              </a:spcBef>
            </a:pPr>
            <a:r>
              <a:rPr lang="en-US" dirty="0" smtClean="0"/>
              <a:t>Personality Conflict With The Pastor</a:t>
            </a:r>
          </a:p>
          <a:p>
            <a:pPr lvl="1">
              <a:lnSpc>
                <a:spcPct val="85000"/>
              </a:lnSpc>
              <a:spcBef>
                <a:spcPct val="10000"/>
              </a:spcBef>
            </a:pPr>
            <a:r>
              <a:rPr lang="en-US" dirty="0" smtClean="0"/>
              <a:t>With Other Members Of The Congregation</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par>
                                <p:cTn id="29" presetID="2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down)">
                                      <p:cBhvr>
                                        <p:cTn id="31" dur="500"/>
                                        <p:tgtEl>
                                          <p:spTgt spid="3">
                                            <p:txEl>
                                              <p:pRg st="6" end="6"/>
                                            </p:txEl>
                                          </p:spTgt>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ipe(down)">
                                      <p:cBhvr>
                                        <p:cTn id="3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lstStyle/>
          <a:p>
            <a:r>
              <a:rPr lang="en-US" sz="2800" dirty="0" smtClean="0"/>
              <a:t>It may be apathy or indifference to teaching or it may be failure to use Grace Provision, Faith Rest, or inability to handle prosperity, slavery to the details of life</a:t>
            </a:r>
          </a:p>
          <a:p>
            <a:pPr lvl="1"/>
            <a:r>
              <a:rPr lang="en-US" dirty="0" smtClean="0"/>
              <a:t>Whatever it is, negative volition opens up the emptiness of the soul</a:t>
            </a:r>
          </a:p>
          <a:p>
            <a:r>
              <a:rPr lang="en-US" sz="2800" dirty="0" smtClean="0"/>
              <a:t>As a result of evil in the soul, there is demon influence, the “darkness in the soul“ -  Ephesians 4:25-32 </a:t>
            </a:r>
          </a:p>
          <a:p>
            <a:r>
              <a:rPr lang="en-US" sz="2400" dirty="0" smtClean="0"/>
              <a:t>There is the infiltration of the doctrines of Satan into the soul of the reversionistic</a:t>
            </a:r>
            <a:r>
              <a:rPr lang="en-US" dirty="0" smtClean="0"/>
              <a:t> p</a:t>
            </a:r>
            <a:r>
              <a:rPr lang="en-US" sz="2400" dirty="0" smtClean="0"/>
              <a:t>erson (Believer or Unbeliever)</a:t>
            </a:r>
          </a:p>
          <a:p>
            <a:r>
              <a:rPr lang="en-US" sz="2400" dirty="0" smtClean="0"/>
              <a:t>Here, the believer is “worshipping and serving the creature rather than the Creator“ – Romans 1:25</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20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5"/>
          <p:cNvGrpSpPr>
            <a:grpSpLocks/>
          </p:cNvGrpSpPr>
          <p:nvPr/>
        </p:nvGrpSpPr>
        <p:grpSpPr bwMode="auto">
          <a:xfrm>
            <a:off x="4572000" y="5562600"/>
            <a:ext cx="1360488" cy="1295400"/>
            <a:chOff x="576" y="4848"/>
            <a:chExt cx="857" cy="816"/>
          </a:xfrm>
        </p:grpSpPr>
        <p:grpSp>
          <p:nvGrpSpPr>
            <p:cNvPr id="3" name="Group 56"/>
            <p:cNvGrpSpPr>
              <a:grpSpLocks/>
            </p:cNvGrpSpPr>
            <p:nvPr/>
          </p:nvGrpSpPr>
          <p:grpSpPr bwMode="auto">
            <a:xfrm>
              <a:off x="576" y="4848"/>
              <a:ext cx="857" cy="816"/>
              <a:chOff x="761" y="2400"/>
              <a:chExt cx="425" cy="404"/>
            </a:xfrm>
          </p:grpSpPr>
          <p:sp>
            <p:nvSpPr>
              <p:cNvPr id="289849" name="Freeform 57"/>
              <p:cNvSpPr>
                <a:spLocks/>
              </p:cNvSpPr>
              <p:nvPr/>
            </p:nvSpPr>
            <p:spPr bwMode="auto">
              <a:xfrm>
                <a:off x="768" y="2400"/>
                <a:ext cx="413" cy="395"/>
              </a:xfrm>
              <a:custGeom>
                <a:avLst/>
                <a:gdLst/>
                <a:ahLst/>
                <a:cxnLst>
                  <a:cxn ang="0">
                    <a:pos x="368" y="583"/>
                  </a:cxn>
                  <a:cxn ang="0">
                    <a:pos x="368" y="790"/>
                  </a:cxn>
                  <a:cxn ang="0">
                    <a:pos x="0" y="485"/>
                  </a:cxn>
                  <a:cxn ang="0">
                    <a:pos x="368" y="182"/>
                  </a:cxn>
                  <a:cxn ang="0">
                    <a:pos x="368" y="389"/>
                  </a:cxn>
                  <a:cxn ang="0">
                    <a:pos x="415" y="388"/>
                  </a:cxn>
                  <a:cxn ang="0">
                    <a:pos x="460" y="384"/>
                  </a:cxn>
                  <a:cxn ang="0">
                    <a:pos x="503" y="377"/>
                  </a:cxn>
                  <a:cxn ang="0">
                    <a:pos x="546" y="368"/>
                  </a:cxn>
                  <a:cxn ang="0">
                    <a:pos x="586" y="356"/>
                  </a:cxn>
                  <a:cxn ang="0">
                    <a:pos x="623" y="342"/>
                  </a:cxn>
                  <a:cxn ang="0">
                    <a:pos x="658" y="323"/>
                  </a:cxn>
                  <a:cxn ang="0">
                    <a:pos x="692" y="302"/>
                  </a:cxn>
                  <a:cxn ang="0">
                    <a:pos x="720" y="277"/>
                  </a:cxn>
                  <a:cxn ang="0">
                    <a:pos x="747" y="250"/>
                  </a:cxn>
                  <a:cxn ang="0">
                    <a:pos x="771" y="217"/>
                  </a:cxn>
                  <a:cxn ang="0">
                    <a:pos x="789" y="182"/>
                  </a:cxn>
                  <a:cxn ang="0">
                    <a:pos x="805" y="143"/>
                  </a:cxn>
                  <a:cxn ang="0">
                    <a:pos x="817" y="99"/>
                  </a:cxn>
                  <a:cxn ang="0">
                    <a:pos x="824" y="52"/>
                  </a:cxn>
                  <a:cxn ang="0">
                    <a:pos x="826" y="0"/>
                  </a:cxn>
                  <a:cxn ang="0">
                    <a:pos x="825" y="76"/>
                  </a:cxn>
                  <a:cxn ang="0">
                    <a:pos x="821" y="146"/>
                  </a:cxn>
                  <a:cxn ang="0">
                    <a:pos x="816" y="208"/>
                  </a:cxn>
                  <a:cxn ang="0">
                    <a:pos x="806" y="266"/>
                  </a:cxn>
                  <a:cxn ang="0">
                    <a:pos x="795" y="316"/>
                  </a:cxn>
                  <a:cxn ang="0">
                    <a:pos x="779" y="362"/>
                  </a:cxn>
                  <a:cxn ang="0">
                    <a:pos x="759" y="402"/>
                  </a:cxn>
                  <a:cxn ang="0">
                    <a:pos x="736" y="438"/>
                  </a:cxn>
                  <a:cxn ang="0">
                    <a:pos x="709" y="469"/>
                  </a:cxn>
                  <a:cxn ang="0">
                    <a:pos x="677" y="497"/>
                  </a:cxn>
                  <a:cxn ang="0">
                    <a:pos x="639" y="519"/>
                  </a:cxn>
                  <a:cxn ang="0">
                    <a:pos x="596" y="538"/>
                  </a:cxn>
                  <a:cxn ang="0">
                    <a:pos x="548" y="553"/>
                  </a:cxn>
                  <a:cxn ang="0">
                    <a:pos x="494" y="566"/>
                  </a:cxn>
                  <a:cxn ang="0">
                    <a:pos x="434" y="576"/>
                  </a:cxn>
                  <a:cxn ang="0">
                    <a:pos x="368" y="583"/>
                  </a:cxn>
                </a:cxnLst>
                <a:rect l="0" t="0" r="r" b="b"/>
                <a:pathLst>
                  <a:path w="826" h="790">
                    <a:moveTo>
                      <a:pt x="368" y="583"/>
                    </a:moveTo>
                    <a:lnTo>
                      <a:pt x="368" y="790"/>
                    </a:lnTo>
                    <a:lnTo>
                      <a:pt x="0" y="485"/>
                    </a:lnTo>
                    <a:lnTo>
                      <a:pt x="368" y="182"/>
                    </a:lnTo>
                    <a:lnTo>
                      <a:pt x="368" y="389"/>
                    </a:lnTo>
                    <a:lnTo>
                      <a:pt x="415" y="388"/>
                    </a:lnTo>
                    <a:lnTo>
                      <a:pt x="460" y="384"/>
                    </a:lnTo>
                    <a:lnTo>
                      <a:pt x="503" y="377"/>
                    </a:lnTo>
                    <a:lnTo>
                      <a:pt x="546" y="368"/>
                    </a:lnTo>
                    <a:lnTo>
                      <a:pt x="586" y="356"/>
                    </a:lnTo>
                    <a:lnTo>
                      <a:pt x="623" y="342"/>
                    </a:lnTo>
                    <a:lnTo>
                      <a:pt x="658" y="323"/>
                    </a:lnTo>
                    <a:lnTo>
                      <a:pt x="692" y="302"/>
                    </a:lnTo>
                    <a:lnTo>
                      <a:pt x="720" y="277"/>
                    </a:lnTo>
                    <a:lnTo>
                      <a:pt x="747" y="250"/>
                    </a:lnTo>
                    <a:lnTo>
                      <a:pt x="771" y="217"/>
                    </a:lnTo>
                    <a:lnTo>
                      <a:pt x="789" y="182"/>
                    </a:lnTo>
                    <a:lnTo>
                      <a:pt x="805" y="143"/>
                    </a:lnTo>
                    <a:lnTo>
                      <a:pt x="817" y="99"/>
                    </a:lnTo>
                    <a:lnTo>
                      <a:pt x="824" y="52"/>
                    </a:lnTo>
                    <a:lnTo>
                      <a:pt x="826" y="0"/>
                    </a:lnTo>
                    <a:lnTo>
                      <a:pt x="825" y="76"/>
                    </a:lnTo>
                    <a:lnTo>
                      <a:pt x="821" y="146"/>
                    </a:lnTo>
                    <a:lnTo>
                      <a:pt x="816" y="208"/>
                    </a:lnTo>
                    <a:lnTo>
                      <a:pt x="806" y="266"/>
                    </a:lnTo>
                    <a:lnTo>
                      <a:pt x="795" y="316"/>
                    </a:lnTo>
                    <a:lnTo>
                      <a:pt x="779" y="362"/>
                    </a:lnTo>
                    <a:lnTo>
                      <a:pt x="759" y="402"/>
                    </a:lnTo>
                    <a:lnTo>
                      <a:pt x="736" y="438"/>
                    </a:lnTo>
                    <a:lnTo>
                      <a:pt x="709" y="469"/>
                    </a:lnTo>
                    <a:lnTo>
                      <a:pt x="677" y="497"/>
                    </a:lnTo>
                    <a:lnTo>
                      <a:pt x="639" y="519"/>
                    </a:lnTo>
                    <a:lnTo>
                      <a:pt x="596" y="538"/>
                    </a:lnTo>
                    <a:lnTo>
                      <a:pt x="548" y="553"/>
                    </a:lnTo>
                    <a:lnTo>
                      <a:pt x="494" y="566"/>
                    </a:lnTo>
                    <a:lnTo>
                      <a:pt x="434" y="576"/>
                    </a:lnTo>
                    <a:lnTo>
                      <a:pt x="368" y="583"/>
                    </a:lnTo>
                    <a:close/>
                  </a:path>
                </a:pathLst>
              </a:custGeom>
              <a:solidFill>
                <a:schemeClr val="tx1"/>
              </a:solidFill>
              <a:ln w="9525">
                <a:noFill/>
                <a:round/>
                <a:headEnd/>
                <a:tailEnd/>
              </a:ln>
            </p:spPr>
            <p:txBody>
              <a:bodyPr/>
              <a:lstStyle/>
              <a:p>
                <a:endParaRPr lang="en-US"/>
              </a:p>
            </p:txBody>
          </p:sp>
          <p:sp>
            <p:nvSpPr>
              <p:cNvPr id="289850" name="Freeform 58"/>
              <p:cNvSpPr>
                <a:spLocks/>
              </p:cNvSpPr>
              <p:nvPr/>
            </p:nvSpPr>
            <p:spPr bwMode="auto">
              <a:xfrm>
                <a:off x="947" y="2692"/>
                <a:ext cx="9" cy="112"/>
              </a:xfrm>
              <a:custGeom>
                <a:avLst/>
                <a:gdLst/>
                <a:ahLst/>
                <a:cxnLst>
                  <a:cxn ang="0">
                    <a:pos x="4" y="214"/>
                  </a:cxn>
                  <a:cxn ang="0">
                    <a:pos x="19" y="207"/>
                  </a:cxn>
                  <a:cxn ang="0">
                    <a:pos x="19" y="0"/>
                  </a:cxn>
                  <a:cxn ang="0">
                    <a:pos x="0" y="0"/>
                  </a:cxn>
                  <a:cxn ang="0">
                    <a:pos x="0" y="207"/>
                  </a:cxn>
                  <a:cxn ang="0">
                    <a:pos x="15" y="200"/>
                  </a:cxn>
                  <a:cxn ang="0">
                    <a:pos x="4" y="214"/>
                  </a:cxn>
                  <a:cxn ang="0">
                    <a:pos x="19" y="225"/>
                  </a:cxn>
                  <a:cxn ang="0">
                    <a:pos x="19" y="207"/>
                  </a:cxn>
                  <a:cxn ang="0">
                    <a:pos x="4" y="214"/>
                  </a:cxn>
                </a:cxnLst>
                <a:rect l="0" t="0" r="r" b="b"/>
                <a:pathLst>
                  <a:path w="19" h="225">
                    <a:moveTo>
                      <a:pt x="4" y="214"/>
                    </a:moveTo>
                    <a:lnTo>
                      <a:pt x="19" y="207"/>
                    </a:lnTo>
                    <a:lnTo>
                      <a:pt x="19" y="0"/>
                    </a:lnTo>
                    <a:lnTo>
                      <a:pt x="0" y="0"/>
                    </a:lnTo>
                    <a:lnTo>
                      <a:pt x="0" y="207"/>
                    </a:lnTo>
                    <a:lnTo>
                      <a:pt x="15" y="200"/>
                    </a:lnTo>
                    <a:lnTo>
                      <a:pt x="4" y="214"/>
                    </a:lnTo>
                    <a:lnTo>
                      <a:pt x="19" y="225"/>
                    </a:lnTo>
                    <a:lnTo>
                      <a:pt x="19" y="207"/>
                    </a:lnTo>
                    <a:lnTo>
                      <a:pt x="4" y="214"/>
                    </a:lnTo>
                    <a:close/>
                  </a:path>
                </a:pathLst>
              </a:custGeom>
              <a:solidFill>
                <a:schemeClr val="tx1"/>
              </a:solidFill>
              <a:ln w="9525">
                <a:noFill/>
                <a:round/>
                <a:headEnd/>
                <a:tailEnd/>
              </a:ln>
            </p:spPr>
            <p:txBody>
              <a:bodyPr/>
              <a:lstStyle/>
              <a:p>
                <a:endParaRPr lang="en-US"/>
              </a:p>
            </p:txBody>
          </p:sp>
          <p:sp>
            <p:nvSpPr>
              <p:cNvPr id="289851" name="Freeform 59"/>
              <p:cNvSpPr>
                <a:spLocks/>
              </p:cNvSpPr>
              <p:nvPr/>
            </p:nvSpPr>
            <p:spPr bwMode="auto">
              <a:xfrm>
                <a:off x="761" y="2639"/>
                <a:ext cx="194" cy="159"/>
              </a:xfrm>
              <a:custGeom>
                <a:avLst/>
                <a:gdLst/>
                <a:ahLst/>
                <a:cxnLst>
                  <a:cxn ang="0">
                    <a:pos x="8" y="0"/>
                  </a:cxn>
                  <a:cxn ang="0">
                    <a:pos x="8" y="14"/>
                  </a:cxn>
                  <a:cxn ang="0">
                    <a:pos x="376" y="319"/>
                  </a:cxn>
                  <a:cxn ang="0">
                    <a:pos x="387" y="305"/>
                  </a:cxn>
                  <a:cxn ang="0">
                    <a:pos x="20" y="0"/>
                  </a:cxn>
                  <a:cxn ang="0">
                    <a:pos x="20" y="14"/>
                  </a:cxn>
                  <a:cxn ang="0">
                    <a:pos x="8" y="0"/>
                  </a:cxn>
                  <a:cxn ang="0">
                    <a:pos x="0" y="7"/>
                  </a:cxn>
                  <a:cxn ang="0">
                    <a:pos x="8" y="14"/>
                  </a:cxn>
                  <a:cxn ang="0">
                    <a:pos x="8" y="0"/>
                  </a:cxn>
                </a:cxnLst>
                <a:rect l="0" t="0" r="r" b="b"/>
                <a:pathLst>
                  <a:path w="387" h="319">
                    <a:moveTo>
                      <a:pt x="8" y="0"/>
                    </a:moveTo>
                    <a:lnTo>
                      <a:pt x="8" y="14"/>
                    </a:lnTo>
                    <a:lnTo>
                      <a:pt x="376" y="319"/>
                    </a:lnTo>
                    <a:lnTo>
                      <a:pt x="387" y="305"/>
                    </a:lnTo>
                    <a:lnTo>
                      <a:pt x="20" y="0"/>
                    </a:lnTo>
                    <a:lnTo>
                      <a:pt x="20" y="14"/>
                    </a:lnTo>
                    <a:lnTo>
                      <a:pt x="8" y="0"/>
                    </a:lnTo>
                    <a:lnTo>
                      <a:pt x="0" y="7"/>
                    </a:lnTo>
                    <a:lnTo>
                      <a:pt x="8" y="14"/>
                    </a:lnTo>
                    <a:lnTo>
                      <a:pt x="8" y="0"/>
                    </a:lnTo>
                    <a:close/>
                  </a:path>
                </a:pathLst>
              </a:custGeom>
              <a:solidFill>
                <a:schemeClr val="tx1"/>
              </a:solidFill>
              <a:ln w="9525">
                <a:noFill/>
                <a:round/>
                <a:headEnd/>
                <a:tailEnd/>
              </a:ln>
            </p:spPr>
            <p:txBody>
              <a:bodyPr/>
              <a:lstStyle/>
              <a:p>
                <a:endParaRPr lang="en-US"/>
              </a:p>
            </p:txBody>
          </p:sp>
          <p:sp>
            <p:nvSpPr>
              <p:cNvPr id="289852" name="Freeform 60"/>
              <p:cNvSpPr>
                <a:spLocks/>
              </p:cNvSpPr>
              <p:nvPr/>
            </p:nvSpPr>
            <p:spPr bwMode="auto">
              <a:xfrm>
                <a:off x="765" y="2482"/>
                <a:ext cx="191" cy="164"/>
              </a:xfrm>
              <a:custGeom>
                <a:avLst/>
                <a:gdLst/>
                <a:ahLst/>
                <a:cxnLst>
                  <a:cxn ang="0">
                    <a:pos x="383" y="19"/>
                  </a:cxn>
                  <a:cxn ang="0">
                    <a:pos x="368" y="12"/>
                  </a:cxn>
                  <a:cxn ang="0">
                    <a:pos x="0" y="315"/>
                  </a:cxn>
                  <a:cxn ang="0">
                    <a:pos x="12" y="329"/>
                  </a:cxn>
                  <a:cxn ang="0">
                    <a:pos x="379" y="26"/>
                  </a:cxn>
                  <a:cxn ang="0">
                    <a:pos x="364" y="19"/>
                  </a:cxn>
                  <a:cxn ang="0">
                    <a:pos x="383" y="19"/>
                  </a:cxn>
                  <a:cxn ang="0">
                    <a:pos x="383" y="0"/>
                  </a:cxn>
                  <a:cxn ang="0">
                    <a:pos x="368" y="12"/>
                  </a:cxn>
                  <a:cxn ang="0">
                    <a:pos x="383" y="19"/>
                  </a:cxn>
                </a:cxnLst>
                <a:rect l="0" t="0" r="r" b="b"/>
                <a:pathLst>
                  <a:path w="383" h="329">
                    <a:moveTo>
                      <a:pt x="383" y="19"/>
                    </a:moveTo>
                    <a:lnTo>
                      <a:pt x="368" y="12"/>
                    </a:lnTo>
                    <a:lnTo>
                      <a:pt x="0" y="315"/>
                    </a:lnTo>
                    <a:lnTo>
                      <a:pt x="12" y="329"/>
                    </a:lnTo>
                    <a:lnTo>
                      <a:pt x="379" y="26"/>
                    </a:lnTo>
                    <a:lnTo>
                      <a:pt x="364" y="19"/>
                    </a:lnTo>
                    <a:lnTo>
                      <a:pt x="383" y="19"/>
                    </a:lnTo>
                    <a:lnTo>
                      <a:pt x="383" y="0"/>
                    </a:lnTo>
                    <a:lnTo>
                      <a:pt x="368" y="12"/>
                    </a:lnTo>
                    <a:lnTo>
                      <a:pt x="383" y="19"/>
                    </a:lnTo>
                    <a:close/>
                  </a:path>
                </a:pathLst>
              </a:custGeom>
              <a:solidFill>
                <a:schemeClr val="tx1"/>
              </a:solidFill>
              <a:ln w="9525">
                <a:noFill/>
                <a:round/>
                <a:headEnd/>
                <a:tailEnd/>
              </a:ln>
            </p:spPr>
            <p:txBody>
              <a:bodyPr/>
              <a:lstStyle/>
              <a:p>
                <a:endParaRPr lang="en-US"/>
              </a:p>
            </p:txBody>
          </p:sp>
          <p:sp>
            <p:nvSpPr>
              <p:cNvPr id="289853" name="Freeform 61"/>
              <p:cNvSpPr>
                <a:spLocks/>
              </p:cNvSpPr>
              <p:nvPr/>
            </p:nvSpPr>
            <p:spPr bwMode="auto">
              <a:xfrm>
                <a:off x="947" y="2491"/>
                <a:ext cx="9" cy="108"/>
              </a:xfrm>
              <a:custGeom>
                <a:avLst/>
                <a:gdLst/>
                <a:ahLst/>
                <a:cxnLst>
                  <a:cxn ang="0">
                    <a:pos x="10" y="197"/>
                  </a:cxn>
                  <a:cxn ang="0">
                    <a:pos x="19" y="207"/>
                  </a:cxn>
                  <a:cxn ang="0">
                    <a:pos x="19" y="0"/>
                  </a:cxn>
                  <a:cxn ang="0">
                    <a:pos x="0" y="0"/>
                  </a:cxn>
                  <a:cxn ang="0">
                    <a:pos x="0" y="207"/>
                  </a:cxn>
                  <a:cxn ang="0">
                    <a:pos x="10" y="216"/>
                  </a:cxn>
                  <a:cxn ang="0">
                    <a:pos x="0" y="207"/>
                  </a:cxn>
                  <a:cxn ang="0">
                    <a:pos x="0" y="216"/>
                  </a:cxn>
                  <a:cxn ang="0">
                    <a:pos x="10" y="216"/>
                  </a:cxn>
                  <a:cxn ang="0">
                    <a:pos x="10" y="197"/>
                  </a:cxn>
                </a:cxnLst>
                <a:rect l="0" t="0" r="r" b="b"/>
                <a:pathLst>
                  <a:path w="19" h="216">
                    <a:moveTo>
                      <a:pt x="10" y="197"/>
                    </a:moveTo>
                    <a:lnTo>
                      <a:pt x="19" y="207"/>
                    </a:lnTo>
                    <a:lnTo>
                      <a:pt x="19" y="0"/>
                    </a:lnTo>
                    <a:lnTo>
                      <a:pt x="0" y="0"/>
                    </a:lnTo>
                    <a:lnTo>
                      <a:pt x="0" y="207"/>
                    </a:lnTo>
                    <a:lnTo>
                      <a:pt x="10" y="216"/>
                    </a:lnTo>
                    <a:lnTo>
                      <a:pt x="0" y="207"/>
                    </a:lnTo>
                    <a:lnTo>
                      <a:pt x="0" y="216"/>
                    </a:lnTo>
                    <a:lnTo>
                      <a:pt x="10" y="216"/>
                    </a:lnTo>
                    <a:lnTo>
                      <a:pt x="10" y="197"/>
                    </a:lnTo>
                    <a:close/>
                  </a:path>
                </a:pathLst>
              </a:custGeom>
              <a:solidFill>
                <a:schemeClr val="tx1"/>
              </a:solidFill>
              <a:ln w="9525">
                <a:noFill/>
                <a:round/>
                <a:headEnd/>
                <a:tailEnd/>
              </a:ln>
            </p:spPr>
            <p:txBody>
              <a:bodyPr/>
              <a:lstStyle/>
              <a:p>
                <a:endParaRPr lang="en-US"/>
              </a:p>
            </p:txBody>
          </p:sp>
          <p:sp>
            <p:nvSpPr>
              <p:cNvPr id="289854" name="Freeform 62"/>
              <p:cNvSpPr>
                <a:spLocks/>
              </p:cNvSpPr>
              <p:nvPr/>
            </p:nvSpPr>
            <p:spPr bwMode="auto">
              <a:xfrm>
                <a:off x="952" y="2400"/>
                <a:ext cx="234" cy="199"/>
              </a:xfrm>
              <a:custGeom>
                <a:avLst/>
                <a:gdLst/>
                <a:ahLst/>
                <a:cxnLst>
                  <a:cxn ang="0">
                    <a:pos x="467" y="0"/>
                  </a:cxn>
                  <a:cxn ang="0">
                    <a:pos x="449" y="0"/>
                  </a:cxn>
                  <a:cxn ang="0">
                    <a:pos x="448" y="52"/>
                  </a:cxn>
                  <a:cxn ang="0">
                    <a:pos x="441" y="98"/>
                  </a:cxn>
                  <a:cxn ang="0">
                    <a:pos x="429" y="140"/>
                  </a:cxn>
                  <a:cxn ang="0">
                    <a:pos x="413" y="178"/>
                  </a:cxn>
                  <a:cxn ang="0">
                    <a:pos x="396" y="213"/>
                  </a:cxn>
                  <a:cxn ang="0">
                    <a:pos x="372" y="244"/>
                  </a:cxn>
                  <a:cxn ang="0">
                    <a:pos x="347" y="271"/>
                  </a:cxn>
                  <a:cxn ang="0">
                    <a:pos x="319" y="296"/>
                  </a:cxn>
                  <a:cxn ang="0">
                    <a:pos x="287" y="316"/>
                  </a:cxn>
                  <a:cxn ang="0">
                    <a:pos x="251" y="333"/>
                  </a:cxn>
                  <a:cxn ang="0">
                    <a:pos x="216" y="348"/>
                  </a:cxn>
                  <a:cxn ang="0">
                    <a:pos x="177" y="360"/>
                  </a:cxn>
                  <a:cxn ang="0">
                    <a:pos x="134" y="369"/>
                  </a:cxn>
                  <a:cxn ang="0">
                    <a:pos x="92" y="376"/>
                  </a:cxn>
                  <a:cxn ang="0">
                    <a:pos x="47" y="379"/>
                  </a:cxn>
                  <a:cxn ang="0">
                    <a:pos x="0" y="379"/>
                  </a:cxn>
                  <a:cxn ang="0">
                    <a:pos x="0" y="398"/>
                  </a:cxn>
                  <a:cxn ang="0">
                    <a:pos x="47" y="396"/>
                  </a:cxn>
                  <a:cxn ang="0">
                    <a:pos x="92" y="392"/>
                  </a:cxn>
                  <a:cxn ang="0">
                    <a:pos x="136" y="385"/>
                  </a:cxn>
                  <a:cxn ang="0">
                    <a:pos x="179" y="376"/>
                  </a:cxn>
                  <a:cxn ang="0">
                    <a:pos x="220" y="365"/>
                  </a:cxn>
                  <a:cxn ang="0">
                    <a:pos x="258" y="350"/>
                  </a:cxn>
                  <a:cxn ang="0">
                    <a:pos x="294" y="330"/>
                  </a:cxn>
                  <a:cxn ang="0">
                    <a:pos x="328" y="309"/>
                  </a:cxn>
                  <a:cxn ang="0">
                    <a:pos x="358" y="283"/>
                  </a:cxn>
                  <a:cxn ang="0">
                    <a:pos x="386" y="255"/>
                  </a:cxn>
                  <a:cxn ang="0">
                    <a:pos x="410" y="222"/>
                  </a:cxn>
                  <a:cxn ang="0">
                    <a:pos x="429" y="185"/>
                  </a:cxn>
                  <a:cxn ang="0">
                    <a:pos x="445" y="145"/>
                  </a:cxn>
                  <a:cxn ang="0">
                    <a:pos x="457" y="100"/>
                  </a:cxn>
                  <a:cxn ang="0">
                    <a:pos x="464" y="52"/>
                  </a:cxn>
                  <a:cxn ang="0">
                    <a:pos x="467" y="0"/>
                  </a:cxn>
                  <a:cxn ang="0">
                    <a:pos x="449" y="0"/>
                  </a:cxn>
                  <a:cxn ang="0">
                    <a:pos x="467" y="0"/>
                  </a:cxn>
                </a:cxnLst>
                <a:rect l="0" t="0" r="r" b="b"/>
                <a:pathLst>
                  <a:path w="467" h="398">
                    <a:moveTo>
                      <a:pt x="467" y="0"/>
                    </a:moveTo>
                    <a:lnTo>
                      <a:pt x="449" y="0"/>
                    </a:lnTo>
                    <a:lnTo>
                      <a:pt x="448" y="52"/>
                    </a:lnTo>
                    <a:lnTo>
                      <a:pt x="441" y="98"/>
                    </a:lnTo>
                    <a:lnTo>
                      <a:pt x="429" y="140"/>
                    </a:lnTo>
                    <a:lnTo>
                      <a:pt x="413" y="178"/>
                    </a:lnTo>
                    <a:lnTo>
                      <a:pt x="396" y="213"/>
                    </a:lnTo>
                    <a:lnTo>
                      <a:pt x="372" y="244"/>
                    </a:lnTo>
                    <a:lnTo>
                      <a:pt x="347" y="271"/>
                    </a:lnTo>
                    <a:lnTo>
                      <a:pt x="319" y="296"/>
                    </a:lnTo>
                    <a:lnTo>
                      <a:pt x="287" y="316"/>
                    </a:lnTo>
                    <a:lnTo>
                      <a:pt x="251" y="333"/>
                    </a:lnTo>
                    <a:lnTo>
                      <a:pt x="216" y="348"/>
                    </a:lnTo>
                    <a:lnTo>
                      <a:pt x="177" y="360"/>
                    </a:lnTo>
                    <a:lnTo>
                      <a:pt x="134" y="369"/>
                    </a:lnTo>
                    <a:lnTo>
                      <a:pt x="92" y="376"/>
                    </a:lnTo>
                    <a:lnTo>
                      <a:pt x="47" y="379"/>
                    </a:lnTo>
                    <a:lnTo>
                      <a:pt x="0" y="379"/>
                    </a:lnTo>
                    <a:lnTo>
                      <a:pt x="0" y="398"/>
                    </a:lnTo>
                    <a:lnTo>
                      <a:pt x="47" y="396"/>
                    </a:lnTo>
                    <a:lnTo>
                      <a:pt x="92" y="392"/>
                    </a:lnTo>
                    <a:lnTo>
                      <a:pt x="136" y="385"/>
                    </a:lnTo>
                    <a:lnTo>
                      <a:pt x="179" y="376"/>
                    </a:lnTo>
                    <a:lnTo>
                      <a:pt x="220" y="365"/>
                    </a:lnTo>
                    <a:lnTo>
                      <a:pt x="258" y="350"/>
                    </a:lnTo>
                    <a:lnTo>
                      <a:pt x="294" y="330"/>
                    </a:lnTo>
                    <a:lnTo>
                      <a:pt x="328" y="309"/>
                    </a:lnTo>
                    <a:lnTo>
                      <a:pt x="358" y="283"/>
                    </a:lnTo>
                    <a:lnTo>
                      <a:pt x="386" y="255"/>
                    </a:lnTo>
                    <a:lnTo>
                      <a:pt x="410" y="222"/>
                    </a:lnTo>
                    <a:lnTo>
                      <a:pt x="429" y="185"/>
                    </a:lnTo>
                    <a:lnTo>
                      <a:pt x="445" y="145"/>
                    </a:lnTo>
                    <a:lnTo>
                      <a:pt x="457" y="100"/>
                    </a:lnTo>
                    <a:lnTo>
                      <a:pt x="464" y="52"/>
                    </a:lnTo>
                    <a:lnTo>
                      <a:pt x="467" y="0"/>
                    </a:lnTo>
                    <a:lnTo>
                      <a:pt x="449" y="0"/>
                    </a:lnTo>
                    <a:lnTo>
                      <a:pt x="467" y="0"/>
                    </a:lnTo>
                    <a:close/>
                  </a:path>
                </a:pathLst>
              </a:custGeom>
              <a:solidFill>
                <a:schemeClr val="tx1"/>
              </a:solidFill>
              <a:ln w="9525">
                <a:noFill/>
                <a:round/>
                <a:headEnd/>
                <a:tailEnd/>
              </a:ln>
            </p:spPr>
            <p:txBody>
              <a:bodyPr/>
              <a:lstStyle/>
              <a:p>
                <a:endParaRPr lang="en-US"/>
              </a:p>
            </p:txBody>
          </p:sp>
          <p:sp>
            <p:nvSpPr>
              <p:cNvPr id="289855" name="Freeform 63"/>
              <p:cNvSpPr>
                <a:spLocks/>
              </p:cNvSpPr>
              <p:nvPr/>
            </p:nvSpPr>
            <p:spPr bwMode="auto">
              <a:xfrm>
                <a:off x="947" y="2400"/>
                <a:ext cx="239" cy="296"/>
              </a:xfrm>
              <a:custGeom>
                <a:avLst/>
                <a:gdLst/>
                <a:ahLst/>
                <a:cxnLst>
                  <a:cxn ang="0">
                    <a:pos x="19" y="583"/>
                  </a:cxn>
                  <a:cxn ang="0">
                    <a:pos x="10" y="591"/>
                  </a:cxn>
                  <a:cxn ang="0">
                    <a:pos x="77" y="584"/>
                  </a:cxn>
                  <a:cxn ang="0">
                    <a:pos x="137" y="574"/>
                  </a:cxn>
                  <a:cxn ang="0">
                    <a:pos x="192" y="561"/>
                  </a:cxn>
                  <a:cxn ang="0">
                    <a:pos x="241" y="546"/>
                  </a:cxn>
                  <a:cxn ang="0">
                    <a:pos x="284" y="527"/>
                  </a:cxn>
                  <a:cxn ang="0">
                    <a:pos x="323" y="504"/>
                  </a:cxn>
                  <a:cxn ang="0">
                    <a:pos x="357" y="475"/>
                  </a:cxn>
                  <a:cxn ang="0">
                    <a:pos x="385" y="443"/>
                  </a:cxn>
                  <a:cxn ang="0">
                    <a:pos x="408" y="406"/>
                  </a:cxn>
                  <a:cxn ang="0">
                    <a:pos x="429" y="366"/>
                  </a:cxn>
                  <a:cxn ang="0">
                    <a:pos x="445" y="319"/>
                  </a:cxn>
                  <a:cxn ang="0">
                    <a:pos x="457" y="267"/>
                  </a:cxn>
                  <a:cxn ang="0">
                    <a:pos x="466" y="208"/>
                  </a:cxn>
                  <a:cxn ang="0">
                    <a:pos x="471" y="146"/>
                  </a:cxn>
                  <a:cxn ang="0">
                    <a:pos x="475" y="76"/>
                  </a:cxn>
                  <a:cxn ang="0">
                    <a:pos x="477" y="0"/>
                  </a:cxn>
                  <a:cxn ang="0">
                    <a:pos x="459" y="0"/>
                  </a:cxn>
                  <a:cxn ang="0">
                    <a:pos x="459" y="76"/>
                  </a:cxn>
                  <a:cxn ang="0">
                    <a:pos x="455" y="146"/>
                  </a:cxn>
                  <a:cxn ang="0">
                    <a:pos x="450" y="208"/>
                  </a:cxn>
                  <a:cxn ang="0">
                    <a:pos x="440" y="264"/>
                  </a:cxn>
                  <a:cxn ang="0">
                    <a:pos x="429" y="314"/>
                  </a:cxn>
                  <a:cxn ang="0">
                    <a:pos x="413" y="359"/>
                  </a:cxn>
                  <a:cxn ang="0">
                    <a:pos x="394" y="399"/>
                  </a:cxn>
                  <a:cxn ang="0">
                    <a:pos x="371" y="434"/>
                  </a:cxn>
                  <a:cxn ang="0">
                    <a:pos x="345" y="463"/>
                  </a:cxn>
                  <a:cxn ang="0">
                    <a:pos x="314" y="490"/>
                  </a:cxn>
                  <a:cxn ang="0">
                    <a:pos x="277" y="511"/>
                  </a:cxn>
                  <a:cxn ang="0">
                    <a:pos x="236" y="530"/>
                  </a:cxn>
                  <a:cxn ang="0">
                    <a:pos x="188" y="545"/>
                  </a:cxn>
                  <a:cxn ang="0">
                    <a:pos x="135" y="558"/>
                  </a:cxn>
                  <a:cxn ang="0">
                    <a:pos x="75" y="568"/>
                  </a:cxn>
                  <a:cxn ang="0">
                    <a:pos x="10" y="575"/>
                  </a:cxn>
                  <a:cxn ang="0">
                    <a:pos x="0" y="583"/>
                  </a:cxn>
                  <a:cxn ang="0">
                    <a:pos x="19" y="583"/>
                  </a:cxn>
                </a:cxnLst>
                <a:rect l="0" t="0" r="r" b="b"/>
                <a:pathLst>
                  <a:path w="477" h="591">
                    <a:moveTo>
                      <a:pt x="19" y="583"/>
                    </a:moveTo>
                    <a:lnTo>
                      <a:pt x="10" y="591"/>
                    </a:lnTo>
                    <a:lnTo>
                      <a:pt x="77" y="584"/>
                    </a:lnTo>
                    <a:lnTo>
                      <a:pt x="137" y="574"/>
                    </a:lnTo>
                    <a:lnTo>
                      <a:pt x="192" y="561"/>
                    </a:lnTo>
                    <a:lnTo>
                      <a:pt x="241" y="546"/>
                    </a:lnTo>
                    <a:lnTo>
                      <a:pt x="284" y="527"/>
                    </a:lnTo>
                    <a:lnTo>
                      <a:pt x="323" y="504"/>
                    </a:lnTo>
                    <a:lnTo>
                      <a:pt x="357" y="475"/>
                    </a:lnTo>
                    <a:lnTo>
                      <a:pt x="385" y="443"/>
                    </a:lnTo>
                    <a:lnTo>
                      <a:pt x="408" y="406"/>
                    </a:lnTo>
                    <a:lnTo>
                      <a:pt x="429" y="366"/>
                    </a:lnTo>
                    <a:lnTo>
                      <a:pt x="445" y="319"/>
                    </a:lnTo>
                    <a:lnTo>
                      <a:pt x="457" y="267"/>
                    </a:lnTo>
                    <a:lnTo>
                      <a:pt x="466" y="208"/>
                    </a:lnTo>
                    <a:lnTo>
                      <a:pt x="471" y="146"/>
                    </a:lnTo>
                    <a:lnTo>
                      <a:pt x="475" y="76"/>
                    </a:lnTo>
                    <a:lnTo>
                      <a:pt x="477" y="0"/>
                    </a:lnTo>
                    <a:lnTo>
                      <a:pt x="459" y="0"/>
                    </a:lnTo>
                    <a:lnTo>
                      <a:pt x="459" y="76"/>
                    </a:lnTo>
                    <a:lnTo>
                      <a:pt x="455" y="146"/>
                    </a:lnTo>
                    <a:lnTo>
                      <a:pt x="450" y="208"/>
                    </a:lnTo>
                    <a:lnTo>
                      <a:pt x="440" y="264"/>
                    </a:lnTo>
                    <a:lnTo>
                      <a:pt x="429" y="314"/>
                    </a:lnTo>
                    <a:lnTo>
                      <a:pt x="413" y="359"/>
                    </a:lnTo>
                    <a:lnTo>
                      <a:pt x="394" y="399"/>
                    </a:lnTo>
                    <a:lnTo>
                      <a:pt x="371" y="434"/>
                    </a:lnTo>
                    <a:lnTo>
                      <a:pt x="345" y="463"/>
                    </a:lnTo>
                    <a:lnTo>
                      <a:pt x="314" y="490"/>
                    </a:lnTo>
                    <a:lnTo>
                      <a:pt x="277" y="511"/>
                    </a:lnTo>
                    <a:lnTo>
                      <a:pt x="236" y="530"/>
                    </a:lnTo>
                    <a:lnTo>
                      <a:pt x="188" y="545"/>
                    </a:lnTo>
                    <a:lnTo>
                      <a:pt x="135" y="558"/>
                    </a:lnTo>
                    <a:lnTo>
                      <a:pt x="75" y="568"/>
                    </a:lnTo>
                    <a:lnTo>
                      <a:pt x="10" y="575"/>
                    </a:lnTo>
                    <a:lnTo>
                      <a:pt x="0" y="583"/>
                    </a:lnTo>
                    <a:lnTo>
                      <a:pt x="19" y="583"/>
                    </a:lnTo>
                    <a:close/>
                  </a:path>
                </a:pathLst>
              </a:custGeom>
              <a:solidFill>
                <a:schemeClr val="tx1"/>
              </a:solidFill>
              <a:ln w="9525">
                <a:noFill/>
                <a:round/>
                <a:headEnd/>
                <a:tailEnd/>
              </a:ln>
            </p:spPr>
            <p:txBody>
              <a:bodyPr/>
              <a:lstStyle/>
              <a:p>
                <a:endParaRPr lang="en-US"/>
              </a:p>
            </p:txBody>
          </p:sp>
        </p:grpSp>
        <p:sp>
          <p:nvSpPr>
            <p:cNvPr id="289856" name="Text Box 64"/>
            <p:cNvSpPr txBox="1">
              <a:spLocks noChangeArrowheads="1"/>
            </p:cNvSpPr>
            <p:nvPr/>
          </p:nvSpPr>
          <p:spPr bwMode="auto">
            <a:xfrm>
              <a:off x="624" y="5245"/>
              <a:ext cx="656" cy="154"/>
            </a:xfrm>
            <a:prstGeom prst="rect">
              <a:avLst/>
            </a:prstGeom>
            <a:noFill/>
            <a:ln w="9525">
              <a:noFill/>
              <a:miter lim="800000"/>
              <a:headEnd/>
              <a:tailEnd/>
            </a:ln>
            <a:effectLst/>
          </p:spPr>
          <p:txBody>
            <a:bodyPr wrap="none">
              <a:spAutoFit/>
            </a:bodyPr>
            <a:lstStyle/>
            <a:p>
              <a:pPr eaLnBrk="0" hangingPunct="0"/>
              <a:r>
                <a:rPr lang="en-US" sz="1000">
                  <a:solidFill>
                    <a:schemeClr val="bg1"/>
                  </a:solidFill>
                  <a:latin typeface="Renfrew" pitchFamily="34" charset="0"/>
                </a:rPr>
                <a:t>HE WILL FLEE</a:t>
              </a:r>
            </a:p>
          </p:txBody>
        </p:sp>
      </p:grpSp>
      <p:grpSp>
        <p:nvGrpSpPr>
          <p:cNvPr id="4" name="Group 12"/>
          <p:cNvGrpSpPr>
            <a:grpSpLocks/>
          </p:cNvGrpSpPr>
          <p:nvPr/>
        </p:nvGrpSpPr>
        <p:grpSpPr bwMode="auto">
          <a:xfrm>
            <a:off x="3897313" y="920750"/>
            <a:ext cx="1830387" cy="1906588"/>
            <a:chOff x="2735" y="1054"/>
            <a:chExt cx="1153" cy="1201"/>
          </a:xfrm>
        </p:grpSpPr>
        <p:grpSp>
          <p:nvGrpSpPr>
            <p:cNvPr id="5" name="Group 13"/>
            <p:cNvGrpSpPr>
              <a:grpSpLocks/>
            </p:cNvGrpSpPr>
            <p:nvPr/>
          </p:nvGrpSpPr>
          <p:grpSpPr bwMode="auto">
            <a:xfrm>
              <a:off x="2735" y="1054"/>
              <a:ext cx="1153" cy="1201"/>
              <a:chOff x="2735" y="1054"/>
              <a:chExt cx="1008" cy="1201"/>
            </a:xfrm>
          </p:grpSpPr>
          <p:sp>
            <p:nvSpPr>
              <p:cNvPr id="289806" name="Freeform 14"/>
              <p:cNvSpPr>
                <a:spLocks/>
              </p:cNvSpPr>
              <p:nvPr/>
            </p:nvSpPr>
            <p:spPr bwMode="auto">
              <a:xfrm rot="-5400000">
                <a:off x="2645" y="1159"/>
                <a:ext cx="1166" cy="986"/>
              </a:xfrm>
              <a:custGeom>
                <a:avLst/>
                <a:gdLst/>
                <a:ahLst/>
                <a:cxnLst>
                  <a:cxn ang="0">
                    <a:pos x="368" y="583"/>
                  </a:cxn>
                  <a:cxn ang="0">
                    <a:pos x="368" y="790"/>
                  </a:cxn>
                  <a:cxn ang="0">
                    <a:pos x="0" y="485"/>
                  </a:cxn>
                  <a:cxn ang="0">
                    <a:pos x="368" y="182"/>
                  </a:cxn>
                  <a:cxn ang="0">
                    <a:pos x="368" y="389"/>
                  </a:cxn>
                  <a:cxn ang="0">
                    <a:pos x="415" y="388"/>
                  </a:cxn>
                  <a:cxn ang="0">
                    <a:pos x="460" y="384"/>
                  </a:cxn>
                  <a:cxn ang="0">
                    <a:pos x="503" y="377"/>
                  </a:cxn>
                  <a:cxn ang="0">
                    <a:pos x="546" y="368"/>
                  </a:cxn>
                  <a:cxn ang="0">
                    <a:pos x="586" y="356"/>
                  </a:cxn>
                  <a:cxn ang="0">
                    <a:pos x="623" y="342"/>
                  </a:cxn>
                  <a:cxn ang="0">
                    <a:pos x="658" y="323"/>
                  </a:cxn>
                  <a:cxn ang="0">
                    <a:pos x="692" y="302"/>
                  </a:cxn>
                  <a:cxn ang="0">
                    <a:pos x="720" y="277"/>
                  </a:cxn>
                  <a:cxn ang="0">
                    <a:pos x="747" y="250"/>
                  </a:cxn>
                  <a:cxn ang="0">
                    <a:pos x="771" y="217"/>
                  </a:cxn>
                  <a:cxn ang="0">
                    <a:pos x="789" y="182"/>
                  </a:cxn>
                  <a:cxn ang="0">
                    <a:pos x="805" y="143"/>
                  </a:cxn>
                  <a:cxn ang="0">
                    <a:pos x="817" y="99"/>
                  </a:cxn>
                  <a:cxn ang="0">
                    <a:pos x="824" y="52"/>
                  </a:cxn>
                  <a:cxn ang="0">
                    <a:pos x="826" y="0"/>
                  </a:cxn>
                  <a:cxn ang="0">
                    <a:pos x="825" y="76"/>
                  </a:cxn>
                  <a:cxn ang="0">
                    <a:pos x="821" y="146"/>
                  </a:cxn>
                  <a:cxn ang="0">
                    <a:pos x="816" y="208"/>
                  </a:cxn>
                  <a:cxn ang="0">
                    <a:pos x="806" y="266"/>
                  </a:cxn>
                  <a:cxn ang="0">
                    <a:pos x="795" y="316"/>
                  </a:cxn>
                  <a:cxn ang="0">
                    <a:pos x="779" y="362"/>
                  </a:cxn>
                  <a:cxn ang="0">
                    <a:pos x="759" y="402"/>
                  </a:cxn>
                  <a:cxn ang="0">
                    <a:pos x="736" y="438"/>
                  </a:cxn>
                  <a:cxn ang="0">
                    <a:pos x="709" y="469"/>
                  </a:cxn>
                  <a:cxn ang="0">
                    <a:pos x="677" y="497"/>
                  </a:cxn>
                  <a:cxn ang="0">
                    <a:pos x="639" y="519"/>
                  </a:cxn>
                  <a:cxn ang="0">
                    <a:pos x="596" y="538"/>
                  </a:cxn>
                  <a:cxn ang="0">
                    <a:pos x="548" y="553"/>
                  </a:cxn>
                  <a:cxn ang="0">
                    <a:pos x="494" y="566"/>
                  </a:cxn>
                  <a:cxn ang="0">
                    <a:pos x="434" y="576"/>
                  </a:cxn>
                  <a:cxn ang="0">
                    <a:pos x="368" y="583"/>
                  </a:cxn>
                </a:cxnLst>
                <a:rect l="0" t="0" r="r" b="b"/>
                <a:pathLst>
                  <a:path w="826" h="790">
                    <a:moveTo>
                      <a:pt x="368" y="583"/>
                    </a:moveTo>
                    <a:lnTo>
                      <a:pt x="368" y="790"/>
                    </a:lnTo>
                    <a:lnTo>
                      <a:pt x="0" y="485"/>
                    </a:lnTo>
                    <a:lnTo>
                      <a:pt x="368" y="182"/>
                    </a:lnTo>
                    <a:lnTo>
                      <a:pt x="368" y="389"/>
                    </a:lnTo>
                    <a:lnTo>
                      <a:pt x="415" y="388"/>
                    </a:lnTo>
                    <a:lnTo>
                      <a:pt x="460" y="384"/>
                    </a:lnTo>
                    <a:lnTo>
                      <a:pt x="503" y="377"/>
                    </a:lnTo>
                    <a:lnTo>
                      <a:pt x="546" y="368"/>
                    </a:lnTo>
                    <a:lnTo>
                      <a:pt x="586" y="356"/>
                    </a:lnTo>
                    <a:lnTo>
                      <a:pt x="623" y="342"/>
                    </a:lnTo>
                    <a:lnTo>
                      <a:pt x="658" y="323"/>
                    </a:lnTo>
                    <a:lnTo>
                      <a:pt x="692" y="302"/>
                    </a:lnTo>
                    <a:lnTo>
                      <a:pt x="720" y="277"/>
                    </a:lnTo>
                    <a:lnTo>
                      <a:pt x="747" y="250"/>
                    </a:lnTo>
                    <a:lnTo>
                      <a:pt x="771" y="217"/>
                    </a:lnTo>
                    <a:lnTo>
                      <a:pt x="789" y="182"/>
                    </a:lnTo>
                    <a:lnTo>
                      <a:pt x="805" y="143"/>
                    </a:lnTo>
                    <a:lnTo>
                      <a:pt x="817" y="99"/>
                    </a:lnTo>
                    <a:lnTo>
                      <a:pt x="824" y="52"/>
                    </a:lnTo>
                    <a:lnTo>
                      <a:pt x="826" y="0"/>
                    </a:lnTo>
                    <a:lnTo>
                      <a:pt x="825" y="76"/>
                    </a:lnTo>
                    <a:lnTo>
                      <a:pt x="821" y="146"/>
                    </a:lnTo>
                    <a:lnTo>
                      <a:pt x="816" y="208"/>
                    </a:lnTo>
                    <a:lnTo>
                      <a:pt x="806" y="266"/>
                    </a:lnTo>
                    <a:lnTo>
                      <a:pt x="795" y="316"/>
                    </a:lnTo>
                    <a:lnTo>
                      <a:pt x="779" y="362"/>
                    </a:lnTo>
                    <a:lnTo>
                      <a:pt x="759" y="402"/>
                    </a:lnTo>
                    <a:lnTo>
                      <a:pt x="736" y="438"/>
                    </a:lnTo>
                    <a:lnTo>
                      <a:pt x="709" y="469"/>
                    </a:lnTo>
                    <a:lnTo>
                      <a:pt x="677" y="497"/>
                    </a:lnTo>
                    <a:lnTo>
                      <a:pt x="639" y="519"/>
                    </a:lnTo>
                    <a:lnTo>
                      <a:pt x="596" y="538"/>
                    </a:lnTo>
                    <a:lnTo>
                      <a:pt x="548" y="553"/>
                    </a:lnTo>
                    <a:lnTo>
                      <a:pt x="494" y="566"/>
                    </a:lnTo>
                    <a:lnTo>
                      <a:pt x="434" y="576"/>
                    </a:lnTo>
                    <a:lnTo>
                      <a:pt x="368" y="583"/>
                    </a:lnTo>
                    <a:close/>
                  </a:path>
                </a:pathLst>
              </a:custGeom>
              <a:solidFill>
                <a:srgbClr val="FFFF00"/>
              </a:solidFill>
              <a:ln w="9525">
                <a:noFill/>
                <a:round/>
                <a:headEnd/>
                <a:tailEnd/>
              </a:ln>
            </p:spPr>
            <p:txBody>
              <a:bodyPr/>
              <a:lstStyle/>
              <a:p>
                <a:endParaRPr lang="en-US"/>
              </a:p>
            </p:txBody>
          </p:sp>
          <p:sp>
            <p:nvSpPr>
              <p:cNvPr id="289807" name="Freeform 15"/>
              <p:cNvSpPr>
                <a:spLocks/>
              </p:cNvSpPr>
              <p:nvPr/>
            </p:nvSpPr>
            <p:spPr bwMode="auto">
              <a:xfrm rot="-5400000">
                <a:off x="3591" y="1577"/>
                <a:ext cx="26" cy="279"/>
              </a:xfrm>
              <a:custGeom>
                <a:avLst/>
                <a:gdLst/>
                <a:ahLst/>
                <a:cxnLst>
                  <a:cxn ang="0">
                    <a:pos x="4" y="214"/>
                  </a:cxn>
                  <a:cxn ang="0">
                    <a:pos x="19" y="207"/>
                  </a:cxn>
                  <a:cxn ang="0">
                    <a:pos x="19" y="0"/>
                  </a:cxn>
                  <a:cxn ang="0">
                    <a:pos x="0" y="0"/>
                  </a:cxn>
                  <a:cxn ang="0">
                    <a:pos x="0" y="207"/>
                  </a:cxn>
                  <a:cxn ang="0">
                    <a:pos x="15" y="200"/>
                  </a:cxn>
                  <a:cxn ang="0">
                    <a:pos x="4" y="214"/>
                  </a:cxn>
                  <a:cxn ang="0">
                    <a:pos x="19" y="225"/>
                  </a:cxn>
                  <a:cxn ang="0">
                    <a:pos x="19" y="207"/>
                  </a:cxn>
                  <a:cxn ang="0">
                    <a:pos x="4" y="214"/>
                  </a:cxn>
                </a:cxnLst>
                <a:rect l="0" t="0" r="r" b="b"/>
                <a:pathLst>
                  <a:path w="19" h="225">
                    <a:moveTo>
                      <a:pt x="4" y="214"/>
                    </a:moveTo>
                    <a:lnTo>
                      <a:pt x="19" y="207"/>
                    </a:lnTo>
                    <a:lnTo>
                      <a:pt x="19" y="0"/>
                    </a:lnTo>
                    <a:lnTo>
                      <a:pt x="0" y="0"/>
                    </a:lnTo>
                    <a:lnTo>
                      <a:pt x="0" y="207"/>
                    </a:lnTo>
                    <a:lnTo>
                      <a:pt x="15" y="200"/>
                    </a:lnTo>
                    <a:lnTo>
                      <a:pt x="4" y="214"/>
                    </a:lnTo>
                    <a:lnTo>
                      <a:pt x="19" y="225"/>
                    </a:lnTo>
                    <a:lnTo>
                      <a:pt x="19" y="207"/>
                    </a:lnTo>
                    <a:lnTo>
                      <a:pt x="4" y="214"/>
                    </a:lnTo>
                    <a:close/>
                  </a:path>
                </a:pathLst>
              </a:custGeom>
              <a:solidFill>
                <a:srgbClr val="FFFF00"/>
              </a:solidFill>
              <a:ln w="9525">
                <a:noFill/>
                <a:round/>
                <a:headEnd/>
                <a:tailEnd/>
              </a:ln>
            </p:spPr>
            <p:txBody>
              <a:bodyPr/>
              <a:lstStyle/>
              <a:p>
                <a:endParaRPr lang="en-US"/>
              </a:p>
            </p:txBody>
          </p:sp>
          <p:sp>
            <p:nvSpPr>
              <p:cNvPr id="289808" name="Freeform 16"/>
              <p:cNvSpPr>
                <a:spLocks/>
              </p:cNvSpPr>
              <p:nvPr/>
            </p:nvSpPr>
            <p:spPr bwMode="auto">
              <a:xfrm rot="-5400000">
                <a:off x="3256" y="1782"/>
                <a:ext cx="548" cy="397"/>
              </a:xfrm>
              <a:custGeom>
                <a:avLst/>
                <a:gdLst/>
                <a:ahLst/>
                <a:cxnLst>
                  <a:cxn ang="0">
                    <a:pos x="8" y="0"/>
                  </a:cxn>
                  <a:cxn ang="0">
                    <a:pos x="8" y="14"/>
                  </a:cxn>
                  <a:cxn ang="0">
                    <a:pos x="376" y="319"/>
                  </a:cxn>
                  <a:cxn ang="0">
                    <a:pos x="387" y="305"/>
                  </a:cxn>
                  <a:cxn ang="0">
                    <a:pos x="20" y="0"/>
                  </a:cxn>
                  <a:cxn ang="0">
                    <a:pos x="20" y="14"/>
                  </a:cxn>
                  <a:cxn ang="0">
                    <a:pos x="8" y="0"/>
                  </a:cxn>
                  <a:cxn ang="0">
                    <a:pos x="0" y="7"/>
                  </a:cxn>
                  <a:cxn ang="0">
                    <a:pos x="8" y="14"/>
                  </a:cxn>
                  <a:cxn ang="0">
                    <a:pos x="8" y="0"/>
                  </a:cxn>
                </a:cxnLst>
                <a:rect l="0" t="0" r="r" b="b"/>
                <a:pathLst>
                  <a:path w="387" h="319">
                    <a:moveTo>
                      <a:pt x="8" y="0"/>
                    </a:moveTo>
                    <a:lnTo>
                      <a:pt x="8" y="14"/>
                    </a:lnTo>
                    <a:lnTo>
                      <a:pt x="376" y="319"/>
                    </a:lnTo>
                    <a:lnTo>
                      <a:pt x="387" y="305"/>
                    </a:lnTo>
                    <a:lnTo>
                      <a:pt x="20" y="0"/>
                    </a:lnTo>
                    <a:lnTo>
                      <a:pt x="20" y="14"/>
                    </a:lnTo>
                    <a:lnTo>
                      <a:pt x="8" y="0"/>
                    </a:lnTo>
                    <a:lnTo>
                      <a:pt x="0" y="7"/>
                    </a:lnTo>
                    <a:lnTo>
                      <a:pt x="8" y="14"/>
                    </a:lnTo>
                    <a:lnTo>
                      <a:pt x="8" y="0"/>
                    </a:lnTo>
                    <a:close/>
                  </a:path>
                </a:pathLst>
              </a:custGeom>
              <a:solidFill>
                <a:srgbClr val="FFFF00"/>
              </a:solidFill>
              <a:ln w="9525">
                <a:noFill/>
                <a:round/>
                <a:headEnd/>
                <a:tailEnd/>
              </a:ln>
            </p:spPr>
            <p:txBody>
              <a:bodyPr/>
              <a:lstStyle/>
              <a:p>
                <a:endParaRPr lang="en-US"/>
              </a:p>
            </p:txBody>
          </p:sp>
          <p:sp>
            <p:nvSpPr>
              <p:cNvPr id="289809" name="Freeform 17"/>
              <p:cNvSpPr>
                <a:spLocks/>
              </p:cNvSpPr>
              <p:nvPr/>
            </p:nvSpPr>
            <p:spPr bwMode="auto">
              <a:xfrm rot="-5400000">
                <a:off x="2875" y="1769"/>
                <a:ext cx="540" cy="409"/>
              </a:xfrm>
              <a:custGeom>
                <a:avLst/>
                <a:gdLst/>
                <a:ahLst/>
                <a:cxnLst>
                  <a:cxn ang="0">
                    <a:pos x="383" y="19"/>
                  </a:cxn>
                  <a:cxn ang="0">
                    <a:pos x="368" y="12"/>
                  </a:cxn>
                  <a:cxn ang="0">
                    <a:pos x="0" y="315"/>
                  </a:cxn>
                  <a:cxn ang="0">
                    <a:pos x="12" y="329"/>
                  </a:cxn>
                  <a:cxn ang="0">
                    <a:pos x="379" y="26"/>
                  </a:cxn>
                  <a:cxn ang="0">
                    <a:pos x="364" y="19"/>
                  </a:cxn>
                  <a:cxn ang="0">
                    <a:pos x="383" y="19"/>
                  </a:cxn>
                  <a:cxn ang="0">
                    <a:pos x="383" y="0"/>
                  </a:cxn>
                  <a:cxn ang="0">
                    <a:pos x="368" y="12"/>
                  </a:cxn>
                  <a:cxn ang="0">
                    <a:pos x="383" y="19"/>
                  </a:cxn>
                </a:cxnLst>
                <a:rect l="0" t="0" r="r" b="b"/>
                <a:pathLst>
                  <a:path w="383" h="329">
                    <a:moveTo>
                      <a:pt x="383" y="19"/>
                    </a:moveTo>
                    <a:lnTo>
                      <a:pt x="368" y="12"/>
                    </a:lnTo>
                    <a:lnTo>
                      <a:pt x="0" y="315"/>
                    </a:lnTo>
                    <a:lnTo>
                      <a:pt x="12" y="329"/>
                    </a:lnTo>
                    <a:lnTo>
                      <a:pt x="379" y="26"/>
                    </a:lnTo>
                    <a:lnTo>
                      <a:pt x="364" y="19"/>
                    </a:lnTo>
                    <a:lnTo>
                      <a:pt x="383" y="19"/>
                    </a:lnTo>
                    <a:lnTo>
                      <a:pt x="383" y="0"/>
                    </a:lnTo>
                    <a:lnTo>
                      <a:pt x="368" y="12"/>
                    </a:lnTo>
                    <a:lnTo>
                      <a:pt x="383" y="19"/>
                    </a:lnTo>
                    <a:close/>
                  </a:path>
                </a:pathLst>
              </a:custGeom>
              <a:solidFill>
                <a:srgbClr val="FFFF00"/>
              </a:solidFill>
              <a:ln w="9525">
                <a:noFill/>
                <a:round/>
                <a:headEnd/>
                <a:tailEnd/>
              </a:ln>
            </p:spPr>
            <p:txBody>
              <a:bodyPr/>
              <a:lstStyle/>
              <a:p>
                <a:endParaRPr lang="en-US"/>
              </a:p>
            </p:txBody>
          </p:sp>
          <p:sp>
            <p:nvSpPr>
              <p:cNvPr id="289810" name="Freeform 18"/>
              <p:cNvSpPr>
                <a:spLocks/>
              </p:cNvSpPr>
              <p:nvPr/>
            </p:nvSpPr>
            <p:spPr bwMode="auto">
              <a:xfrm rot="-5400000">
                <a:off x="3084" y="1582"/>
                <a:ext cx="26" cy="270"/>
              </a:xfrm>
              <a:custGeom>
                <a:avLst/>
                <a:gdLst/>
                <a:ahLst/>
                <a:cxnLst>
                  <a:cxn ang="0">
                    <a:pos x="10" y="197"/>
                  </a:cxn>
                  <a:cxn ang="0">
                    <a:pos x="19" y="207"/>
                  </a:cxn>
                  <a:cxn ang="0">
                    <a:pos x="19" y="0"/>
                  </a:cxn>
                  <a:cxn ang="0">
                    <a:pos x="0" y="0"/>
                  </a:cxn>
                  <a:cxn ang="0">
                    <a:pos x="0" y="207"/>
                  </a:cxn>
                  <a:cxn ang="0">
                    <a:pos x="10" y="216"/>
                  </a:cxn>
                  <a:cxn ang="0">
                    <a:pos x="0" y="207"/>
                  </a:cxn>
                  <a:cxn ang="0">
                    <a:pos x="0" y="216"/>
                  </a:cxn>
                  <a:cxn ang="0">
                    <a:pos x="10" y="216"/>
                  </a:cxn>
                  <a:cxn ang="0">
                    <a:pos x="10" y="197"/>
                  </a:cxn>
                </a:cxnLst>
                <a:rect l="0" t="0" r="r" b="b"/>
                <a:pathLst>
                  <a:path w="19" h="216">
                    <a:moveTo>
                      <a:pt x="10" y="197"/>
                    </a:moveTo>
                    <a:lnTo>
                      <a:pt x="19" y="207"/>
                    </a:lnTo>
                    <a:lnTo>
                      <a:pt x="19" y="0"/>
                    </a:lnTo>
                    <a:lnTo>
                      <a:pt x="0" y="0"/>
                    </a:lnTo>
                    <a:lnTo>
                      <a:pt x="0" y="207"/>
                    </a:lnTo>
                    <a:lnTo>
                      <a:pt x="10" y="216"/>
                    </a:lnTo>
                    <a:lnTo>
                      <a:pt x="0" y="207"/>
                    </a:lnTo>
                    <a:lnTo>
                      <a:pt x="0" y="216"/>
                    </a:lnTo>
                    <a:lnTo>
                      <a:pt x="10" y="216"/>
                    </a:lnTo>
                    <a:lnTo>
                      <a:pt x="10" y="197"/>
                    </a:lnTo>
                    <a:close/>
                  </a:path>
                </a:pathLst>
              </a:custGeom>
              <a:solidFill>
                <a:srgbClr val="FFFF00"/>
              </a:solidFill>
              <a:ln w="9525">
                <a:noFill/>
                <a:round/>
                <a:headEnd/>
                <a:tailEnd/>
              </a:ln>
            </p:spPr>
            <p:txBody>
              <a:bodyPr/>
              <a:lstStyle/>
              <a:p>
                <a:endParaRPr lang="en-US"/>
              </a:p>
            </p:txBody>
          </p:sp>
          <p:sp>
            <p:nvSpPr>
              <p:cNvPr id="289811" name="Freeform 19"/>
              <p:cNvSpPr>
                <a:spLocks/>
              </p:cNvSpPr>
              <p:nvPr/>
            </p:nvSpPr>
            <p:spPr bwMode="auto">
              <a:xfrm rot="-5400000">
                <a:off x="2653" y="1136"/>
                <a:ext cx="661" cy="497"/>
              </a:xfrm>
              <a:custGeom>
                <a:avLst/>
                <a:gdLst/>
                <a:ahLst/>
                <a:cxnLst>
                  <a:cxn ang="0">
                    <a:pos x="467" y="0"/>
                  </a:cxn>
                  <a:cxn ang="0">
                    <a:pos x="449" y="0"/>
                  </a:cxn>
                  <a:cxn ang="0">
                    <a:pos x="448" y="52"/>
                  </a:cxn>
                  <a:cxn ang="0">
                    <a:pos x="441" y="98"/>
                  </a:cxn>
                  <a:cxn ang="0">
                    <a:pos x="429" y="140"/>
                  </a:cxn>
                  <a:cxn ang="0">
                    <a:pos x="413" y="178"/>
                  </a:cxn>
                  <a:cxn ang="0">
                    <a:pos x="396" y="213"/>
                  </a:cxn>
                  <a:cxn ang="0">
                    <a:pos x="372" y="244"/>
                  </a:cxn>
                  <a:cxn ang="0">
                    <a:pos x="347" y="271"/>
                  </a:cxn>
                  <a:cxn ang="0">
                    <a:pos x="319" y="296"/>
                  </a:cxn>
                  <a:cxn ang="0">
                    <a:pos x="287" y="316"/>
                  </a:cxn>
                  <a:cxn ang="0">
                    <a:pos x="251" y="333"/>
                  </a:cxn>
                  <a:cxn ang="0">
                    <a:pos x="216" y="348"/>
                  </a:cxn>
                  <a:cxn ang="0">
                    <a:pos x="177" y="360"/>
                  </a:cxn>
                  <a:cxn ang="0">
                    <a:pos x="134" y="369"/>
                  </a:cxn>
                  <a:cxn ang="0">
                    <a:pos x="92" y="376"/>
                  </a:cxn>
                  <a:cxn ang="0">
                    <a:pos x="47" y="379"/>
                  </a:cxn>
                  <a:cxn ang="0">
                    <a:pos x="0" y="379"/>
                  </a:cxn>
                  <a:cxn ang="0">
                    <a:pos x="0" y="398"/>
                  </a:cxn>
                  <a:cxn ang="0">
                    <a:pos x="47" y="396"/>
                  </a:cxn>
                  <a:cxn ang="0">
                    <a:pos x="92" y="392"/>
                  </a:cxn>
                  <a:cxn ang="0">
                    <a:pos x="136" y="385"/>
                  </a:cxn>
                  <a:cxn ang="0">
                    <a:pos x="179" y="376"/>
                  </a:cxn>
                  <a:cxn ang="0">
                    <a:pos x="220" y="365"/>
                  </a:cxn>
                  <a:cxn ang="0">
                    <a:pos x="258" y="350"/>
                  </a:cxn>
                  <a:cxn ang="0">
                    <a:pos x="294" y="330"/>
                  </a:cxn>
                  <a:cxn ang="0">
                    <a:pos x="328" y="309"/>
                  </a:cxn>
                  <a:cxn ang="0">
                    <a:pos x="358" y="283"/>
                  </a:cxn>
                  <a:cxn ang="0">
                    <a:pos x="386" y="255"/>
                  </a:cxn>
                  <a:cxn ang="0">
                    <a:pos x="410" y="222"/>
                  </a:cxn>
                  <a:cxn ang="0">
                    <a:pos x="429" y="185"/>
                  </a:cxn>
                  <a:cxn ang="0">
                    <a:pos x="445" y="145"/>
                  </a:cxn>
                  <a:cxn ang="0">
                    <a:pos x="457" y="100"/>
                  </a:cxn>
                  <a:cxn ang="0">
                    <a:pos x="464" y="52"/>
                  </a:cxn>
                  <a:cxn ang="0">
                    <a:pos x="467" y="0"/>
                  </a:cxn>
                  <a:cxn ang="0">
                    <a:pos x="449" y="0"/>
                  </a:cxn>
                  <a:cxn ang="0">
                    <a:pos x="467" y="0"/>
                  </a:cxn>
                </a:cxnLst>
                <a:rect l="0" t="0" r="r" b="b"/>
                <a:pathLst>
                  <a:path w="467" h="398">
                    <a:moveTo>
                      <a:pt x="467" y="0"/>
                    </a:moveTo>
                    <a:lnTo>
                      <a:pt x="449" y="0"/>
                    </a:lnTo>
                    <a:lnTo>
                      <a:pt x="448" y="52"/>
                    </a:lnTo>
                    <a:lnTo>
                      <a:pt x="441" y="98"/>
                    </a:lnTo>
                    <a:lnTo>
                      <a:pt x="429" y="140"/>
                    </a:lnTo>
                    <a:lnTo>
                      <a:pt x="413" y="178"/>
                    </a:lnTo>
                    <a:lnTo>
                      <a:pt x="396" y="213"/>
                    </a:lnTo>
                    <a:lnTo>
                      <a:pt x="372" y="244"/>
                    </a:lnTo>
                    <a:lnTo>
                      <a:pt x="347" y="271"/>
                    </a:lnTo>
                    <a:lnTo>
                      <a:pt x="319" y="296"/>
                    </a:lnTo>
                    <a:lnTo>
                      <a:pt x="287" y="316"/>
                    </a:lnTo>
                    <a:lnTo>
                      <a:pt x="251" y="333"/>
                    </a:lnTo>
                    <a:lnTo>
                      <a:pt x="216" y="348"/>
                    </a:lnTo>
                    <a:lnTo>
                      <a:pt x="177" y="360"/>
                    </a:lnTo>
                    <a:lnTo>
                      <a:pt x="134" y="369"/>
                    </a:lnTo>
                    <a:lnTo>
                      <a:pt x="92" y="376"/>
                    </a:lnTo>
                    <a:lnTo>
                      <a:pt x="47" y="379"/>
                    </a:lnTo>
                    <a:lnTo>
                      <a:pt x="0" y="379"/>
                    </a:lnTo>
                    <a:lnTo>
                      <a:pt x="0" y="398"/>
                    </a:lnTo>
                    <a:lnTo>
                      <a:pt x="47" y="396"/>
                    </a:lnTo>
                    <a:lnTo>
                      <a:pt x="92" y="392"/>
                    </a:lnTo>
                    <a:lnTo>
                      <a:pt x="136" y="385"/>
                    </a:lnTo>
                    <a:lnTo>
                      <a:pt x="179" y="376"/>
                    </a:lnTo>
                    <a:lnTo>
                      <a:pt x="220" y="365"/>
                    </a:lnTo>
                    <a:lnTo>
                      <a:pt x="258" y="350"/>
                    </a:lnTo>
                    <a:lnTo>
                      <a:pt x="294" y="330"/>
                    </a:lnTo>
                    <a:lnTo>
                      <a:pt x="328" y="309"/>
                    </a:lnTo>
                    <a:lnTo>
                      <a:pt x="358" y="283"/>
                    </a:lnTo>
                    <a:lnTo>
                      <a:pt x="386" y="255"/>
                    </a:lnTo>
                    <a:lnTo>
                      <a:pt x="410" y="222"/>
                    </a:lnTo>
                    <a:lnTo>
                      <a:pt x="429" y="185"/>
                    </a:lnTo>
                    <a:lnTo>
                      <a:pt x="445" y="145"/>
                    </a:lnTo>
                    <a:lnTo>
                      <a:pt x="457" y="100"/>
                    </a:lnTo>
                    <a:lnTo>
                      <a:pt x="464" y="52"/>
                    </a:lnTo>
                    <a:lnTo>
                      <a:pt x="467" y="0"/>
                    </a:lnTo>
                    <a:lnTo>
                      <a:pt x="449" y="0"/>
                    </a:lnTo>
                    <a:lnTo>
                      <a:pt x="467" y="0"/>
                    </a:lnTo>
                    <a:close/>
                  </a:path>
                </a:pathLst>
              </a:custGeom>
              <a:solidFill>
                <a:srgbClr val="FFFF00"/>
              </a:solidFill>
              <a:ln w="9525">
                <a:noFill/>
                <a:round/>
                <a:headEnd/>
                <a:tailEnd/>
              </a:ln>
            </p:spPr>
            <p:txBody>
              <a:bodyPr/>
              <a:lstStyle/>
              <a:p>
                <a:endParaRPr lang="en-US"/>
              </a:p>
            </p:txBody>
          </p:sp>
          <p:sp>
            <p:nvSpPr>
              <p:cNvPr id="289812" name="Freeform 20"/>
              <p:cNvSpPr>
                <a:spLocks/>
              </p:cNvSpPr>
              <p:nvPr/>
            </p:nvSpPr>
            <p:spPr bwMode="auto">
              <a:xfrm rot="-5400000">
                <a:off x="2767" y="1022"/>
                <a:ext cx="675" cy="739"/>
              </a:xfrm>
              <a:custGeom>
                <a:avLst/>
                <a:gdLst/>
                <a:ahLst/>
                <a:cxnLst>
                  <a:cxn ang="0">
                    <a:pos x="19" y="583"/>
                  </a:cxn>
                  <a:cxn ang="0">
                    <a:pos x="10" y="591"/>
                  </a:cxn>
                  <a:cxn ang="0">
                    <a:pos x="77" y="584"/>
                  </a:cxn>
                  <a:cxn ang="0">
                    <a:pos x="137" y="574"/>
                  </a:cxn>
                  <a:cxn ang="0">
                    <a:pos x="192" y="561"/>
                  </a:cxn>
                  <a:cxn ang="0">
                    <a:pos x="241" y="546"/>
                  </a:cxn>
                  <a:cxn ang="0">
                    <a:pos x="284" y="527"/>
                  </a:cxn>
                  <a:cxn ang="0">
                    <a:pos x="323" y="504"/>
                  </a:cxn>
                  <a:cxn ang="0">
                    <a:pos x="357" y="475"/>
                  </a:cxn>
                  <a:cxn ang="0">
                    <a:pos x="385" y="443"/>
                  </a:cxn>
                  <a:cxn ang="0">
                    <a:pos x="408" y="406"/>
                  </a:cxn>
                  <a:cxn ang="0">
                    <a:pos x="429" y="366"/>
                  </a:cxn>
                  <a:cxn ang="0">
                    <a:pos x="445" y="319"/>
                  </a:cxn>
                  <a:cxn ang="0">
                    <a:pos x="457" y="267"/>
                  </a:cxn>
                  <a:cxn ang="0">
                    <a:pos x="466" y="208"/>
                  </a:cxn>
                  <a:cxn ang="0">
                    <a:pos x="471" y="146"/>
                  </a:cxn>
                  <a:cxn ang="0">
                    <a:pos x="475" y="76"/>
                  </a:cxn>
                  <a:cxn ang="0">
                    <a:pos x="477" y="0"/>
                  </a:cxn>
                  <a:cxn ang="0">
                    <a:pos x="459" y="0"/>
                  </a:cxn>
                  <a:cxn ang="0">
                    <a:pos x="459" y="76"/>
                  </a:cxn>
                  <a:cxn ang="0">
                    <a:pos x="455" y="146"/>
                  </a:cxn>
                  <a:cxn ang="0">
                    <a:pos x="450" y="208"/>
                  </a:cxn>
                  <a:cxn ang="0">
                    <a:pos x="440" y="264"/>
                  </a:cxn>
                  <a:cxn ang="0">
                    <a:pos x="429" y="314"/>
                  </a:cxn>
                  <a:cxn ang="0">
                    <a:pos x="413" y="359"/>
                  </a:cxn>
                  <a:cxn ang="0">
                    <a:pos x="394" y="399"/>
                  </a:cxn>
                  <a:cxn ang="0">
                    <a:pos x="371" y="434"/>
                  </a:cxn>
                  <a:cxn ang="0">
                    <a:pos x="345" y="463"/>
                  </a:cxn>
                  <a:cxn ang="0">
                    <a:pos x="314" y="490"/>
                  </a:cxn>
                  <a:cxn ang="0">
                    <a:pos x="277" y="511"/>
                  </a:cxn>
                  <a:cxn ang="0">
                    <a:pos x="236" y="530"/>
                  </a:cxn>
                  <a:cxn ang="0">
                    <a:pos x="188" y="545"/>
                  </a:cxn>
                  <a:cxn ang="0">
                    <a:pos x="135" y="558"/>
                  </a:cxn>
                  <a:cxn ang="0">
                    <a:pos x="75" y="568"/>
                  </a:cxn>
                  <a:cxn ang="0">
                    <a:pos x="10" y="575"/>
                  </a:cxn>
                  <a:cxn ang="0">
                    <a:pos x="0" y="583"/>
                  </a:cxn>
                  <a:cxn ang="0">
                    <a:pos x="19" y="583"/>
                  </a:cxn>
                </a:cxnLst>
                <a:rect l="0" t="0" r="r" b="b"/>
                <a:pathLst>
                  <a:path w="477" h="591">
                    <a:moveTo>
                      <a:pt x="19" y="583"/>
                    </a:moveTo>
                    <a:lnTo>
                      <a:pt x="10" y="591"/>
                    </a:lnTo>
                    <a:lnTo>
                      <a:pt x="77" y="584"/>
                    </a:lnTo>
                    <a:lnTo>
                      <a:pt x="137" y="574"/>
                    </a:lnTo>
                    <a:lnTo>
                      <a:pt x="192" y="561"/>
                    </a:lnTo>
                    <a:lnTo>
                      <a:pt x="241" y="546"/>
                    </a:lnTo>
                    <a:lnTo>
                      <a:pt x="284" y="527"/>
                    </a:lnTo>
                    <a:lnTo>
                      <a:pt x="323" y="504"/>
                    </a:lnTo>
                    <a:lnTo>
                      <a:pt x="357" y="475"/>
                    </a:lnTo>
                    <a:lnTo>
                      <a:pt x="385" y="443"/>
                    </a:lnTo>
                    <a:lnTo>
                      <a:pt x="408" y="406"/>
                    </a:lnTo>
                    <a:lnTo>
                      <a:pt x="429" y="366"/>
                    </a:lnTo>
                    <a:lnTo>
                      <a:pt x="445" y="319"/>
                    </a:lnTo>
                    <a:lnTo>
                      <a:pt x="457" y="267"/>
                    </a:lnTo>
                    <a:lnTo>
                      <a:pt x="466" y="208"/>
                    </a:lnTo>
                    <a:lnTo>
                      <a:pt x="471" y="146"/>
                    </a:lnTo>
                    <a:lnTo>
                      <a:pt x="475" y="76"/>
                    </a:lnTo>
                    <a:lnTo>
                      <a:pt x="477" y="0"/>
                    </a:lnTo>
                    <a:lnTo>
                      <a:pt x="459" y="0"/>
                    </a:lnTo>
                    <a:lnTo>
                      <a:pt x="459" y="76"/>
                    </a:lnTo>
                    <a:lnTo>
                      <a:pt x="455" y="146"/>
                    </a:lnTo>
                    <a:lnTo>
                      <a:pt x="450" y="208"/>
                    </a:lnTo>
                    <a:lnTo>
                      <a:pt x="440" y="264"/>
                    </a:lnTo>
                    <a:lnTo>
                      <a:pt x="429" y="314"/>
                    </a:lnTo>
                    <a:lnTo>
                      <a:pt x="413" y="359"/>
                    </a:lnTo>
                    <a:lnTo>
                      <a:pt x="394" y="399"/>
                    </a:lnTo>
                    <a:lnTo>
                      <a:pt x="371" y="434"/>
                    </a:lnTo>
                    <a:lnTo>
                      <a:pt x="345" y="463"/>
                    </a:lnTo>
                    <a:lnTo>
                      <a:pt x="314" y="490"/>
                    </a:lnTo>
                    <a:lnTo>
                      <a:pt x="277" y="511"/>
                    </a:lnTo>
                    <a:lnTo>
                      <a:pt x="236" y="530"/>
                    </a:lnTo>
                    <a:lnTo>
                      <a:pt x="188" y="545"/>
                    </a:lnTo>
                    <a:lnTo>
                      <a:pt x="135" y="558"/>
                    </a:lnTo>
                    <a:lnTo>
                      <a:pt x="75" y="568"/>
                    </a:lnTo>
                    <a:lnTo>
                      <a:pt x="10" y="575"/>
                    </a:lnTo>
                    <a:lnTo>
                      <a:pt x="0" y="583"/>
                    </a:lnTo>
                    <a:lnTo>
                      <a:pt x="19" y="583"/>
                    </a:lnTo>
                    <a:close/>
                  </a:path>
                </a:pathLst>
              </a:custGeom>
              <a:solidFill>
                <a:srgbClr val="FFFF00"/>
              </a:solidFill>
              <a:ln w="9525">
                <a:noFill/>
                <a:round/>
                <a:headEnd/>
                <a:tailEnd/>
              </a:ln>
            </p:spPr>
            <p:txBody>
              <a:bodyPr/>
              <a:lstStyle/>
              <a:p>
                <a:endParaRPr lang="en-US"/>
              </a:p>
            </p:txBody>
          </p:sp>
        </p:grpSp>
        <p:sp>
          <p:nvSpPr>
            <p:cNvPr id="289813" name="Text Box 21"/>
            <p:cNvSpPr txBox="1">
              <a:spLocks noChangeArrowheads="1"/>
            </p:cNvSpPr>
            <p:nvPr/>
          </p:nvSpPr>
          <p:spPr bwMode="auto">
            <a:xfrm rot="4991743">
              <a:off x="3007" y="1559"/>
              <a:ext cx="815" cy="288"/>
            </a:xfrm>
            <a:prstGeom prst="rect">
              <a:avLst/>
            </a:prstGeom>
            <a:noFill/>
            <a:ln w="9525">
              <a:noFill/>
              <a:miter lim="800000"/>
              <a:headEnd/>
              <a:tailEnd/>
            </a:ln>
            <a:effectLst/>
          </p:spPr>
          <p:txBody>
            <a:bodyPr wrap="none">
              <a:spAutoFit/>
            </a:bodyPr>
            <a:lstStyle/>
            <a:p>
              <a:pPr eaLnBrk="0" hangingPunct="0"/>
              <a:r>
                <a:rPr lang="en-US" sz="1200">
                  <a:latin typeface="Renfrew" pitchFamily="34" charset="0"/>
                </a:rPr>
                <a:t>HE WILL COME</a:t>
              </a:r>
            </a:p>
            <a:p>
              <a:pPr eaLnBrk="0" hangingPunct="0"/>
              <a:r>
                <a:rPr lang="en-US" sz="1200">
                  <a:latin typeface="Renfrew" pitchFamily="34" charset="0"/>
                </a:rPr>
                <a:t>NEAR TO YOU</a:t>
              </a:r>
            </a:p>
          </p:txBody>
        </p:sp>
      </p:grpSp>
      <p:grpSp>
        <p:nvGrpSpPr>
          <p:cNvPr id="6" name="Group 2"/>
          <p:cNvGrpSpPr>
            <a:grpSpLocks/>
          </p:cNvGrpSpPr>
          <p:nvPr/>
        </p:nvGrpSpPr>
        <p:grpSpPr bwMode="auto">
          <a:xfrm>
            <a:off x="1384300" y="85725"/>
            <a:ext cx="2819400" cy="2819400"/>
            <a:chOff x="1200" y="864"/>
            <a:chExt cx="1776" cy="1776"/>
          </a:xfrm>
        </p:grpSpPr>
        <p:sp>
          <p:nvSpPr>
            <p:cNvPr id="289795" name="Oval 3"/>
            <p:cNvSpPr>
              <a:spLocks noChangeArrowheads="1"/>
            </p:cNvSpPr>
            <p:nvPr/>
          </p:nvSpPr>
          <p:spPr bwMode="auto">
            <a:xfrm>
              <a:off x="1200" y="864"/>
              <a:ext cx="1776" cy="1776"/>
            </a:xfrm>
            <a:prstGeom prst="ellipse">
              <a:avLst/>
            </a:prstGeom>
            <a:solidFill>
              <a:srgbClr val="0066CC"/>
            </a:solidFill>
            <a:ln w="9525">
              <a:solidFill>
                <a:schemeClr val="tx1"/>
              </a:solidFill>
              <a:round/>
              <a:headEnd/>
              <a:tailEnd/>
            </a:ln>
            <a:effectLst/>
          </p:spPr>
          <p:txBody>
            <a:bodyPr wrap="none" anchor="ctr"/>
            <a:lstStyle/>
            <a:p>
              <a:endParaRPr lang="en-US"/>
            </a:p>
          </p:txBody>
        </p:sp>
        <p:sp>
          <p:nvSpPr>
            <p:cNvPr id="289796" name="Oval 4"/>
            <p:cNvSpPr>
              <a:spLocks noChangeArrowheads="1"/>
            </p:cNvSpPr>
            <p:nvPr/>
          </p:nvSpPr>
          <p:spPr bwMode="auto">
            <a:xfrm>
              <a:off x="1704" y="1368"/>
              <a:ext cx="768" cy="768"/>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89797" name="Text Box 5"/>
            <p:cNvSpPr txBox="1">
              <a:spLocks noChangeArrowheads="1"/>
            </p:cNvSpPr>
            <p:nvPr/>
          </p:nvSpPr>
          <p:spPr bwMode="auto">
            <a:xfrm>
              <a:off x="1821" y="1606"/>
              <a:ext cx="553" cy="288"/>
            </a:xfrm>
            <a:prstGeom prst="rect">
              <a:avLst/>
            </a:prstGeom>
            <a:noFill/>
            <a:ln w="9525">
              <a:noFill/>
              <a:miter lim="800000"/>
              <a:headEnd/>
              <a:tailEnd/>
            </a:ln>
            <a:effectLst/>
          </p:spPr>
          <p:txBody>
            <a:bodyPr wrap="none">
              <a:spAutoFit/>
            </a:bodyPr>
            <a:lstStyle/>
            <a:p>
              <a:pPr eaLnBrk="0" hangingPunct="0"/>
              <a:r>
                <a:rPr lang="en-US" sz="2400">
                  <a:latin typeface="Renfrew" pitchFamily="34" charset="0"/>
                </a:rPr>
                <a:t>GOD</a:t>
              </a:r>
              <a:endParaRPr lang="en-US" sz="2400">
                <a:latin typeface="Blippo Blk BT" pitchFamily="82" charset="0"/>
              </a:endParaRPr>
            </a:p>
          </p:txBody>
        </p:sp>
      </p:grpSp>
      <p:sp>
        <p:nvSpPr>
          <p:cNvPr id="289798" name="Text Box 6"/>
          <p:cNvSpPr txBox="1">
            <a:spLocks noChangeArrowheads="1"/>
          </p:cNvSpPr>
          <p:nvPr/>
        </p:nvSpPr>
        <p:spPr bwMode="auto">
          <a:xfrm>
            <a:off x="1536700" y="1019175"/>
            <a:ext cx="539750"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FAIR</a:t>
            </a:r>
          </a:p>
        </p:txBody>
      </p:sp>
      <p:sp>
        <p:nvSpPr>
          <p:cNvPr id="289799" name="Text Box 7"/>
          <p:cNvSpPr txBox="1">
            <a:spLocks noChangeArrowheads="1"/>
          </p:cNvSpPr>
          <p:nvPr/>
        </p:nvSpPr>
        <p:spPr bwMode="auto">
          <a:xfrm>
            <a:off x="1536700" y="1781175"/>
            <a:ext cx="708025"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PEACE</a:t>
            </a:r>
          </a:p>
        </p:txBody>
      </p:sp>
      <p:sp>
        <p:nvSpPr>
          <p:cNvPr id="289800" name="Text Box 8"/>
          <p:cNvSpPr txBox="1">
            <a:spLocks noChangeArrowheads="1"/>
          </p:cNvSpPr>
          <p:nvPr/>
        </p:nvSpPr>
        <p:spPr bwMode="auto">
          <a:xfrm>
            <a:off x="3289300" y="1781175"/>
            <a:ext cx="860425"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SINCERE</a:t>
            </a:r>
          </a:p>
        </p:txBody>
      </p:sp>
      <p:sp>
        <p:nvSpPr>
          <p:cNvPr id="289801" name="Text Box 9"/>
          <p:cNvSpPr txBox="1">
            <a:spLocks noChangeArrowheads="1"/>
          </p:cNvSpPr>
          <p:nvPr/>
        </p:nvSpPr>
        <p:spPr bwMode="auto">
          <a:xfrm>
            <a:off x="3365500" y="1019175"/>
            <a:ext cx="769938"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LOVING</a:t>
            </a:r>
          </a:p>
        </p:txBody>
      </p:sp>
      <p:sp>
        <p:nvSpPr>
          <p:cNvPr id="289802" name="Text Box 10"/>
          <p:cNvSpPr txBox="1">
            <a:spLocks noChangeArrowheads="1"/>
          </p:cNvSpPr>
          <p:nvPr/>
        </p:nvSpPr>
        <p:spPr bwMode="auto">
          <a:xfrm>
            <a:off x="2236788" y="2339975"/>
            <a:ext cx="1123950"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SUBMISSIVE</a:t>
            </a:r>
          </a:p>
        </p:txBody>
      </p:sp>
      <p:sp>
        <p:nvSpPr>
          <p:cNvPr id="289803" name="WordArt 11"/>
          <p:cNvSpPr>
            <a:spLocks noChangeArrowheads="1" noChangeShapeType="1" noTextEdit="1"/>
          </p:cNvSpPr>
          <p:nvPr/>
        </p:nvSpPr>
        <p:spPr bwMode="auto">
          <a:xfrm>
            <a:off x="2089150" y="314325"/>
            <a:ext cx="1409700" cy="571500"/>
          </a:xfrm>
          <a:prstGeom prst="rect">
            <a:avLst/>
          </a:prstGeom>
        </p:spPr>
        <p:txBody>
          <a:bodyPr wrap="none" fromWordArt="1">
            <a:prstTxWarp prst="textDeflate">
              <a:avLst>
                <a:gd name="adj" fmla="val 26227"/>
              </a:avLst>
            </a:prstTxWarp>
          </a:bodyPr>
          <a:lstStyle/>
          <a:p>
            <a:pPr algn="ctr"/>
            <a:r>
              <a:rPr lang="en-US" sz="2400" kern="10">
                <a:ln w="9525">
                  <a:solidFill>
                    <a:srgbClr val="000000"/>
                  </a:solidFill>
                  <a:round/>
                  <a:headEnd/>
                  <a:tailEnd/>
                </a:ln>
                <a:solidFill>
                  <a:srgbClr val="FFFF00"/>
                </a:solidFill>
                <a:latin typeface="Impact"/>
              </a:rPr>
              <a:t>GOOD FRUIT</a:t>
            </a:r>
          </a:p>
        </p:txBody>
      </p:sp>
      <p:grpSp>
        <p:nvGrpSpPr>
          <p:cNvPr id="7" name="Group 22"/>
          <p:cNvGrpSpPr>
            <a:grpSpLocks/>
          </p:cNvGrpSpPr>
          <p:nvPr/>
        </p:nvGrpSpPr>
        <p:grpSpPr bwMode="auto">
          <a:xfrm>
            <a:off x="3213100" y="2524125"/>
            <a:ext cx="1143000" cy="1066800"/>
            <a:chOff x="2304" y="2064"/>
            <a:chExt cx="720" cy="672"/>
          </a:xfrm>
        </p:grpSpPr>
        <p:grpSp>
          <p:nvGrpSpPr>
            <p:cNvPr id="8" name="Group 23"/>
            <p:cNvGrpSpPr>
              <a:grpSpLocks/>
            </p:cNvGrpSpPr>
            <p:nvPr/>
          </p:nvGrpSpPr>
          <p:grpSpPr bwMode="auto">
            <a:xfrm rot="4531218">
              <a:off x="2328" y="2040"/>
              <a:ext cx="672" cy="720"/>
              <a:chOff x="761" y="2400"/>
              <a:chExt cx="425" cy="404"/>
            </a:xfrm>
          </p:grpSpPr>
          <p:sp>
            <p:nvSpPr>
              <p:cNvPr id="289816" name="Freeform 24"/>
              <p:cNvSpPr>
                <a:spLocks/>
              </p:cNvSpPr>
              <p:nvPr/>
            </p:nvSpPr>
            <p:spPr bwMode="auto">
              <a:xfrm>
                <a:off x="768" y="2400"/>
                <a:ext cx="413" cy="395"/>
              </a:xfrm>
              <a:custGeom>
                <a:avLst/>
                <a:gdLst/>
                <a:ahLst/>
                <a:cxnLst>
                  <a:cxn ang="0">
                    <a:pos x="368" y="583"/>
                  </a:cxn>
                  <a:cxn ang="0">
                    <a:pos x="368" y="790"/>
                  </a:cxn>
                  <a:cxn ang="0">
                    <a:pos x="0" y="485"/>
                  </a:cxn>
                  <a:cxn ang="0">
                    <a:pos x="368" y="182"/>
                  </a:cxn>
                  <a:cxn ang="0">
                    <a:pos x="368" y="389"/>
                  </a:cxn>
                  <a:cxn ang="0">
                    <a:pos x="415" y="388"/>
                  </a:cxn>
                  <a:cxn ang="0">
                    <a:pos x="460" y="384"/>
                  </a:cxn>
                  <a:cxn ang="0">
                    <a:pos x="503" y="377"/>
                  </a:cxn>
                  <a:cxn ang="0">
                    <a:pos x="546" y="368"/>
                  </a:cxn>
                  <a:cxn ang="0">
                    <a:pos x="586" y="356"/>
                  </a:cxn>
                  <a:cxn ang="0">
                    <a:pos x="623" y="342"/>
                  </a:cxn>
                  <a:cxn ang="0">
                    <a:pos x="658" y="323"/>
                  </a:cxn>
                  <a:cxn ang="0">
                    <a:pos x="692" y="302"/>
                  </a:cxn>
                  <a:cxn ang="0">
                    <a:pos x="720" y="277"/>
                  </a:cxn>
                  <a:cxn ang="0">
                    <a:pos x="747" y="250"/>
                  </a:cxn>
                  <a:cxn ang="0">
                    <a:pos x="771" y="217"/>
                  </a:cxn>
                  <a:cxn ang="0">
                    <a:pos x="789" y="182"/>
                  </a:cxn>
                  <a:cxn ang="0">
                    <a:pos x="805" y="143"/>
                  </a:cxn>
                  <a:cxn ang="0">
                    <a:pos x="817" y="99"/>
                  </a:cxn>
                  <a:cxn ang="0">
                    <a:pos x="824" y="52"/>
                  </a:cxn>
                  <a:cxn ang="0">
                    <a:pos x="826" y="0"/>
                  </a:cxn>
                  <a:cxn ang="0">
                    <a:pos x="825" y="76"/>
                  </a:cxn>
                  <a:cxn ang="0">
                    <a:pos x="821" y="146"/>
                  </a:cxn>
                  <a:cxn ang="0">
                    <a:pos x="816" y="208"/>
                  </a:cxn>
                  <a:cxn ang="0">
                    <a:pos x="806" y="266"/>
                  </a:cxn>
                  <a:cxn ang="0">
                    <a:pos x="795" y="316"/>
                  </a:cxn>
                  <a:cxn ang="0">
                    <a:pos x="779" y="362"/>
                  </a:cxn>
                  <a:cxn ang="0">
                    <a:pos x="759" y="402"/>
                  </a:cxn>
                  <a:cxn ang="0">
                    <a:pos x="736" y="438"/>
                  </a:cxn>
                  <a:cxn ang="0">
                    <a:pos x="709" y="469"/>
                  </a:cxn>
                  <a:cxn ang="0">
                    <a:pos x="677" y="497"/>
                  </a:cxn>
                  <a:cxn ang="0">
                    <a:pos x="639" y="519"/>
                  </a:cxn>
                  <a:cxn ang="0">
                    <a:pos x="596" y="538"/>
                  </a:cxn>
                  <a:cxn ang="0">
                    <a:pos x="548" y="553"/>
                  </a:cxn>
                  <a:cxn ang="0">
                    <a:pos x="494" y="566"/>
                  </a:cxn>
                  <a:cxn ang="0">
                    <a:pos x="434" y="576"/>
                  </a:cxn>
                  <a:cxn ang="0">
                    <a:pos x="368" y="583"/>
                  </a:cxn>
                </a:cxnLst>
                <a:rect l="0" t="0" r="r" b="b"/>
                <a:pathLst>
                  <a:path w="826" h="790">
                    <a:moveTo>
                      <a:pt x="368" y="583"/>
                    </a:moveTo>
                    <a:lnTo>
                      <a:pt x="368" y="790"/>
                    </a:lnTo>
                    <a:lnTo>
                      <a:pt x="0" y="485"/>
                    </a:lnTo>
                    <a:lnTo>
                      <a:pt x="368" y="182"/>
                    </a:lnTo>
                    <a:lnTo>
                      <a:pt x="368" y="389"/>
                    </a:lnTo>
                    <a:lnTo>
                      <a:pt x="415" y="388"/>
                    </a:lnTo>
                    <a:lnTo>
                      <a:pt x="460" y="384"/>
                    </a:lnTo>
                    <a:lnTo>
                      <a:pt x="503" y="377"/>
                    </a:lnTo>
                    <a:lnTo>
                      <a:pt x="546" y="368"/>
                    </a:lnTo>
                    <a:lnTo>
                      <a:pt x="586" y="356"/>
                    </a:lnTo>
                    <a:lnTo>
                      <a:pt x="623" y="342"/>
                    </a:lnTo>
                    <a:lnTo>
                      <a:pt x="658" y="323"/>
                    </a:lnTo>
                    <a:lnTo>
                      <a:pt x="692" y="302"/>
                    </a:lnTo>
                    <a:lnTo>
                      <a:pt x="720" y="277"/>
                    </a:lnTo>
                    <a:lnTo>
                      <a:pt x="747" y="250"/>
                    </a:lnTo>
                    <a:lnTo>
                      <a:pt x="771" y="217"/>
                    </a:lnTo>
                    <a:lnTo>
                      <a:pt x="789" y="182"/>
                    </a:lnTo>
                    <a:lnTo>
                      <a:pt x="805" y="143"/>
                    </a:lnTo>
                    <a:lnTo>
                      <a:pt x="817" y="99"/>
                    </a:lnTo>
                    <a:lnTo>
                      <a:pt x="824" y="52"/>
                    </a:lnTo>
                    <a:lnTo>
                      <a:pt x="826" y="0"/>
                    </a:lnTo>
                    <a:lnTo>
                      <a:pt x="825" y="76"/>
                    </a:lnTo>
                    <a:lnTo>
                      <a:pt x="821" y="146"/>
                    </a:lnTo>
                    <a:lnTo>
                      <a:pt x="816" y="208"/>
                    </a:lnTo>
                    <a:lnTo>
                      <a:pt x="806" y="266"/>
                    </a:lnTo>
                    <a:lnTo>
                      <a:pt x="795" y="316"/>
                    </a:lnTo>
                    <a:lnTo>
                      <a:pt x="779" y="362"/>
                    </a:lnTo>
                    <a:lnTo>
                      <a:pt x="759" y="402"/>
                    </a:lnTo>
                    <a:lnTo>
                      <a:pt x="736" y="438"/>
                    </a:lnTo>
                    <a:lnTo>
                      <a:pt x="709" y="469"/>
                    </a:lnTo>
                    <a:lnTo>
                      <a:pt x="677" y="497"/>
                    </a:lnTo>
                    <a:lnTo>
                      <a:pt x="639" y="519"/>
                    </a:lnTo>
                    <a:lnTo>
                      <a:pt x="596" y="538"/>
                    </a:lnTo>
                    <a:lnTo>
                      <a:pt x="548" y="553"/>
                    </a:lnTo>
                    <a:lnTo>
                      <a:pt x="494" y="566"/>
                    </a:lnTo>
                    <a:lnTo>
                      <a:pt x="434" y="576"/>
                    </a:lnTo>
                    <a:lnTo>
                      <a:pt x="368" y="583"/>
                    </a:lnTo>
                    <a:close/>
                  </a:path>
                </a:pathLst>
              </a:custGeom>
              <a:solidFill>
                <a:srgbClr val="FFFF00"/>
              </a:solidFill>
              <a:ln w="9525">
                <a:noFill/>
                <a:round/>
                <a:headEnd/>
                <a:tailEnd/>
              </a:ln>
            </p:spPr>
            <p:txBody>
              <a:bodyPr/>
              <a:lstStyle/>
              <a:p>
                <a:endParaRPr lang="en-US"/>
              </a:p>
            </p:txBody>
          </p:sp>
          <p:sp>
            <p:nvSpPr>
              <p:cNvPr id="289817" name="Freeform 25"/>
              <p:cNvSpPr>
                <a:spLocks/>
              </p:cNvSpPr>
              <p:nvPr/>
            </p:nvSpPr>
            <p:spPr bwMode="auto">
              <a:xfrm>
                <a:off x="947" y="2692"/>
                <a:ext cx="9" cy="112"/>
              </a:xfrm>
              <a:custGeom>
                <a:avLst/>
                <a:gdLst/>
                <a:ahLst/>
                <a:cxnLst>
                  <a:cxn ang="0">
                    <a:pos x="4" y="214"/>
                  </a:cxn>
                  <a:cxn ang="0">
                    <a:pos x="19" y="207"/>
                  </a:cxn>
                  <a:cxn ang="0">
                    <a:pos x="19" y="0"/>
                  </a:cxn>
                  <a:cxn ang="0">
                    <a:pos x="0" y="0"/>
                  </a:cxn>
                  <a:cxn ang="0">
                    <a:pos x="0" y="207"/>
                  </a:cxn>
                  <a:cxn ang="0">
                    <a:pos x="15" y="200"/>
                  </a:cxn>
                  <a:cxn ang="0">
                    <a:pos x="4" y="214"/>
                  </a:cxn>
                  <a:cxn ang="0">
                    <a:pos x="19" y="225"/>
                  </a:cxn>
                  <a:cxn ang="0">
                    <a:pos x="19" y="207"/>
                  </a:cxn>
                  <a:cxn ang="0">
                    <a:pos x="4" y="214"/>
                  </a:cxn>
                </a:cxnLst>
                <a:rect l="0" t="0" r="r" b="b"/>
                <a:pathLst>
                  <a:path w="19" h="225">
                    <a:moveTo>
                      <a:pt x="4" y="214"/>
                    </a:moveTo>
                    <a:lnTo>
                      <a:pt x="19" y="207"/>
                    </a:lnTo>
                    <a:lnTo>
                      <a:pt x="19" y="0"/>
                    </a:lnTo>
                    <a:lnTo>
                      <a:pt x="0" y="0"/>
                    </a:lnTo>
                    <a:lnTo>
                      <a:pt x="0" y="207"/>
                    </a:lnTo>
                    <a:lnTo>
                      <a:pt x="15" y="200"/>
                    </a:lnTo>
                    <a:lnTo>
                      <a:pt x="4" y="214"/>
                    </a:lnTo>
                    <a:lnTo>
                      <a:pt x="19" y="225"/>
                    </a:lnTo>
                    <a:lnTo>
                      <a:pt x="19" y="207"/>
                    </a:lnTo>
                    <a:lnTo>
                      <a:pt x="4" y="214"/>
                    </a:lnTo>
                    <a:close/>
                  </a:path>
                </a:pathLst>
              </a:custGeom>
              <a:solidFill>
                <a:srgbClr val="FFFF00"/>
              </a:solidFill>
              <a:ln w="9525">
                <a:noFill/>
                <a:round/>
                <a:headEnd/>
                <a:tailEnd/>
              </a:ln>
            </p:spPr>
            <p:txBody>
              <a:bodyPr/>
              <a:lstStyle/>
              <a:p>
                <a:endParaRPr lang="en-US"/>
              </a:p>
            </p:txBody>
          </p:sp>
          <p:sp>
            <p:nvSpPr>
              <p:cNvPr id="289818" name="Freeform 26"/>
              <p:cNvSpPr>
                <a:spLocks/>
              </p:cNvSpPr>
              <p:nvPr/>
            </p:nvSpPr>
            <p:spPr bwMode="auto">
              <a:xfrm>
                <a:off x="761" y="2639"/>
                <a:ext cx="194" cy="159"/>
              </a:xfrm>
              <a:custGeom>
                <a:avLst/>
                <a:gdLst/>
                <a:ahLst/>
                <a:cxnLst>
                  <a:cxn ang="0">
                    <a:pos x="8" y="0"/>
                  </a:cxn>
                  <a:cxn ang="0">
                    <a:pos x="8" y="14"/>
                  </a:cxn>
                  <a:cxn ang="0">
                    <a:pos x="376" y="319"/>
                  </a:cxn>
                  <a:cxn ang="0">
                    <a:pos x="387" y="305"/>
                  </a:cxn>
                  <a:cxn ang="0">
                    <a:pos x="20" y="0"/>
                  </a:cxn>
                  <a:cxn ang="0">
                    <a:pos x="20" y="14"/>
                  </a:cxn>
                  <a:cxn ang="0">
                    <a:pos x="8" y="0"/>
                  </a:cxn>
                  <a:cxn ang="0">
                    <a:pos x="0" y="7"/>
                  </a:cxn>
                  <a:cxn ang="0">
                    <a:pos x="8" y="14"/>
                  </a:cxn>
                  <a:cxn ang="0">
                    <a:pos x="8" y="0"/>
                  </a:cxn>
                </a:cxnLst>
                <a:rect l="0" t="0" r="r" b="b"/>
                <a:pathLst>
                  <a:path w="387" h="319">
                    <a:moveTo>
                      <a:pt x="8" y="0"/>
                    </a:moveTo>
                    <a:lnTo>
                      <a:pt x="8" y="14"/>
                    </a:lnTo>
                    <a:lnTo>
                      <a:pt x="376" y="319"/>
                    </a:lnTo>
                    <a:lnTo>
                      <a:pt x="387" y="305"/>
                    </a:lnTo>
                    <a:lnTo>
                      <a:pt x="20" y="0"/>
                    </a:lnTo>
                    <a:lnTo>
                      <a:pt x="20" y="14"/>
                    </a:lnTo>
                    <a:lnTo>
                      <a:pt x="8" y="0"/>
                    </a:lnTo>
                    <a:lnTo>
                      <a:pt x="0" y="7"/>
                    </a:lnTo>
                    <a:lnTo>
                      <a:pt x="8" y="14"/>
                    </a:lnTo>
                    <a:lnTo>
                      <a:pt x="8" y="0"/>
                    </a:lnTo>
                    <a:close/>
                  </a:path>
                </a:pathLst>
              </a:custGeom>
              <a:solidFill>
                <a:srgbClr val="FFFF00"/>
              </a:solidFill>
              <a:ln w="9525">
                <a:noFill/>
                <a:round/>
                <a:headEnd/>
                <a:tailEnd/>
              </a:ln>
            </p:spPr>
            <p:txBody>
              <a:bodyPr/>
              <a:lstStyle/>
              <a:p>
                <a:endParaRPr lang="en-US"/>
              </a:p>
            </p:txBody>
          </p:sp>
          <p:sp>
            <p:nvSpPr>
              <p:cNvPr id="289819" name="Freeform 27"/>
              <p:cNvSpPr>
                <a:spLocks/>
              </p:cNvSpPr>
              <p:nvPr/>
            </p:nvSpPr>
            <p:spPr bwMode="auto">
              <a:xfrm>
                <a:off x="765" y="2482"/>
                <a:ext cx="191" cy="164"/>
              </a:xfrm>
              <a:custGeom>
                <a:avLst/>
                <a:gdLst/>
                <a:ahLst/>
                <a:cxnLst>
                  <a:cxn ang="0">
                    <a:pos x="383" y="19"/>
                  </a:cxn>
                  <a:cxn ang="0">
                    <a:pos x="368" y="12"/>
                  </a:cxn>
                  <a:cxn ang="0">
                    <a:pos x="0" y="315"/>
                  </a:cxn>
                  <a:cxn ang="0">
                    <a:pos x="12" y="329"/>
                  </a:cxn>
                  <a:cxn ang="0">
                    <a:pos x="379" y="26"/>
                  </a:cxn>
                  <a:cxn ang="0">
                    <a:pos x="364" y="19"/>
                  </a:cxn>
                  <a:cxn ang="0">
                    <a:pos x="383" y="19"/>
                  </a:cxn>
                  <a:cxn ang="0">
                    <a:pos x="383" y="0"/>
                  </a:cxn>
                  <a:cxn ang="0">
                    <a:pos x="368" y="12"/>
                  </a:cxn>
                  <a:cxn ang="0">
                    <a:pos x="383" y="19"/>
                  </a:cxn>
                </a:cxnLst>
                <a:rect l="0" t="0" r="r" b="b"/>
                <a:pathLst>
                  <a:path w="383" h="329">
                    <a:moveTo>
                      <a:pt x="383" y="19"/>
                    </a:moveTo>
                    <a:lnTo>
                      <a:pt x="368" y="12"/>
                    </a:lnTo>
                    <a:lnTo>
                      <a:pt x="0" y="315"/>
                    </a:lnTo>
                    <a:lnTo>
                      <a:pt x="12" y="329"/>
                    </a:lnTo>
                    <a:lnTo>
                      <a:pt x="379" y="26"/>
                    </a:lnTo>
                    <a:lnTo>
                      <a:pt x="364" y="19"/>
                    </a:lnTo>
                    <a:lnTo>
                      <a:pt x="383" y="19"/>
                    </a:lnTo>
                    <a:lnTo>
                      <a:pt x="383" y="0"/>
                    </a:lnTo>
                    <a:lnTo>
                      <a:pt x="368" y="12"/>
                    </a:lnTo>
                    <a:lnTo>
                      <a:pt x="383" y="19"/>
                    </a:lnTo>
                    <a:close/>
                  </a:path>
                </a:pathLst>
              </a:custGeom>
              <a:solidFill>
                <a:srgbClr val="FFFF00"/>
              </a:solidFill>
              <a:ln w="9525">
                <a:noFill/>
                <a:round/>
                <a:headEnd/>
                <a:tailEnd/>
              </a:ln>
            </p:spPr>
            <p:txBody>
              <a:bodyPr/>
              <a:lstStyle/>
              <a:p>
                <a:endParaRPr lang="en-US"/>
              </a:p>
            </p:txBody>
          </p:sp>
          <p:sp>
            <p:nvSpPr>
              <p:cNvPr id="289820" name="Freeform 28"/>
              <p:cNvSpPr>
                <a:spLocks/>
              </p:cNvSpPr>
              <p:nvPr/>
            </p:nvSpPr>
            <p:spPr bwMode="auto">
              <a:xfrm>
                <a:off x="947" y="2491"/>
                <a:ext cx="9" cy="108"/>
              </a:xfrm>
              <a:custGeom>
                <a:avLst/>
                <a:gdLst/>
                <a:ahLst/>
                <a:cxnLst>
                  <a:cxn ang="0">
                    <a:pos x="10" y="197"/>
                  </a:cxn>
                  <a:cxn ang="0">
                    <a:pos x="19" y="207"/>
                  </a:cxn>
                  <a:cxn ang="0">
                    <a:pos x="19" y="0"/>
                  </a:cxn>
                  <a:cxn ang="0">
                    <a:pos x="0" y="0"/>
                  </a:cxn>
                  <a:cxn ang="0">
                    <a:pos x="0" y="207"/>
                  </a:cxn>
                  <a:cxn ang="0">
                    <a:pos x="10" y="216"/>
                  </a:cxn>
                  <a:cxn ang="0">
                    <a:pos x="0" y="207"/>
                  </a:cxn>
                  <a:cxn ang="0">
                    <a:pos x="0" y="216"/>
                  </a:cxn>
                  <a:cxn ang="0">
                    <a:pos x="10" y="216"/>
                  </a:cxn>
                  <a:cxn ang="0">
                    <a:pos x="10" y="197"/>
                  </a:cxn>
                </a:cxnLst>
                <a:rect l="0" t="0" r="r" b="b"/>
                <a:pathLst>
                  <a:path w="19" h="216">
                    <a:moveTo>
                      <a:pt x="10" y="197"/>
                    </a:moveTo>
                    <a:lnTo>
                      <a:pt x="19" y="207"/>
                    </a:lnTo>
                    <a:lnTo>
                      <a:pt x="19" y="0"/>
                    </a:lnTo>
                    <a:lnTo>
                      <a:pt x="0" y="0"/>
                    </a:lnTo>
                    <a:lnTo>
                      <a:pt x="0" y="207"/>
                    </a:lnTo>
                    <a:lnTo>
                      <a:pt x="10" y="216"/>
                    </a:lnTo>
                    <a:lnTo>
                      <a:pt x="0" y="207"/>
                    </a:lnTo>
                    <a:lnTo>
                      <a:pt x="0" y="216"/>
                    </a:lnTo>
                    <a:lnTo>
                      <a:pt x="10" y="216"/>
                    </a:lnTo>
                    <a:lnTo>
                      <a:pt x="10" y="197"/>
                    </a:lnTo>
                    <a:close/>
                  </a:path>
                </a:pathLst>
              </a:custGeom>
              <a:solidFill>
                <a:srgbClr val="FFFF00"/>
              </a:solidFill>
              <a:ln w="9525">
                <a:noFill/>
                <a:round/>
                <a:headEnd/>
                <a:tailEnd/>
              </a:ln>
            </p:spPr>
            <p:txBody>
              <a:bodyPr/>
              <a:lstStyle/>
              <a:p>
                <a:endParaRPr lang="en-US"/>
              </a:p>
            </p:txBody>
          </p:sp>
          <p:sp>
            <p:nvSpPr>
              <p:cNvPr id="289821" name="Freeform 29"/>
              <p:cNvSpPr>
                <a:spLocks/>
              </p:cNvSpPr>
              <p:nvPr/>
            </p:nvSpPr>
            <p:spPr bwMode="auto">
              <a:xfrm>
                <a:off x="952" y="2400"/>
                <a:ext cx="234" cy="199"/>
              </a:xfrm>
              <a:custGeom>
                <a:avLst/>
                <a:gdLst/>
                <a:ahLst/>
                <a:cxnLst>
                  <a:cxn ang="0">
                    <a:pos x="467" y="0"/>
                  </a:cxn>
                  <a:cxn ang="0">
                    <a:pos x="449" y="0"/>
                  </a:cxn>
                  <a:cxn ang="0">
                    <a:pos x="448" y="52"/>
                  </a:cxn>
                  <a:cxn ang="0">
                    <a:pos x="441" y="98"/>
                  </a:cxn>
                  <a:cxn ang="0">
                    <a:pos x="429" y="140"/>
                  </a:cxn>
                  <a:cxn ang="0">
                    <a:pos x="413" y="178"/>
                  </a:cxn>
                  <a:cxn ang="0">
                    <a:pos x="396" y="213"/>
                  </a:cxn>
                  <a:cxn ang="0">
                    <a:pos x="372" y="244"/>
                  </a:cxn>
                  <a:cxn ang="0">
                    <a:pos x="347" y="271"/>
                  </a:cxn>
                  <a:cxn ang="0">
                    <a:pos x="319" y="296"/>
                  </a:cxn>
                  <a:cxn ang="0">
                    <a:pos x="287" y="316"/>
                  </a:cxn>
                  <a:cxn ang="0">
                    <a:pos x="251" y="333"/>
                  </a:cxn>
                  <a:cxn ang="0">
                    <a:pos x="216" y="348"/>
                  </a:cxn>
                  <a:cxn ang="0">
                    <a:pos x="177" y="360"/>
                  </a:cxn>
                  <a:cxn ang="0">
                    <a:pos x="134" y="369"/>
                  </a:cxn>
                  <a:cxn ang="0">
                    <a:pos x="92" y="376"/>
                  </a:cxn>
                  <a:cxn ang="0">
                    <a:pos x="47" y="379"/>
                  </a:cxn>
                  <a:cxn ang="0">
                    <a:pos x="0" y="379"/>
                  </a:cxn>
                  <a:cxn ang="0">
                    <a:pos x="0" y="398"/>
                  </a:cxn>
                  <a:cxn ang="0">
                    <a:pos x="47" y="396"/>
                  </a:cxn>
                  <a:cxn ang="0">
                    <a:pos x="92" y="392"/>
                  </a:cxn>
                  <a:cxn ang="0">
                    <a:pos x="136" y="385"/>
                  </a:cxn>
                  <a:cxn ang="0">
                    <a:pos x="179" y="376"/>
                  </a:cxn>
                  <a:cxn ang="0">
                    <a:pos x="220" y="365"/>
                  </a:cxn>
                  <a:cxn ang="0">
                    <a:pos x="258" y="350"/>
                  </a:cxn>
                  <a:cxn ang="0">
                    <a:pos x="294" y="330"/>
                  </a:cxn>
                  <a:cxn ang="0">
                    <a:pos x="328" y="309"/>
                  </a:cxn>
                  <a:cxn ang="0">
                    <a:pos x="358" y="283"/>
                  </a:cxn>
                  <a:cxn ang="0">
                    <a:pos x="386" y="255"/>
                  </a:cxn>
                  <a:cxn ang="0">
                    <a:pos x="410" y="222"/>
                  </a:cxn>
                  <a:cxn ang="0">
                    <a:pos x="429" y="185"/>
                  </a:cxn>
                  <a:cxn ang="0">
                    <a:pos x="445" y="145"/>
                  </a:cxn>
                  <a:cxn ang="0">
                    <a:pos x="457" y="100"/>
                  </a:cxn>
                  <a:cxn ang="0">
                    <a:pos x="464" y="52"/>
                  </a:cxn>
                  <a:cxn ang="0">
                    <a:pos x="467" y="0"/>
                  </a:cxn>
                  <a:cxn ang="0">
                    <a:pos x="449" y="0"/>
                  </a:cxn>
                  <a:cxn ang="0">
                    <a:pos x="467" y="0"/>
                  </a:cxn>
                </a:cxnLst>
                <a:rect l="0" t="0" r="r" b="b"/>
                <a:pathLst>
                  <a:path w="467" h="398">
                    <a:moveTo>
                      <a:pt x="467" y="0"/>
                    </a:moveTo>
                    <a:lnTo>
                      <a:pt x="449" y="0"/>
                    </a:lnTo>
                    <a:lnTo>
                      <a:pt x="448" y="52"/>
                    </a:lnTo>
                    <a:lnTo>
                      <a:pt x="441" y="98"/>
                    </a:lnTo>
                    <a:lnTo>
                      <a:pt x="429" y="140"/>
                    </a:lnTo>
                    <a:lnTo>
                      <a:pt x="413" y="178"/>
                    </a:lnTo>
                    <a:lnTo>
                      <a:pt x="396" y="213"/>
                    </a:lnTo>
                    <a:lnTo>
                      <a:pt x="372" y="244"/>
                    </a:lnTo>
                    <a:lnTo>
                      <a:pt x="347" y="271"/>
                    </a:lnTo>
                    <a:lnTo>
                      <a:pt x="319" y="296"/>
                    </a:lnTo>
                    <a:lnTo>
                      <a:pt x="287" y="316"/>
                    </a:lnTo>
                    <a:lnTo>
                      <a:pt x="251" y="333"/>
                    </a:lnTo>
                    <a:lnTo>
                      <a:pt x="216" y="348"/>
                    </a:lnTo>
                    <a:lnTo>
                      <a:pt x="177" y="360"/>
                    </a:lnTo>
                    <a:lnTo>
                      <a:pt x="134" y="369"/>
                    </a:lnTo>
                    <a:lnTo>
                      <a:pt x="92" y="376"/>
                    </a:lnTo>
                    <a:lnTo>
                      <a:pt x="47" y="379"/>
                    </a:lnTo>
                    <a:lnTo>
                      <a:pt x="0" y="379"/>
                    </a:lnTo>
                    <a:lnTo>
                      <a:pt x="0" y="398"/>
                    </a:lnTo>
                    <a:lnTo>
                      <a:pt x="47" y="396"/>
                    </a:lnTo>
                    <a:lnTo>
                      <a:pt x="92" y="392"/>
                    </a:lnTo>
                    <a:lnTo>
                      <a:pt x="136" y="385"/>
                    </a:lnTo>
                    <a:lnTo>
                      <a:pt x="179" y="376"/>
                    </a:lnTo>
                    <a:lnTo>
                      <a:pt x="220" y="365"/>
                    </a:lnTo>
                    <a:lnTo>
                      <a:pt x="258" y="350"/>
                    </a:lnTo>
                    <a:lnTo>
                      <a:pt x="294" y="330"/>
                    </a:lnTo>
                    <a:lnTo>
                      <a:pt x="328" y="309"/>
                    </a:lnTo>
                    <a:lnTo>
                      <a:pt x="358" y="283"/>
                    </a:lnTo>
                    <a:lnTo>
                      <a:pt x="386" y="255"/>
                    </a:lnTo>
                    <a:lnTo>
                      <a:pt x="410" y="222"/>
                    </a:lnTo>
                    <a:lnTo>
                      <a:pt x="429" y="185"/>
                    </a:lnTo>
                    <a:lnTo>
                      <a:pt x="445" y="145"/>
                    </a:lnTo>
                    <a:lnTo>
                      <a:pt x="457" y="100"/>
                    </a:lnTo>
                    <a:lnTo>
                      <a:pt x="464" y="52"/>
                    </a:lnTo>
                    <a:lnTo>
                      <a:pt x="467" y="0"/>
                    </a:lnTo>
                    <a:lnTo>
                      <a:pt x="449" y="0"/>
                    </a:lnTo>
                    <a:lnTo>
                      <a:pt x="467" y="0"/>
                    </a:lnTo>
                    <a:close/>
                  </a:path>
                </a:pathLst>
              </a:custGeom>
              <a:solidFill>
                <a:srgbClr val="FFFF00"/>
              </a:solidFill>
              <a:ln w="9525">
                <a:noFill/>
                <a:round/>
                <a:headEnd/>
                <a:tailEnd/>
              </a:ln>
            </p:spPr>
            <p:txBody>
              <a:bodyPr/>
              <a:lstStyle/>
              <a:p>
                <a:endParaRPr lang="en-US"/>
              </a:p>
            </p:txBody>
          </p:sp>
          <p:sp>
            <p:nvSpPr>
              <p:cNvPr id="289822" name="Freeform 30"/>
              <p:cNvSpPr>
                <a:spLocks/>
              </p:cNvSpPr>
              <p:nvPr/>
            </p:nvSpPr>
            <p:spPr bwMode="auto">
              <a:xfrm>
                <a:off x="947" y="2400"/>
                <a:ext cx="239" cy="296"/>
              </a:xfrm>
              <a:custGeom>
                <a:avLst/>
                <a:gdLst/>
                <a:ahLst/>
                <a:cxnLst>
                  <a:cxn ang="0">
                    <a:pos x="19" y="583"/>
                  </a:cxn>
                  <a:cxn ang="0">
                    <a:pos x="10" y="591"/>
                  </a:cxn>
                  <a:cxn ang="0">
                    <a:pos x="77" y="584"/>
                  </a:cxn>
                  <a:cxn ang="0">
                    <a:pos x="137" y="574"/>
                  </a:cxn>
                  <a:cxn ang="0">
                    <a:pos x="192" y="561"/>
                  </a:cxn>
                  <a:cxn ang="0">
                    <a:pos x="241" y="546"/>
                  </a:cxn>
                  <a:cxn ang="0">
                    <a:pos x="284" y="527"/>
                  </a:cxn>
                  <a:cxn ang="0">
                    <a:pos x="323" y="504"/>
                  </a:cxn>
                  <a:cxn ang="0">
                    <a:pos x="357" y="475"/>
                  </a:cxn>
                  <a:cxn ang="0">
                    <a:pos x="385" y="443"/>
                  </a:cxn>
                  <a:cxn ang="0">
                    <a:pos x="408" y="406"/>
                  </a:cxn>
                  <a:cxn ang="0">
                    <a:pos x="429" y="366"/>
                  </a:cxn>
                  <a:cxn ang="0">
                    <a:pos x="445" y="319"/>
                  </a:cxn>
                  <a:cxn ang="0">
                    <a:pos x="457" y="267"/>
                  </a:cxn>
                  <a:cxn ang="0">
                    <a:pos x="466" y="208"/>
                  </a:cxn>
                  <a:cxn ang="0">
                    <a:pos x="471" y="146"/>
                  </a:cxn>
                  <a:cxn ang="0">
                    <a:pos x="475" y="76"/>
                  </a:cxn>
                  <a:cxn ang="0">
                    <a:pos x="477" y="0"/>
                  </a:cxn>
                  <a:cxn ang="0">
                    <a:pos x="459" y="0"/>
                  </a:cxn>
                  <a:cxn ang="0">
                    <a:pos x="459" y="76"/>
                  </a:cxn>
                  <a:cxn ang="0">
                    <a:pos x="455" y="146"/>
                  </a:cxn>
                  <a:cxn ang="0">
                    <a:pos x="450" y="208"/>
                  </a:cxn>
                  <a:cxn ang="0">
                    <a:pos x="440" y="264"/>
                  </a:cxn>
                  <a:cxn ang="0">
                    <a:pos x="429" y="314"/>
                  </a:cxn>
                  <a:cxn ang="0">
                    <a:pos x="413" y="359"/>
                  </a:cxn>
                  <a:cxn ang="0">
                    <a:pos x="394" y="399"/>
                  </a:cxn>
                  <a:cxn ang="0">
                    <a:pos x="371" y="434"/>
                  </a:cxn>
                  <a:cxn ang="0">
                    <a:pos x="345" y="463"/>
                  </a:cxn>
                  <a:cxn ang="0">
                    <a:pos x="314" y="490"/>
                  </a:cxn>
                  <a:cxn ang="0">
                    <a:pos x="277" y="511"/>
                  </a:cxn>
                  <a:cxn ang="0">
                    <a:pos x="236" y="530"/>
                  </a:cxn>
                  <a:cxn ang="0">
                    <a:pos x="188" y="545"/>
                  </a:cxn>
                  <a:cxn ang="0">
                    <a:pos x="135" y="558"/>
                  </a:cxn>
                  <a:cxn ang="0">
                    <a:pos x="75" y="568"/>
                  </a:cxn>
                  <a:cxn ang="0">
                    <a:pos x="10" y="575"/>
                  </a:cxn>
                  <a:cxn ang="0">
                    <a:pos x="0" y="583"/>
                  </a:cxn>
                  <a:cxn ang="0">
                    <a:pos x="19" y="583"/>
                  </a:cxn>
                </a:cxnLst>
                <a:rect l="0" t="0" r="r" b="b"/>
                <a:pathLst>
                  <a:path w="477" h="591">
                    <a:moveTo>
                      <a:pt x="19" y="583"/>
                    </a:moveTo>
                    <a:lnTo>
                      <a:pt x="10" y="591"/>
                    </a:lnTo>
                    <a:lnTo>
                      <a:pt x="77" y="584"/>
                    </a:lnTo>
                    <a:lnTo>
                      <a:pt x="137" y="574"/>
                    </a:lnTo>
                    <a:lnTo>
                      <a:pt x="192" y="561"/>
                    </a:lnTo>
                    <a:lnTo>
                      <a:pt x="241" y="546"/>
                    </a:lnTo>
                    <a:lnTo>
                      <a:pt x="284" y="527"/>
                    </a:lnTo>
                    <a:lnTo>
                      <a:pt x="323" y="504"/>
                    </a:lnTo>
                    <a:lnTo>
                      <a:pt x="357" y="475"/>
                    </a:lnTo>
                    <a:lnTo>
                      <a:pt x="385" y="443"/>
                    </a:lnTo>
                    <a:lnTo>
                      <a:pt x="408" y="406"/>
                    </a:lnTo>
                    <a:lnTo>
                      <a:pt x="429" y="366"/>
                    </a:lnTo>
                    <a:lnTo>
                      <a:pt x="445" y="319"/>
                    </a:lnTo>
                    <a:lnTo>
                      <a:pt x="457" y="267"/>
                    </a:lnTo>
                    <a:lnTo>
                      <a:pt x="466" y="208"/>
                    </a:lnTo>
                    <a:lnTo>
                      <a:pt x="471" y="146"/>
                    </a:lnTo>
                    <a:lnTo>
                      <a:pt x="475" y="76"/>
                    </a:lnTo>
                    <a:lnTo>
                      <a:pt x="477" y="0"/>
                    </a:lnTo>
                    <a:lnTo>
                      <a:pt x="459" y="0"/>
                    </a:lnTo>
                    <a:lnTo>
                      <a:pt x="459" y="76"/>
                    </a:lnTo>
                    <a:lnTo>
                      <a:pt x="455" y="146"/>
                    </a:lnTo>
                    <a:lnTo>
                      <a:pt x="450" y="208"/>
                    </a:lnTo>
                    <a:lnTo>
                      <a:pt x="440" y="264"/>
                    </a:lnTo>
                    <a:lnTo>
                      <a:pt x="429" y="314"/>
                    </a:lnTo>
                    <a:lnTo>
                      <a:pt x="413" y="359"/>
                    </a:lnTo>
                    <a:lnTo>
                      <a:pt x="394" y="399"/>
                    </a:lnTo>
                    <a:lnTo>
                      <a:pt x="371" y="434"/>
                    </a:lnTo>
                    <a:lnTo>
                      <a:pt x="345" y="463"/>
                    </a:lnTo>
                    <a:lnTo>
                      <a:pt x="314" y="490"/>
                    </a:lnTo>
                    <a:lnTo>
                      <a:pt x="277" y="511"/>
                    </a:lnTo>
                    <a:lnTo>
                      <a:pt x="236" y="530"/>
                    </a:lnTo>
                    <a:lnTo>
                      <a:pt x="188" y="545"/>
                    </a:lnTo>
                    <a:lnTo>
                      <a:pt x="135" y="558"/>
                    </a:lnTo>
                    <a:lnTo>
                      <a:pt x="75" y="568"/>
                    </a:lnTo>
                    <a:lnTo>
                      <a:pt x="10" y="575"/>
                    </a:lnTo>
                    <a:lnTo>
                      <a:pt x="0" y="583"/>
                    </a:lnTo>
                    <a:lnTo>
                      <a:pt x="19" y="583"/>
                    </a:lnTo>
                    <a:close/>
                  </a:path>
                </a:pathLst>
              </a:custGeom>
              <a:solidFill>
                <a:srgbClr val="FFFF00"/>
              </a:solidFill>
              <a:ln w="9525">
                <a:noFill/>
                <a:round/>
                <a:headEnd/>
                <a:tailEnd/>
              </a:ln>
            </p:spPr>
            <p:txBody>
              <a:bodyPr/>
              <a:lstStyle/>
              <a:p>
                <a:endParaRPr lang="en-US"/>
              </a:p>
            </p:txBody>
          </p:sp>
        </p:grpSp>
        <p:sp>
          <p:nvSpPr>
            <p:cNvPr id="289823" name="Text Box 31"/>
            <p:cNvSpPr txBox="1">
              <a:spLocks noChangeArrowheads="1"/>
            </p:cNvSpPr>
            <p:nvPr/>
          </p:nvSpPr>
          <p:spPr bwMode="auto">
            <a:xfrm rot="3850670">
              <a:off x="2350" y="2312"/>
              <a:ext cx="479" cy="173"/>
            </a:xfrm>
            <a:prstGeom prst="rect">
              <a:avLst/>
            </a:prstGeom>
            <a:noFill/>
            <a:ln w="9525">
              <a:noFill/>
              <a:miter lim="800000"/>
              <a:headEnd/>
              <a:tailEnd/>
            </a:ln>
            <a:effectLst/>
          </p:spPr>
          <p:txBody>
            <a:bodyPr wrap="none">
              <a:spAutoFit/>
            </a:bodyPr>
            <a:lstStyle/>
            <a:p>
              <a:pPr eaLnBrk="0" hangingPunct="0"/>
              <a:r>
                <a:rPr lang="en-US" sz="1200">
                  <a:latin typeface="Renfrew" pitchFamily="34" charset="0"/>
                </a:rPr>
                <a:t>SUBMIT</a:t>
              </a:r>
            </a:p>
          </p:txBody>
        </p:sp>
      </p:grpSp>
      <p:sp>
        <p:nvSpPr>
          <p:cNvPr id="289824" name="Text Box 32"/>
          <p:cNvSpPr txBox="1">
            <a:spLocks noChangeArrowheads="1"/>
          </p:cNvSpPr>
          <p:nvPr/>
        </p:nvSpPr>
        <p:spPr bwMode="auto">
          <a:xfrm>
            <a:off x="0" y="0"/>
            <a:ext cx="1844675" cy="822325"/>
          </a:xfrm>
          <a:prstGeom prst="rect">
            <a:avLst/>
          </a:prstGeom>
          <a:noFill/>
          <a:ln w="9525">
            <a:noFill/>
            <a:miter lim="800000"/>
            <a:headEnd/>
            <a:tailEnd/>
          </a:ln>
          <a:effectLst/>
        </p:spPr>
        <p:txBody>
          <a:bodyPr wrap="none">
            <a:spAutoFit/>
          </a:bodyPr>
          <a:lstStyle/>
          <a:p>
            <a:pPr algn="ctr" eaLnBrk="0" hangingPunct="0"/>
            <a:r>
              <a:rPr lang="en-US" sz="2400" b="1">
                <a:latin typeface="Renfrew" pitchFamily="34" charset="0"/>
              </a:rPr>
              <a:t>HEAVENLY</a:t>
            </a:r>
          </a:p>
          <a:p>
            <a:pPr algn="ctr" eaLnBrk="0" hangingPunct="0"/>
            <a:r>
              <a:rPr lang="en-US" sz="2400" b="1">
                <a:latin typeface="Renfrew" pitchFamily="34" charset="0"/>
              </a:rPr>
              <a:t>WISDOM</a:t>
            </a:r>
          </a:p>
        </p:txBody>
      </p:sp>
      <p:sp>
        <p:nvSpPr>
          <p:cNvPr id="289825" name="Text Box 33"/>
          <p:cNvSpPr txBox="1">
            <a:spLocks noChangeArrowheads="1"/>
          </p:cNvSpPr>
          <p:nvPr/>
        </p:nvSpPr>
        <p:spPr bwMode="auto">
          <a:xfrm>
            <a:off x="153988" y="3433763"/>
            <a:ext cx="2752725" cy="701675"/>
          </a:xfrm>
          <a:prstGeom prst="rect">
            <a:avLst/>
          </a:prstGeom>
          <a:noFill/>
          <a:ln w="9525">
            <a:noFill/>
            <a:miter lim="800000"/>
            <a:headEnd/>
            <a:tailEnd/>
          </a:ln>
          <a:effectLst/>
        </p:spPr>
        <p:txBody>
          <a:bodyPr wrap="none">
            <a:spAutoFit/>
          </a:bodyPr>
          <a:lstStyle/>
          <a:p>
            <a:pPr eaLnBrk="0" hangingPunct="0"/>
            <a:r>
              <a:rPr lang="en-US" sz="4000" b="1">
                <a:latin typeface="Renfrew" pitchFamily="34" charset="0"/>
              </a:rPr>
              <a:t>JAMES</a:t>
            </a:r>
            <a:r>
              <a:rPr lang="en-US" sz="2400" b="1">
                <a:latin typeface="Renfrew" pitchFamily="34" charset="0"/>
              </a:rPr>
              <a:t> </a:t>
            </a:r>
            <a:r>
              <a:rPr lang="en-US" sz="4000" b="1">
                <a:latin typeface="Renfrew" pitchFamily="34" charset="0"/>
              </a:rPr>
              <a:t>4:7</a:t>
            </a:r>
          </a:p>
        </p:txBody>
      </p:sp>
      <p:grpSp>
        <p:nvGrpSpPr>
          <p:cNvPr id="9" name="Group 66"/>
          <p:cNvGrpSpPr>
            <a:grpSpLocks/>
          </p:cNvGrpSpPr>
          <p:nvPr/>
        </p:nvGrpSpPr>
        <p:grpSpPr bwMode="auto">
          <a:xfrm>
            <a:off x="3905250" y="2743199"/>
            <a:ext cx="1328738" cy="1536700"/>
            <a:chOff x="2460" y="1728"/>
            <a:chExt cx="837" cy="968"/>
          </a:xfrm>
        </p:grpSpPr>
        <p:pic>
          <p:nvPicPr>
            <p:cNvPr id="289826" name="Picture 34"/>
            <p:cNvPicPr>
              <a:picLocks noChangeArrowheads="1"/>
            </p:cNvPicPr>
            <p:nvPr/>
          </p:nvPicPr>
          <p:blipFill>
            <a:blip r:embed="rId2" cstate="print"/>
            <a:srcRect/>
            <a:stretch>
              <a:fillRect/>
            </a:stretch>
          </p:blipFill>
          <p:spPr bwMode="auto">
            <a:xfrm>
              <a:off x="2784" y="1728"/>
              <a:ext cx="513" cy="968"/>
            </a:xfrm>
            <a:prstGeom prst="rect">
              <a:avLst/>
            </a:prstGeom>
            <a:noFill/>
            <a:ln w="9525">
              <a:noFill/>
              <a:miter lim="800000"/>
              <a:headEnd/>
              <a:tailEnd/>
            </a:ln>
            <a:effectLst/>
          </p:spPr>
        </p:pic>
        <p:sp>
          <p:nvSpPr>
            <p:cNvPr id="289827" name="Text Box 35"/>
            <p:cNvSpPr txBox="1">
              <a:spLocks noChangeArrowheads="1"/>
            </p:cNvSpPr>
            <p:nvPr/>
          </p:nvSpPr>
          <p:spPr bwMode="auto">
            <a:xfrm>
              <a:off x="2460" y="2304"/>
              <a:ext cx="116" cy="233"/>
            </a:xfrm>
            <a:prstGeom prst="rect">
              <a:avLst/>
            </a:prstGeom>
            <a:noFill/>
            <a:ln w="9525">
              <a:noFill/>
              <a:miter lim="800000"/>
              <a:headEnd/>
              <a:tailEnd/>
            </a:ln>
            <a:effectLst/>
          </p:spPr>
          <p:txBody>
            <a:bodyPr wrap="none">
              <a:spAutoFit/>
            </a:bodyPr>
            <a:lstStyle/>
            <a:p>
              <a:pPr algn="ctr" eaLnBrk="0" hangingPunct="0"/>
              <a:endParaRPr lang="en-US" b="1" dirty="0">
                <a:latin typeface="Renfrew" pitchFamily="34" charset="0"/>
              </a:endParaRPr>
            </a:p>
          </p:txBody>
        </p:sp>
      </p:grpSp>
      <p:grpSp>
        <p:nvGrpSpPr>
          <p:cNvPr id="10" name="Group 67"/>
          <p:cNvGrpSpPr>
            <a:grpSpLocks/>
          </p:cNvGrpSpPr>
          <p:nvPr/>
        </p:nvGrpSpPr>
        <p:grpSpPr bwMode="auto">
          <a:xfrm>
            <a:off x="5410200" y="3352800"/>
            <a:ext cx="2819400" cy="2819400"/>
            <a:chOff x="3408" y="2112"/>
            <a:chExt cx="1776" cy="1776"/>
          </a:xfrm>
        </p:grpSpPr>
        <p:sp>
          <p:nvSpPr>
            <p:cNvPr id="289829" name="Oval 37"/>
            <p:cNvSpPr>
              <a:spLocks noChangeArrowheads="1"/>
            </p:cNvSpPr>
            <p:nvPr/>
          </p:nvSpPr>
          <p:spPr bwMode="auto">
            <a:xfrm>
              <a:off x="3408" y="2112"/>
              <a:ext cx="1776" cy="1776"/>
            </a:xfrm>
            <a:prstGeom prst="ellipse">
              <a:avLst/>
            </a:prstGeom>
            <a:solidFill>
              <a:srgbClr val="FF3300"/>
            </a:solidFill>
            <a:ln w="9525">
              <a:solidFill>
                <a:schemeClr val="tx1"/>
              </a:solidFill>
              <a:round/>
              <a:headEnd/>
              <a:tailEnd/>
            </a:ln>
            <a:effectLst/>
          </p:spPr>
          <p:txBody>
            <a:bodyPr wrap="none" anchor="ctr"/>
            <a:lstStyle/>
            <a:p>
              <a:endParaRPr lang="en-US"/>
            </a:p>
          </p:txBody>
        </p:sp>
        <p:sp>
          <p:nvSpPr>
            <p:cNvPr id="289830" name="Oval 38"/>
            <p:cNvSpPr>
              <a:spLocks noChangeArrowheads="1"/>
            </p:cNvSpPr>
            <p:nvPr/>
          </p:nvSpPr>
          <p:spPr bwMode="auto">
            <a:xfrm>
              <a:off x="3912" y="2616"/>
              <a:ext cx="768" cy="768"/>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289831" name="Text Box 39"/>
            <p:cNvSpPr txBox="1">
              <a:spLocks noChangeArrowheads="1"/>
            </p:cNvSpPr>
            <p:nvPr/>
          </p:nvSpPr>
          <p:spPr bwMode="auto">
            <a:xfrm>
              <a:off x="3984" y="2884"/>
              <a:ext cx="612" cy="231"/>
            </a:xfrm>
            <a:prstGeom prst="rect">
              <a:avLst/>
            </a:prstGeom>
            <a:noFill/>
            <a:ln w="9525">
              <a:noFill/>
              <a:miter lim="800000"/>
              <a:headEnd/>
              <a:tailEnd/>
            </a:ln>
            <a:effectLst/>
          </p:spPr>
          <p:txBody>
            <a:bodyPr wrap="none">
              <a:spAutoFit/>
            </a:bodyPr>
            <a:lstStyle/>
            <a:p>
              <a:pPr eaLnBrk="0" hangingPunct="0"/>
              <a:r>
                <a:rPr lang="en-US" b="1">
                  <a:latin typeface="Blippo Blk BT" pitchFamily="82" charset="0"/>
                </a:rPr>
                <a:t>SATAN</a:t>
              </a:r>
              <a:endParaRPr lang="en-US" sz="2400" b="1">
                <a:latin typeface="Blippo Blk BT" pitchFamily="82" charset="0"/>
              </a:endParaRPr>
            </a:p>
          </p:txBody>
        </p:sp>
      </p:grpSp>
      <p:sp>
        <p:nvSpPr>
          <p:cNvPr id="289832" name="Text Box 40"/>
          <p:cNvSpPr txBox="1">
            <a:spLocks noChangeArrowheads="1"/>
          </p:cNvSpPr>
          <p:nvPr/>
        </p:nvSpPr>
        <p:spPr bwMode="auto">
          <a:xfrm>
            <a:off x="5486400" y="5181600"/>
            <a:ext cx="987425"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DISORDER</a:t>
            </a:r>
          </a:p>
        </p:txBody>
      </p:sp>
      <p:sp>
        <p:nvSpPr>
          <p:cNvPr id="289833" name="Text Box 41"/>
          <p:cNvSpPr txBox="1">
            <a:spLocks noChangeArrowheads="1"/>
          </p:cNvSpPr>
          <p:nvPr/>
        </p:nvSpPr>
        <p:spPr bwMode="auto">
          <a:xfrm>
            <a:off x="7391400" y="4286250"/>
            <a:ext cx="596900"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ENVY</a:t>
            </a:r>
          </a:p>
        </p:txBody>
      </p:sp>
      <p:sp>
        <p:nvSpPr>
          <p:cNvPr id="289834" name="Text Box 42"/>
          <p:cNvSpPr txBox="1">
            <a:spLocks noChangeArrowheads="1"/>
          </p:cNvSpPr>
          <p:nvPr/>
        </p:nvSpPr>
        <p:spPr bwMode="auto">
          <a:xfrm>
            <a:off x="5410200" y="4267200"/>
            <a:ext cx="828675"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SELFISH</a:t>
            </a:r>
          </a:p>
        </p:txBody>
      </p:sp>
      <p:sp>
        <p:nvSpPr>
          <p:cNvPr id="289835" name="Text Box 43"/>
          <p:cNvSpPr txBox="1">
            <a:spLocks noChangeArrowheads="1"/>
          </p:cNvSpPr>
          <p:nvPr/>
        </p:nvSpPr>
        <p:spPr bwMode="auto">
          <a:xfrm>
            <a:off x="7162800" y="5181600"/>
            <a:ext cx="938213"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AMBITION</a:t>
            </a:r>
          </a:p>
        </p:txBody>
      </p:sp>
      <p:sp>
        <p:nvSpPr>
          <p:cNvPr id="289836" name="WordArt 44" descr="Narrow vertical"/>
          <p:cNvSpPr>
            <a:spLocks noChangeArrowheads="1" noChangeShapeType="1" noTextEdit="1"/>
          </p:cNvSpPr>
          <p:nvPr/>
        </p:nvSpPr>
        <p:spPr bwMode="auto">
          <a:xfrm>
            <a:off x="5867400" y="3657600"/>
            <a:ext cx="1781175" cy="338138"/>
          </a:xfrm>
          <a:prstGeom prst="rect">
            <a:avLst/>
          </a:prstGeom>
        </p:spPr>
        <p:txBody>
          <a:bodyPr wrap="none" fromWordArt="1">
            <a:prstTxWarp prst="textCurveUp">
              <a:avLst>
                <a:gd name="adj" fmla="val 40356"/>
              </a:avLst>
            </a:prstTxWarp>
          </a:bodyPr>
          <a:lstStyle/>
          <a:p>
            <a:pPr algn="ctr"/>
            <a:r>
              <a:rPr lang="en-US" sz="1200" kern="10">
                <a:ln w="12700">
                  <a:solidFill>
                    <a:srgbClr val="000000"/>
                  </a:solidFill>
                  <a:round/>
                  <a:headEnd/>
                  <a:tailEnd/>
                </a:ln>
                <a:pattFill prst="dashHorz">
                  <a:fgClr>
                    <a:srgbClr val="808080"/>
                  </a:fgClr>
                  <a:bgClr>
                    <a:srgbClr val="FFFF00"/>
                  </a:bgClr>
                </a:pattFill>
                <a:effectLst>
                  <a:outerShdw dist="45791" dir="2021404" algn="ctr" rotWithShape="0">
                    <a:srgbClr val="808080"/>
                  </a:outerShdw>
                </a:effectLst>
                <a:latin typeface="Arial Black"/>
              </a:rPr>
              <a:t>ALL EVIL PRACTICES</a:t>
            </a:r>
          </a:p>
        </p:txBody>
      </p:sp>
      <p:sp>
        <p:nvSpPr>
          <p:cNvPr id="289837" name="Text Box 45"/>
          <p:cNvSpPr txBox="1">
            <a:spLocks noChangeArrowheads="1"/>
          </p:cNvSpPr>
          <p:nvPr/>
        </p:nvSpPr>
        <p:spPr bwMode="auto">
          <a:xfrm>
            <a:off x="6248400" y="5657850"/>
            <a:ext cx="1098550" cy="274638"/>
          </a:xfrm>
          <a:prstGeom prst="rect">
            <a:avLst/>
          </a:prstGeom>
          <a:noFill/>
          <a:ln w="9525">
            <a:noFill/>
            <a:miter lim="800000"/>
            <a:headEnd/>
            <a:tailEnd/>
          </a:ln>
          <a:effectLst/>
        </p:spPr>
        <p:txBody>
          <a:bodyPr wrap="none">
            <a:spAutoFit/>
          </a:bodyPr>
          <a:lstStyle/>
          <a:p>
            <a:pPr eaLnBrk="0" hangingPunct="0"/>
            <a:r>
              <a:rPr lang="en-US" sz="1200" b="1">
                <a:solidFill>
                  <a:schemeClr val="bg1"/>
                </a:solidFill>
                <a:effectLst>
                  <a:outerShdw blurRad="38100" dist="38100" dir="2700000" algn="tl">
                    <a:srgbClr val="C0C0C0"/>
                  </a:outerShdw>
                </a:effectLst>
                <a:latin typeface="Renfrew" pitchFamily="34" charset="0"/>
              </a:rPr>
              <a:t>CONFUSION</a:t>
            </a:r>
          </a:p>
        </p:txBody>
      </p:sp>
      <p:grpSp>
        <p:nvGrpSpPr>
          <p:cNvPr id="11" name="Group 68"/>
          <p:cNvGrpSpPr>
            <a:grpSpLocks/>
          </p:cNvGrpSpPr>
          <p:nvPr/>
        </p:nvGrpSpPr>
        <p:grpSpPr bwMode="auto">
          <a:xfrm>
            <a:off x="5410200" y="2514600"/>
            <a:ext cx="1219200" cy="1447800"/>
            <a:chOff x="3408" y="1584"/>
            <a:chExt cx="768" cy="912"/>
          </a:xfrm>
        </p:grpSpPr>
        <p:grpSp>
          <p:nvGrpSpPr>
            <p:cNvPr id="12" name="Group 46"/>
            <p:cNvGrpSpPr>
              <a:grpSpLocks/>
            </p:cNvGrpSpPr>
            <p:nvPr/>
          </p:nvGrpSpPr>
          <p:grpSpPr bwMode="auto">
            <a:xfrm rot="-7009497">
              <a:off x="3336" y="1656"/>
              <a:ext cx="912" cy="768"/>
              <a:chOff x="761" y="2400"/>
              <a:chExt cx="425" cy="404"/>
            </a:xfrm>
          </p:grpSpPr>
          <p:sp>
            <p:nvSpPr>
              <p:cNvPr id="289839" name="Freeform 47"/>
              <p:cNvSpPr>
                <a:spLocks/>
              </p:cNvSpPr>
              <p:nvPr/>
            </p:nvSpPr>
            <p:spPr bwMode="auto">
              <a:xfrm>
                <a:off x="768" y="2400"/>
                <a:ext cx="413" cy="395"/>
              </a:xfrm>
              <a:custGeom>
                <a:avLst/>
                <a:gdLst/>
                <a:ahLst/>
                <a:cxnLst>
                  <a:cxn ang="0">
                    <a:pos x="368" y="583"/>
                  </a:cxn>
                  <a:cxn ang="0">
                    <a:pos x="368" y="790"/>
                  </a:cxn>
                  <a:cxn ang="0">
                    <a:pos x="0" y="485"/>
                  </a:cxn>
                  <a:cxn ang="0">
                    <a:pos x="368" y="182"/>
                  </a:cxn>
                  <a:cxn ang="0">
                    <a:pos x="368" y="389"/>
                  </a:cxn>
                  <a:cxn ang="0">
                    <a:pos x="415" y="388"/>
                  </a:cxn>
                  <a:cxn ang="0">
                    <a:pos x="460" y="384"/>
                  </a:cxn>
                  <a:cxn ang="0">
                    <a:pos x="503" y="377"/>
                  </a:cxn>
                  <a:cxn ang="0">
                    <a:pos x="546" y="368"/>
                  </a:cxn>
                  <a:cxn ang="0">
                    <a:pos x="586" y="356"/>
                  </a:cxn>
                  <a:cxn ang="0">
                    <a:pos x="623" y="342"/>
                  </a:cxn>
                  <a:cxn ang="0">
                    <a:pos x="658" y="323"/>
                  </a:cxn>
                  <a:cxn ang="0">
                    <a:pos x="692" y="302"/>
                  </a:cxn>
                  <a:cxn ang="0">
                    <a:pos x="720" y="277"/>
                  </a:cxn>
                  <a:cxn ang="0">
                    <a:pos x="747" y="250"/>
                  </a:cxn>
                  <a:cxn ang="0">
                    <a:pos x="771" y="217"/>
                  </a:cxn>
                  <a:cxn ang="0">
                    <a:pos x="789" y="182"/>
                  </a:cxn>
                  <a:cxn ang="0">
                    <a:pos x="805" y="143"/>
                  </a:cxn>
                  <a:cxn ang="0">
                    <a:pos x="817" y="99"/>
                  </a:cxn>
                  <a:cxn ang="0">
                    <a:pos x="824" y="52"/>
                  </a:cxn>
                  <a:cxn ang="0">
                    <a:pos x="826" y="0"/>
                  </a:cxn>
                  <a:cxn ang="0">
                    <a:pos x="825" y="76"/>
                  </a:cxn>
                  <a:cxn ang="0">
                    <a:pos x="821" y="146"/>
                  </a:cxn>
                  <a:cxn ang="0">
                    <a:pos x="816" y="208"/>
                  </a:cxn>
                  <a:cxn ang="0">
                    <a:pos x="806" y="266"/>
                  </a:cxn>
                  <a:cxn ang="0">
                    <a:pos x="795" y="316"/>
                  </a:cxn>
                  <a:cxn ang="0">
                    <a:pos x="779" y="362"/>
                  </a:cxn>
                  <a:cxn ang="0">
                    <a:pos x="759" y="402"/>
                  </a:cxn>
                  <a:cxn ang="0">
                    <a:pos x="736" y="438"/>
                  </a:cxn>
                  <a:cxn ang="0">
                    <a:pos x="709" y="469"/>
                  </a:cxn>
                  <a:cxn ang="0">
                    <a:pos x="677" y="497"/>
                  </a:cxn>
                  <a:cxn ang="0">
                    <a:pos x="639" y="519"/>
                  </a:cxn>
                  <a:cxn ang="0">
                    <a:pos x="596" y="538"/>
                  </a:cxn>
                  <a:cxn ang="0">
                    <a:pos x="548" y="553"/>
                  </a:cxn>
                  <a:cxn ang="0">
                    <a:pos x="494" y="566"/>
                  </a:cxn>
                  <a:cxn ang="0">
                    <a:pos x="434" y="576"/>
                  </a:cxn>
                  <a:cxn ang="0">
                    <a:pos x="368" y="583"/>
                  </a:cxn>
                </a:cxnLst>
                <a:rect l="0" t="0" r="r" b="b"/>
                <a:pathLst>
                  <a:path w="826" h="790">
                    <a:moveTo>
                      <a:pt x="368" y="583"/>
                    </a:moveTo>
                    <a:lnTo>
                      <a:pt x="368" y="790"/>
                    </a:lnTo>
                    <a:lnTo>
                      <a:pt x="0" y="485"/>
                    </a:lnTo>
                    <a:lnTo>
                      <a:pt x="368" y="182"/>
                    </a:lnTo>
                    <a:lnTo>
                      <a:pt x="368" y="389"/>
                    </a:lnTo>
                    <a:lnTo>
                      <a:pt x="415" y="388"/>
                    </a:lnTo>
                    <a:lnTo>
                      <a:pt x="460" y="384"/>
                    </a:lnTo>
                    <a:lnTo>
                      <a:pt x="503" y="377"/>
                    </a:lnTo>
                    <a:lnTo>
                      <a:pt x="546" y="368"/>
                    </a:lnTo>
                    <a:lnTo>
                      <a:pt x="586" y="356"/>
                    </a:lnTo>
                    <a:lnTo>
                      <a:pt x="623" y="342"/>
                    </a:lnTo>
                    <a:lnTo>
                      <a:pt x="658" y="323"/>
                    </a:lnTo>
                    <a:lnTo>
                      <a:pt x="692" y="302"/>
                    </a:lnTo>
                    <a:lnTo>
                      <a:pt x="720" y="277"/>
                    </a:lnTo>
                    <a:lnTo>
                      <a:pt x="747" y="250"/>
                    </a:lnTo>
                    <a:lnTo>
                      <a:pt x="771" y="217"/>
                    </a:lnTo>
                    <a:lnTo>
                      <a:pt x="789" y="182"/>
                    </a:lnTo>
                    <a:lnTo>
                      <a:pt x="805" y="143"/>
                    </a:lnTo>
                    <a:lnTo>
                      <a:pt x="817" y="99"/>
                    </a:lnTo>
                    <a:lnTo>
                      <a:pt x="824" y="52"/>
                    </a:lnTo>
                    <a:lnTo>
                      <a:pt x="826" y="0"/>
                    </a:lnTo>
                    <a:lnTo>
                      <a:pt x="825" y="76"/>
                    </a:lnTo>
                    <a:lnTo>
                      <a:pt x="821" y="146"/>
                    </a:lnTo>
                    <a:lnTo>
                      <a:pt x="816" y="208"/>
                    </a:lnTo>
                    <a:lnTo>
                      <a:pt x="806" y="266"/>
                    </a:lnTo>
                    <a:lnTo>
                      <a:pt x="795" y="316"/>
                    </a:lnTo>
                    <a:lnTo>
                      <a:pt x="779" y="362"/>
                    </a:lnTo>
                    <a:lnTo>
                      <a:pt x="759" y="402"/>
                    </a:lnTo>
                    <a:lnTo>
                      <a:pt x="736" y="438"/>
                    </a:lnTo>
                    <a:lnTo>
                      <a:pt x="709" y="469"/>
                    </a:lnTo>
                    <a:lnTo>
                      <a:pt x="677" y="497"/>
                    </a:lnTo>
                    <a:lnTo>
                      <a:pt x="639" y="519"/>
                    </a:lnTo>
                    <a:lnTo>
                      <a:pt x="596" y="538"/>
                    </a:lnTo>
                    <a:lnTo>
                      <a:pt x="548" y="553"/>
                    </a:lnTo>
                    <a:lnTo>
                      <a:pt x="494" y="566"/>
                    </a:lnTo>
                    <a:lnTo>
                      <a:pt x="434" y="576"/>
                    </a:lnTo>
                    <a:lnTo>
                      <a:pt x="368" y="583"/>
                    </a:lnTo>
                    <a:close/>
                  </a:path>
                </a:pathLst>
              </a:custGeom>
              <a:solidFill>
                <a:schemeClr val="tx1"/>
              </a:solidFill>
              <a:ln w="9525">
                <a:noFill/>
                <a:round/>
                <a:headEnd/>
                <a:tailEnd/>
              </a:ln>
            </p:spPr>
            <p:txBody>
              <a:bodyPr/>
              <a:lstStyle/>
              <a:p>
                <a:endParaRPr lang="en-US"/>
              </a:p>
            </p:txBody>
          </p:sp>
          <p:sp>
            <p:nvSpPr>
              <p:cNvPr id="289840" name="Freeform 48"/>
              <p:cNvSpPr>
                <a:spLocks/>
              </p:cNvSpPr>
              <p:nvPr/>
            </p:nvSpPr>
            <p:spPr bwMode="auto">
              <a:xfrm>
                <a:off x="947" y="2692"/>
                <a:ext cx="9" cy="112"/>
              </a:xfrm>
              <a:custGeom>
                <a:avLst/>
                <a:gdLst/>
                <a:ahLst/>
                <a:cxnLst>
                  <a:cxn ang="0">
                    <a:pos x="4" y="214"/>
                  </a:cxn>
                  <a:cxn ang="0">
                    <a:pos x="19" y="207"/>
                  </a:cxn>
                  <a:cxn ang="0">
                    <a:pos x="19" y="0"/>
                  </a:cxn>
                  <a:cxn ang="0">
                    <a:pos x="0" y="0"/>
                  </a:cxn>
                  <a:cxn ang="0">
                    <a:pos x="0" y="207"/>
                  </a:cxn>
                  <a:cxn ang="0">
                    <a:pos x="15" y="200"/>
                  </a:cxn>
                  <a:cxn ang="0">
                    <a:pos x="4" y="214"/>
                  </a:cxn>
                  <a:cxn ang="0">
                    <a:pos x="19" y="225"/>
                  </a:cxn>
                  <a:cxn ang="0">
                    <a:pos x="19" y="207"/>
                  </a:cxn>
                  <a:cxn ang="0">
                    <a:pos x="4" y="214"/>
                  </a:cxn>
                </a:cxnLst>
                <a:rect l="0" t="0" r="r" b="b"/>
                <a:pathLst>
                  <a:path w="19" h="225">
                    <a:moveTo>
                      <a:pt x="4" y="214"/>
                    </a:moveTo>
                    <a:lnTo>
                      <a:pt x="19" y="207"/>
                    </a:lnTo>
                    <a:lnTo>
                      <a:pt x="19" y="0"/>
                    </a:lnTo>
                    <a:lnTo>
                      <a:pt x="0" y="0"/>
                    </a:lnTo>
                    <a:lnTo>
                      <a:pt x="0" y="207"/>
                    </a:lnTo>
                    <a:lnTo>
                      <a:pt x="15" y="200"/>
                    </a:lnTo>
                    <a:lnTo>
                      <a:pt x="4" y="214"/>
                    </a:lnTo>
                    <a:lnTo>
                      <a:pt x="19" y="225"/>
                    </a:lnTo>
                    <a:lnTo>
                      <a:pt x="19" y="207"/>
                    </a:lnTo>
                    <a:lnTo>
                      <a:pt x="4" y="214"/>
                    </a:lnTo>
                    <a:close/>
                  </a:path>
                </a:pathLst>
              </a:custGeom>
              <a:solidFill>
                <a:schemeClr val="tx1"/>
              </a:solidFill>
              <a:ln w="9525">
                <a:noFill/>
                <a:round/>
                <a:headEnd/>
                <a:tailEnd/>
              </a:ln>
            </p:spPr>
            <p:txBody>
              <a:bodyPr/>
              <a:lstStyle/>
              <a:p>
                <a:endParaRPr lang="en-US"/>
              </a:p>
            </p:txBody>
          </p:sp>
          <p:sp>
            <p:nvSpPr>
              <p:cNvPr id="289841" name="Freeform 49"/>
              <p:cNvSpPr>
                <a:spLocks/>
              </p:cNvSpPr>
              <p:nvPr/>
            </p:nvSpPr>
            <p:spPr bwMode="auto">
              <a:xfrm>
                <a:off x="761" y="2639"/>
                <a:ext cx="194" cy="159"/>
              </a:xfrm>
              <a:custGeom>
                <a:avLst/>
                <a:gdLst/>
                <a:ahLst/>
                <a:cxnLst>
                  <a:cxn ang="0">
                    <a:pos x="8" y="0"/>
                  </a:cxn>
                  <a:cxn ang="0">
                    <a:pos x="8" y="14"/>
                  </a:cxn>
                  <a:cxn ang="0">
                    <a:pos x="376" y="319"/>
                  </a:cxn>
                  <a:cxn ang="0">
                    <a:pos x="387" y="305"/>
                  </a:cxn>
                  <a:cxn ang="0">
                    <a:pos x="20" y="0"/>
                  </a:cxn>
                  <a:cxn ang="0">
                    <a:pos x="20" y="14"/>
                  </a:cxn>
                  <a:cxn ang="0">
                    <a:pos x="8" y="0"/>
                  </a:cxn>
                  <a:cxn ang="0">
                    <a:pos x="0" y="7"/>
                  </a:cxn>
                  <a:cxn ang="0">
                    <a:pos x="8" y="14"/>
                  </a:cxn>
                  <a:cxn ang="0">
                    <a:pos x="8" y="0"/>
                  </a:cxn>
                </a:cxnLst>
                <a:rect l="0" t="0" r="r" b="b"/>
                <a:pathLst>
                  <a:path w="387" h="319">
                    <a:moveTo>
                      <a:pt x="8" y="0"/>
                    </a:moveTo>
                    <a:lnTo>
                      <a:pt x="8" y="14"/>
                    </a:lnTo>
                    <a:lnTo>
                      <a:pt x="376" y="319"/>
                    </a:lnTo>
                    <a:lnTo>
                      <a:pt x="387" y="305"/>
                    </a:lnTo>
                    <a:lnTo>
                      <a:pt x="20" y="0"/>
                    </a:lnTo>
                    <a:lnTo>
                      <a:pt x="20" y="14"/>
                    </a:lnTo>
                    <a:lnTo>
                      <a:pt x="8" y="0"/>
                    </a:lnTo>
                    <a:lnTo>
                      <a:pt x="0" y="7"/>
                    </a:lnTo>
                    <a:lnTo>
                      <a:pt x="8" y="14"/>
                    </a:lnTo>
                    <a:lnTo>
                      <a:pt x="8" y="0"/>
                    </a:lnTo>
                    <a:close/>
                  </a:path>
                </a:pathLst>
              </a:custGeom>
              <a:solidFill>
                <a:schemeClr val="tx1"/>
              </a:solidFill>
              <a:ln w="9525">
                <a:noFill/>
                <a:round/>
                <a:headEnd/>
                <a:tailEnd/>
              </a:ln>
            </p:spPr>
            <p:txBody>
              <a:bodyPr/>
              <a:lstStyle/>
              <a:p>
                <a:endParaRPr lang="en-US"/>
              </a:p>
            </p:txBody>
          </p:sp>
          <p:sp>
            <p:nvSpPr>
              <p:cNvPr id="289842" name="Freeform 50"/>
              <p:cNvSpPr>
                <a:spLocks/>
              </p:cNvSpPr>
              <p:nvPr/>
            </p:nvSpPr>
            <p:spPr bwMode="auto">
              <a:xfrm>
                <a:off x="765" y="2482"/>
                <a:ext cx="191" cy="164"/>
              </a:xfrm>
              <a:custGeom>
                <a:avLst/>
                <a:gdLst/>
                <a:ahLst/>
                <a:cxnLst>
                  <a:cxn ang="0">
                    <a:pos x="383" y="19"/>
                  </a:cxn>
                  <a:cxn ang="0">
                    <a:pos x="368" y="12"/>
                  </a:cxn>
                  <a:cxn ang="0">
                    <a:pos x="0" y="315"/>
                  </a:cxn>
                  <a:cxn ang="0">
                    <a:pos x="12" y="329"/>
                  </a:cxn>
                  <a:cxn ang="0">
                    <a:pos x="379" y="26"/>
                  </a:cxn>
                  <a:cxn ang="0">
                    <a:pos x="364" y="19"/>
                  </a:cxn>
                  <a:cxn ang="0">
                    <a:pos x="383" y="19"/>
                  </a:cxn>
                  <a:cxn ang="0">
                    <a:pos x="383" y="0"/>
                  </a:cxn>
                  <a:cxn ang="0">
                    <a:pos x="368" y="12"/>
                  </a:cxn>
                  <a:cxn ang="0">
                    <a:pos x="383" y="19"/>
                  </a:cxn>
                </a:cxnLst>
                <a:rect l="0" t="0" r="r" b="b"/>
                <a:pathLst>
                  <a:path w="383" h="329">
                    <a:moveTo>
                      <a:pt x="383" y="19"/>
                    </a:moveTo>
                    <a:lnTo>
                      <a:pt x="368" y="12"/>
                    </a:lnTo>
                    <a:lnTo>
                      <a:pt x="0" y="315"/>
                    </a:lnTo>
                    <a:lnTo>
                      <a:pt x="12" y="329"/>
                    </a:lnTo>
                    <a:lnTo>
                      <a:pt x="379" y="26"/>
                    </a:lnTo>
                    <a:lnTo>
                      <a:pt x="364" y="19"/>
                    </a:lnTo>
                    <a:lnTo>
                      <a:pt x="383" y="19"/>
                    </a:lnTo>
                    <a:lnTo>
                      <a:pt x="383" y="0"/>
                    </a:lnTo>
                    <a:lnTo>
                      <a:pt x="368" y="12"/>
                    </a:lnTo>
                    <a:lnTo>
                      <a:pt x="383" y="19"/>
                    </a:lnTo>
                    <a:close/>
                  </a:path>
                </a:pathLst>
              </a:custGeom>
              <a:solidFill>
                <a:schemeClr val="tx1"/>
              </a:solidFill>
              <a:ln w="9525">
                <a:noFill/>
                <a:round/>
                <a:headEnd/>
                <a:tailEnd/>
              </a:ln>
            </p:spPr>
            <p:txBody>
              <a:bodyPr/>
              <a:lstStyle/>
              <a:p>
                <a:endParaRPr lang="en-US"/>
              </a:p>
            </p:txBody>
          </p:sp>
          <p:sp>
            <p:nvSpPr>
              <p:cNvPr id="289843" name="Freeform 51"/>
              <p:cNvSpPr>
                <a:spLocks/>
              </p:cNvSpPr>
              <p:nvPr/>
            </p:nvSpPr>
            <p:spPr bwMode="auto">
              <a:xfrm>
                <a:off x="947" y="2491"/>
                <a:ext cx="9" cy="108"/>
              </a:xfrm>
              <a:custGeom>
                <a:avLst/>
                <a:gdLst/>
                <a:ahLst/>
                <a:cxnLst>
                  <a:cxn ang="0">
                    <a:pos x="10" y="197"/>
                  </a:cxn>
                  <a:cxn ang="0">
                    <a:pos x="19" y="207"/>
                  </a:cxn>
                  <a:cxn ang="0">
                    <a:pos x="19" y="0"/>
                  </a:cxn>
                  <a:cxn ang="0">
                    <a:pos x="0" y="0"/>
                  </a:cxn>
                  <a:cxn ang="0">
                    <a:pos x="0" y="207"/>
                  </a:cxn>
                  <a:cxn ang="0">
                    <a:pos x="10" y="216"/>
                  </a:cxn>
                  <a:cxn ang="0">
                    <a:pos x="0" y="207"/>
                  </a:cxn>
                  <a:cxn ang="0">
                    <a:pos x="0" y="216"/>
                  </a:cxn>
                  <a:cxn ang="0">
                    <a:pos x="10" y="216"/>
                  </a:cxn>
                  <a:cxn ang="0">
                    <a:pos x="10" y="197"/>
                  </a:cxn>
                </a:cxnLst>
                <a:rect l="0" t="0" r="r" b="b"/>
                <a:pathLst>
                  <a:path w="19" h="216">
                    <a:moveTo>
                      <a:pt x="10" y="197"/>
                    </a:moveTo>
                    <a:lnTo>
                      <a:pt x="19" y="207"/>
                    </a:lnTo>
                    <a:lnTo>
                      <a:pt x="19" y="0"/>
                    </a:lnTo>
                    <a:lnTo>
                      <a:pt x="0" y="0"/>
                    </a:lnTo>
                    <a:lnTo>
                      <a:pt x="0" y="207"/>
                    </a:lnTo>
                    <a:lnTo>
                      <a:pt x="10" y="216"/>
                    </a:lnTo>
                    <a:lnTo>
                      <a:pt x="0" y="207"/>
                    </a:lnTo>
                    <a:lnTo>
                      <a:pt x="0" y="216"/>
                    </a:lnTo>
                    <a:lnTo>
                      <a:pt x="10" y="216"/>
                    </a:lnTo>
                    <a:lnTo>
                      <a:pt x="10" y="197"/>
                    </a:lnTo>
                    <a:close/>
                  </a:path>
                </a:pathLst>
              </a:custGeom>
              <a:solidFill>
                <a:schemeClr val="tx1"/>
              </a:solidFill>
              <a:ln w="9525">
                <a:noFill/>
                <a:round/>
                <a:headEnd/>
                <a:tailEnd/>
              </a:ln>
            </p:spPr>
            <p:txBody>
              <a:bodyPr/>
              <a:lstStyle/>
              <a:p>
                <a:endParaRPr lang="en-US"/>
              </a:p>
            </p:txBody>
          </p:sp>
          <p:sp>
            <p:nvSpPr>
              <p:cNvPr id="289844" name="Freeform 52"/>
              <p:cNvSpPr>
                <a:spLocks/>
              </p:cNvSpPr>
              <p:nvPr/>
            </p:nvSpPr>
            <p:spPr bwMode="auto">
              <a:xfrm>
                <a:off x="952" y="2400"/>
                <a:ext cx="234" cy="199"/>
              </a:xfrm>
              <a:custGeom>
                <a:avLst/>
                <a:gdLst/>
                <a:ahLst/>
                <a:cxnLst>
                  <a:cxn ang="0">
                    <a:pos x="467" y="0"/>
                  </a:cxn>
                  <a:cxn ang="0">
                    <a:pos x="449" y="0"/>
                  </a:cxn>
                  <a:cxn ang="0">
                    <a:pos x="448" y="52"/>
                  </a:cxn>
                  <a:cxn ang="0">
                    <a:pos x="441" y="98"/>
                  </a:cxn>
                  <a:cxn ang="0">
                    <a:pos x="429" y="140"/>
                  </a:cxn>
                  <a:cxn ang="0">
                    <a:pos x="413" y="178"/>
                  </a:cxn>
                  <a:cxn ang="0">
                    <a:pos x="396" y="213"/>
                  </a:cxn>
                  <a:cxn ang="0">
                    <a:pos x="372" y="244"/>
                  </a:cxn>
                  <a:cxn ang="0">
                    <a:pos x="347" y="271"/>
                  </a:cxn>
                  <a:cxn ang="0">
                    <a:pos x="319" y="296"/>
                  </a:cxn>
                  <a:cxn ang="0">
                    <a:pos x="287" y="316"/>
                  </a:cxn>
                  <a:cxn ang="0">
                    <a:pos x="251" y="333"/>
                  </a:cxn>
                  <a:cxn ang="0">
                    <a:pos x="216" y="348"/>
                  </a:cxn>
                  <a:cxn ang="0">
                    <a:pos x="177" y="360"/>
                  </a:cxn>
                  <a:cxn ang="0">
                    <a:pos x="134" y="369"/>
                  </a:cxn>
                  <a:cxn ang="0">
                    <a:pos x="92" y="376"/>
                  </a:cxn>
                  <a:cxn ang="0">
                    <a:pos x="47" y="379"/>
                  </a:cxn>
                  <a:cxn ang="0">
                    <a:pos x="0" y="379"/>
                  </a:cxn>
                  <a:cxn ang="0">
                    <a:pos x="0" y="398"/>
                  </a:cxn>
                  <a:cxn ang="0">
                    <a:pos x="47" y="396"/>
                  </a:cxn>
                  <a:cxn ang="0">
                    <a:pos x="92" y="392"/>
                  </a:cxn>
                  <a:cxn ang="0">
                    <a:pos x="136" y="385"/>
                  </a:cxn>
                  <a:cxn ang="0">
                    <a:pos x="179" y="376"/>
                  </a:cxn>
                  <a:cxn ang="0">
                    <a:pos x="220" y="365"/>
                  </a:cxn>
                  <a:cxn ang="0">
                    <a:pos x="258" y="350"/>
                  </a:cxn>
                  <a:cxn ang="0">
                    <a:pos x="294" y="330"/>
                  </a:cxn>
                  <a:cxn ang="0">
                    <a:pos x="328" y="309"/>
                  </a:cxn>
                  <a:cxn ang="0">
                    <a:pos x="358" y="283"/>
                  </a:cxn>
                  <a:cxn ang="0">
                    <a:pos x="386" y="255"/>
                  </a:cxn>
                  <a:cxn ang="0">
                    <a:pos x="410" y="222"/>
                  </a:cxn>
                  <a:cxn ang="0">
                    <a:pos x="429" y="185"/>
                  </a:cxn>
                  <a:cxn ang="0">
                    <a:pos x="445" y="145"/>
                  </a:cxn>
                  <a:cxn ang="0">
                    <a:pos x="457" y="100"/>
                  </a:cxn>
                  <a:cxn ang="0">
                    <a:pos x="464" y="52"/>
                  </a:cxn>
                  <a:cxn ang="0">
                    <a:pos x="467" y="0"/>
                  </a:cxn>
                  <a:cxn ang="0">
                    <a:pos x="449" y="0"/>
                  </a:cxn>
                  <a:cxn ang="0">
                    <a:pos x="467" y="0"/>
                  </a:cxn>
                </a:cxnLst>
                <a:rect l="0" t="0" r="r" b="b"/>
                <a:pathLst>
                  <a:path w="467" h="398">
                    <a:moveTo>
                      <a:pt x="467" y="0"/>
                    </a:moveTo>
                    <a:lnTo>
                      <a:pt x="449" y="0"/>
                    </a:lnTo>
                    <a:lnTo>
                      <a:pt x="448" y="52"/>
                    </a:lnTo>
                    <a:lnTo>
                      <a:pt x="441" y="98"/>
                    </a:lnTo>
                    <a:lnTo>
                      <a:pt x="429" y="140"/>
                    </a:lnTo>
                    <a:lnTo>
                      <a:pt x="413" y="178"/>
                    </a:lnTo>
                    <a:lnTo>
                      <a:pt x="396" y="213"/>
                    </a:lnTo>
                    <a:lnTo>
                      <a:pt x="372" y="244"/>
                    </a:lnTo>
                    <a:lnTo>
                      <a:pt x="347" y="271"/>
                    </a:lnTo>
                    <a:lnTo>
                      <a:pt x="319" y="296"/>
                    </a:lnTo>
                    <a:lnTo>
                      <a:pt x="287" y="316"/>
                    </a:lnTo>
                    <a:lnTo>
                      <a:pt x="251" y="333"/>
                    </a:lnTo>
                    <a:lnTo>
                      <a:pt x="216" y="348"/>
                    </a:lnTo>
                    <a:lnTo>
                      <a:pt x="177" y="360"/>
                    </a:lnTo>
                    <a:lnTo>
                      <a:pt x="134" y="369"/>
                    </a:lnTo>
                    <a:lnTo>
                      <a:pt x="92" y="376"/>
                    </a:lnTo>
                    <a:lnTo>
                      <a:pt x="47" y="379"/>
                    </a:lnTo>
                    <a:lnTo>
                      <a:pt x="0" y="379"/>
                    </a:lnTo>
                    <a:lnTo>
                      <a:pt x="0" y="398"/>
                    </a:lnTo>
                    <a:lnTo>
                      <a:pt x="47" y="396"/>
                    </a:lnTo>
                    <a:lnTo>
                      <a:pt x="92" y="392"/>
                    </a:lnTo>
                    <a:lnTo>
                      <a:pt x="136" y="385"/>
                    </a:lnTo>
                    <a:lnTo>
                      <a:pt x="179" y="376"/>
                    </a:lnTo>
                    <a:lnTo>
                      <a:pt x="220" y="365"/>
                    </a:lnTo>
                    <a:lnTo>
                      <a:pt x="258" y="350"/>
                    </a:lnTo>
                    <a:lnTo>
                      <a:pt x="294" y="330"/>
                    </a:lnTo>
                    <a:lnTo>
                      <a:pt x="328" y="309"/>
                    </a:lnTo>
                    <a:lnTo>
                      <a:pt x="358" y="283"/>
                    </a:lnTo>
                    <a:lnTo>
                      <a:pt x="386" y="255"/>
                    </a:lnTo>
                    <a:lnTo>
                      <a:pt x="410" y="222"/>
                    </a:lnTo>
                    <a:lnTo>
                      <a:pt x="429" y="185"/>
                    </a:lnTo>
                    <a:lnTo>
                      <a:pt x="445" y="145"/>
                    </a:lnTo>
                    <a:lnTo>
                      <a:pt x="457" y="100"/>
                    </a:lnTo>
                    <a:lnTo>
                      <a:pt x="464" y="52"/>
                    </a:lnTo>
                    <a:lnTo>
                      <a:pt x="467" y="0"/>
                    </a:lnTo>
                    <a:lnTo>
                      <a:pt x="449" y="0"/>
                    </a:lnTo>
                    <a:lnTo>
                      <a:pt x="467" y="0"/>
                    </a:lnTo>
                    <a:close/>
                  </a:path>
                </a:pathLst>
              </a:custGeom>
              <a:solidFill>
                <a:schemeClr val="tx1"/>
              </a:solidFill>
              <a:ln w="9525">
                <a:noFill/>
                <a:round/>
                <a:headEnd/>
                <a:tailEnd/>
              </a:ln>
            </p:spPr>
            <p:txBody>
              <a:bodyPr/>
              <a:lstStyle/>
              <a:p>
                <a:endParaRPr lang="en-US"/>
              </a:p>
            </p:txBody>
          </p:sp>
          <p:sp>
            <p:nvSpPr>
              <p:cNvPr id="289845" name="Freeform 53"/>
              <p:cNvSpPr>
                <a:spLocks/>
              </p:cNvSpPr>
              <p:nvPr/>
            </p:nvSpPr>
            <p:spPr bwMode="auto">
              <a:xfrm>
                <a:off x="947" y="2400"/>
                <a:ext cx="239" cy="296"/>
              </a:xfrm>
              <a:custGeom>
                <a:avLst/>
                <a:gdLst/>
                <a:ahLst/>
                <a:cxnLst>
                  <a:cxn ang="0">
                    <a:pos x="19" y="583"/>
                  </a:cxn>
                  <a:cxn ang="0">
                    <a:pos x="10" y="591"/>
                  </a:cxn>
                  <a:cxn ang="0">
                    <a:pos x="77" y="584"/>
                  </a:cxn>
                  <a:cxn ang="0">
                    <a:pos x="137" y="574"/>
                  </a:cxn>
                  <a:cxn ang="0">
                    <a:pos x="192" y="561"/>
                  </a:cxn>
                  <a:cxn ang="0">
                    <a:pos x="241" y="546"/>
                  </a:cxn>
                  <a:cxn ang="0">
                    <a:pos x="284" y="527"/>
                  </a:cxn>
                  <a:cxn ang="0">
                    <a:pos x="323" y="504"/>
                  </a:cxn>
                  <a:cxn ang="0">
                    <a:pos x="357" y="475"/>
                  </a:cxn>
                  <a:cxn ang="0">
                    <a:pos x="385" y="443"/>
                  </a:cxn>
                  <a:cxn ang="0">
                    <a:pos x="408" y="406"/>
                  </a:cxn>
                  <a:cxn ang="0">
                    <a:pos x="429" y="366"/>
                  </a:cxn>
                  <a:cxn ang="0">
                    <a:pos x="445" y="319"/>
                  </a:cxn>
                  <a:cxn ang="0">
                    <a:pos x="457" y="267"/>
                  </a:cxn>
                  <a:cxn ang="0">
                    <a:pos x="466" y="208"/>
                  </a:cxn>
                  <a:cxn ang="0">
                    <a:pos x="471" y="146"/>
                  </a:cxn>
                  <a:cxn ang="0">
                    <a:pos x="475" y="76"/>
                  </a:cxn>
                  <a:cxn ang="0">
                    <a:pos x="477" y="0"/>
                  </a:cxn>
                  <a:cxn ang="0">
                    <a:pos x="459" y="0"/>
                  </a:cxn>
                  <a:cxn ang="0">
                    <a:pos x="459" y="76"/>
                  </a:cxn>
                  <a:cxn ang="0">
                    <a:pos x="455" y="146"/>
                  </a:cxn>
                  <a:cxn ang="0">
                    <a:pos x="450" y="208"/>
                  </a:cxn>
                  <a:cxn ang="0">
                    <a:pos x="440" y="264"/>
                  </a:cxn>
                  <a:cxn ang="0">
                    <a:pos x="429" y="314"/>
                  </a:cxn>
                  <a:cxn ang="0">
                    <a:pos x="413" y="359"/>
                  </a:cxn>
                  <a:cxn ang="0">
                    <a:pos x="394" y="399"/>
                  </a:cxn>
                  <a:cxn ang="0">
                    <a:pos x="371" y="434"/>
                  </a:cxn>
                  <a:cxn ang="0">
                    <a:pos x="345" y="463"/>
                  </a:cxn>
                  <a:cxn ang="0">
                    <a:pos x="314" y="490"/>
                  </a:cxn>
                  <a:cxn ang="0">
                    <a:pos x="277" y="511"/>
                  </a:cxn>
                  <a:cxn ang="0">
                    <a:pos x="236" y="530"/>
                  </a:cxn>
                  <a:cxn ang="0">
                    <a:pos x="188" y="545"/>
                  </a:cxn>
                  <a:cxn ang="0">
                    <a:pos x="135" y="558"/>
                  </a:cxn>
                  <a:cxn ang="0">
                    <a:pos x="75" y="568"/>
                  </a:cxn>
                  <a:cxn ang="0">
                    <a:pos x="10" y="575"/>
                  </a:cxn>
                  <a:cxn ang="0">
                    <a:pos x="0" y="583"/>
                  </a:cxn>
                  <a:cxn ang="0">
                    <a:pos x="19" y="583"/>
                  </a:cxn>
                </a:cxnLst>
                <a:rect l="0" t="0" r="r" b="b"/>
                <a:pathLst>
                  <a:path w="477" h="591">
                    <a:moveTo>
                      <a:pt x="19" y="583"/>
                    </a:moveTo>
                    <a:lnTo>
                      <a:pt x="10" y="591"/>
                    </a:lnTo>
                    <a:lnTo>
                      <a:pt x="77" y="584"/>
                    </a:lnTo>
                    <a:lnTo>
                      <a:pt x="137" y="574"/>
                    </a:lnTo>
                    <a:lnTo>
                      <a:pt x="192" y="561"/>
                    </a:lnTo>
                    <a:lnTo>
                      <a:pt x="241" y="546"/>
                    </a:lnTo>
                    <a:lnTo>
                      <a:pt x="284" y="527"/>
                    </a:lnTo>
                    <a:lnTo>
                      <a:pt x="323" y="504"/>
                    </a:lnTo>
                    <a:lnTo>
                      <a:pt x="357" y="475"/>
                    </a:lnTo>
                    <a:lnTo>
                      <a:pt x="385" y="443"/>
                    </a:lnTo>
                    <a:lnTo>
                      <a:pt x="408" y="406"/>
                    </a:lnTo>
                    <a:lnTo>
                      <a:pt x="429" y="366"/>
                    </a:lnTo>
                    <a:lnTo>
                      <a:pt x="445" y="319"/>
                    </a:lnTo>
                    <a:lnTo>
                      <a:pt x="457" y="267"/>
                    </a:lnTo>
                    <a:lnTo>
                      <a:pt x="466" y="208"/>
                    </a:lnTo>
                    <a:lnTo>
                      <a:pt x="471" y="146"/>
                    </a:lnTo>
                    <a:lnTo>
                      <a:pt x="475" y="76"/>
                    </a:lnTo>
                    <a:lnTo>
                      <a:pt x="477" y="0"/>
                    </a:lnTo>
                    <a:lnTo>
                      <a:pt x="459" y="0"/>
                    </a:lnTo>
                    <a:lnTo>
                      <a:pt x="459" y="76"/>
                    </a:lnTo>
                    <a:lnTo>
                      <a:pt x="455" y="146"/>
                    </a:lnTo>
                    <a:lnTo>
                      <a:pt x="450" y="208"/>
                    </a:lnTo>
                    <a:lnTo>
                      <a:pt x="440" y="264"/>
                    </a:lnTo>
                    <a:lnTo>
                      <a:pt x="429" y="314"/>
                    </a:lnTo>
                    <a:lnTo>
                      <a:pt x="413" y="359"/>
                    </a:lnTo>
                    <a:lnTo>
                      <a:pt x="394" y="399"/>
                    </a:lnTo>
                    <a:lnTo>
                      <a:pt x="371" y="434"/>
                    </a:lnTo>
                    <a:lnTo>
                      <a:pt x="345" y="463"/>
                    </a:lnTo>
                    <a:lnTo>
                      <a:pt x="314" y="490"/>
                    </a:lnTo>
                    <a:lnTo>
                      <a:pt x="277" y="511"/>
                    </a:lnTo>
                    <a:lnTo>
                      <a:pt x="236" y="530"/>
                    </a:lnTo>
                    <a:lnTo>
                      <a:pt x="188" y="545"/>
                    </a:lnTo>
                    <a:lnTo>
                      <a:pt x="135" y="558"/>
                    </a:lnTo>
                    <a:lnTo>
                      <a:pt x="75" y="568"/>
                    </a:lnTo>
                    <a:lnTo>
                      <a:pt x="10" y="575"/>
                    </a:lnTo>
                    <a:lnTo>
                      <a:pt x="0" y="583"/>
                    </a:lnTo>
                    <a:lnTo>
                      <a:pt x="19" y="583"/>
                    </a:lnTo>
                    <a:close/>
                  </a:path>
                </a:pathLst>
              </a:custGeom>
              <a:solidFill>
                <a:schemeClr val="tx1"/>
              </a:solidFill>
              <a:ln w="9525">
                <a:noFill/>
                <a:round/>
                <a:headEnd/>
                <a:tailEnd/>
              </a:ln>
            </p:spPr>
            <p:txBody>
              <a:bodyPr/>
              <a:lstStyle/>
              <a:p>
                <a:endParaRPr lang="en-US"/>
              </a:p>
            </p:txBody>
          </p:sp>
        </p:grpSp>
        <p:sp>
          <p:nvSpPr>
            <p:cNvPr id="289846" name="Text Box 54"/>
            <p:cNvSpPr txBox="1">
              <a:spLocks noChangeArrowheads="1"/>
            </p:cNvSpPr>
            <p:nvPr/>
          </p:nvSpPr>
          <p:spPr bwMode="auto">
            <a:xfrm rot="3331609">
              <a:off x="3475" y="1949"/>
              <a:ext cx="692" cy="154"/>
            </a:xfrm>
            <a:prstGeom prst="rect">
              <a:avLst/>
            </a:prstGeom>
            <a:noFill/>
            <a:ln w="9525">
              <a:noFill/>
              <a:miter lim="800000"/>
              <a:headEnd/>
              <a:tailEnd/>
            </a:ln>
            <a:effectLst/>
          </p:spPr>
          <p:txBody>
            <a:bodyPr wrap="none">
              <a:spAutoFit/>
            </a:bodyPr>
            <a:lstStyle/>
            <a:p>
              <a:pPr eaLnBrk="0" hangingPunct="0"/>
              <a:r>
                <a:rPr lang="en-US" sz="1000">
                  <a:solidFill>
                    <a:schemeClr val="bg1"/>
                  </a:solidFill>
                  <a:latin typeface="Renfrew" pitchFamily="34" charset="0"/>
                </a:rPr>
                <a:t>RESIST SATAN</a:t>
              </a:r>
            </a:p>
          </p:txBody>
        </p:sp>
      </p:grpSp>
      <p:sp>
        <p:nvSpPr>
          <p:cNvPr id="289857" name="Text Box 65"/>
          <p:cNvSpPr txBox="1">
            <a:spLocks noChangeArrowheads="1"/>
          </p:cNvSpPr>
          <p:nvPr/>
        </p:nvSpPr>
        <p:spPr bwMode="auto">
          <a:xfrm>
            <a:off x="7558088" y="5826125"/>
            <a:ext cx="1624012" cy="822325"/>
          </a:xfrm>
          <a:prstGeom prst="rect">
            <a:avLst/>
          </a:prstGeom>
          <a:noFill/>
          <a:ln w="9525">
            <a:noFill/>
            <a:miter lim="800000"/>
            <a:headEnd/>
            <a:tailEnd/>
          </a:ln>
          <a:effectLst/>
        </p:spPr>
        <p:txBody>
          <a:bodyPr wrap="none">
            <a:spAutoFit/>
          </a:bodyPr>
          <a:lstStyle/>
          <a:p>
            <a:pPr algn="ctr" eaLnBrk="0" hangingPunct="0"/>
            <a:r>
              <a:rPr lang="en-US" sz="2400" b="1">
                <a:latin typeface="Renfrew" pitchFamily="34" charset="0"/>
              </a:rPr>
              <a:t>EARTHLY</a:t>
            </a:r>
          </a:p>
          <a:p>
            <a:pPr algn="ctr" eaLnBrk="0" hangingPunct="0"/>
            <a:r>
              <a:rPr lang="en-US" sz="2400" b="1">
                <a:latin typeface="Renfrew" pitchFamily="34" charset="0"/>
              </a:rPr>
              <a:t>WISDOM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89825"/>
                                        </p:tgtEl>
                                        <p:attrNameLst>
                                          <p:attrName>style.visibility</p:attrName>
                                        </p:attrNameLst>
                                      </p:cBhvr>
                                      <p:to>
                                        <p:strVal val="visible"/>
                                      </p:to>
                                    </p:set>
                                    <p:animEffect transition="in" filter="wheel(4)">
                                      <p:cBhvr>
                                        <p:cTn id="7" dur="2000"/>
                                        <p:tgtEl>
                                          <p:spTgt spid="289825"/>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diamond(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par>
                          <p:cTn id="18" fill="hold">
                            <p:stCondLst>
                              <p:cond delay="500"/>
                            </p:stCondLst>
                            <p:childTnLst>
                              <p:par>
                                <p:cTn id="19" presetID="21" presetClass="entr" presetSubtype="4" fill="hold"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heel(4)">
                                      <p:cBhvr>
                                        <p:cTn id="21" dur="20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289798"/>
                                        </p:tgtEl>
                                        <p:attrNameLst>
                                          <p:attrName>style.visibility</p:attrName>
                                        </p:attrNameLst>
                                      </p:cBhvr>
                                      <p:to>
                                        <p:strVal val="visible"/>
                                      </p:to>
                                    </p:set>
                                    <p:animEffect transition="in" filter="wipe(down)">
                                      <p:cBhvr>
                                        <p:cTn id="26" dur="500"/>
                                        <p:tgtEl>
                                          <p:spTgt spid="289798"/>
                                        </p:tgtEl>
                                      </p:cBhvr>
                                    </p:animEffect>
                                  </p:childTnLst>
                                </p:cTn>
                              </p:par>
                            </p:childTnLst>
                          </p:cTn>
                        </p:par>
                        <p:par>
                          <p:cTn id="27" fill="hold">
                            <p:stCondLst>
                              <p:cond delay="500"/>
                            </p:stCondLst>
                            <p:childTnLst>
                              <p:par>
                                <p:cTn id="28" presetID="22" presetClass="entr" presetSubtype="4" fill="hold" grpId="0" nodeType="afterEffect">
                                  <p:stCondLst>
                                    <p:cond delay="0"/>
                                  </p:stCondLst>
                                  <p:childTnLst>
                                    <p:set>
                                      <p:cBhvr>
                                        <p:cTn id="29" dur="1" fill="hold">
                                          <p:stCondLst>
                                            <p:cond delay="0"/>
                                          </p:stCondLst>
                                        </p:cTn>
                                        <p:tgtEl>
                                          <p:spTgt spid="289801"/>
                                        </p:tgtEl>
                                        <p:attrNameLst>
                                          <p:attrName>style.visibility</p:attrName>
                                        </p:attrNameLst>
                                      </p:cBhvr>
                                      <p:to>
                                        <p:strVal val="visible"/>
                                      </p:to>
                                    </p:set>
                                    <p:animEffect transition="in" filter="wipe(down)">
                                      <p:cBhvr>
                                        <p:cTn id="30" dur="500"/>
                                        <p:tgtEl>
                                          <p:spTgt spid="289801"/>
                                        </p:tgtEl>
                                      </p:cBhvr>
                                    </p:animEffect>
                                  </p:childTnLst>
                                </p:cTn>
                              </p:par>
                            </p:childTnLst>
                          </p:cTn>
                        </p:par>
                        <p:par>
                          <p:cTn id="31" fill="hold">
                            <p:stCondLst>
                              <p:cond delay="1000"/>
                            </p:stCondLst>
                            <p:childTnLst>
                              <p:par>
                                <p:cTn id="32" presetID="22" presetClass="entr" presetSubtype="4" fill="hold" grpId="0" nodeType="afterEffect">
                                  <p:stCondLst>
                                    <p:cond delay="0"/>
                                  </p:stCondLst>
                                  <p:childTnLst>
                                    <p:set>
                                      <p:cBhvr>
                                        <p:cTn id="33" dur="1" fill="hold">
                                          <p:stCondLst>
                                            <p:cond delay="0"/>
                                          </p:stCondLst>
                                        </p:cTn>
                                        <p:tgtEl>
                                          <p:spTgt spid="289800"/>
                                        </p:tgtEl>
                                        <p:attrNameLst>
                                          <p:attrName>style.visibility</p:attrName>
                                        </p:attrNameLst>
                                      </p:cBhvr>
                                      <p:to>
                                        <p:strVal val="visible"/>
                                      </p:to>
                                    </p:set>
                                    <p:animEffect transition="in" filter="wipe(down)">
                                      <p:cBhvr>
                                        <p:cTn id="34" dur="500"/>
                                        <p:tgtEl>
                                          <p:spTgt spid="289800"/>
                                        </p:tgtEl>
                                      </p:cBhvr>
                                    </p:animEffect>
                                  </p:childTnLst>
                                </p:cTn>
                              </p:par>
                            </p:childTnLst>
                          </p:cTn>
                        </p:par>
                        <p:par>
                          <p:cTn id="35" fill="hold">
                            <p:stCondLst>
                              <p:cond delay="1500"/>
                            </p:stCondLst>
                            <p:childTnLst>
                              <p:par>
                                <p:cTn id="36" presetID="22" presetClass="entr" presetSubtype="4" fill="hold" grpId="0" nodeType="afterEffect">
                                  <p:stCondLst>
                                    <p:cond delay="0"/>
                                  </p:stCondLst>
                                  <p:childTnLst>
                                    <p:set>
                                      <p:cBhvr>
                                        <p:cTn id="37" dur="1" fill="hold">
                                          <p:stCondLst>
                                            <p:cond delay="0"/>
                                          </p:stCondLst>
                                        </p:cTn>
                                        <p:tgtEl>
                                          <p:spTgt spid="289802"/>
                                        </p:tgtEl>
                                        <p:attrNameLst>
                                          <p:attrName>style.visibility</p:attrName>
                                        </p:attrNameLst>
                                      </p:cBhvr>
                                      <p:to>
                                        <p:strVal val="visible"/>
                                      </p:to>
                                    </p:set>
                                    <p:animEffect transition="in" filter="wipe(down)">
                                      <p:cBhvr>
                                        <p:cTn id="38" dur="500"/>
                                        <p:tgtEl>
                                          <p:spTgt spid="289802"/>
                                        </p:tgtEl>
                                      </p:cBhvr>
                                    </p:animEffect>
                                  </p:childTnLst>
                                </p:cTn>
                              </p:par>
                            </p:childTnLst>
                          </p:cTn>
                        </p:par>
                        <p:par>
                          <p:cTn id="39" fill="hold">
                            <p:stCondLst>
                              <p:cond delay="2000"/>
                            </p:stCondLst>
                            <p:childTnLst>
                              <p:par>
                                <p:cTn id="40" presetID="22" presetClass="entr" presetSubtype="4" fill="hold" grpId="0" nodeType="afterEffect">
                                  <p:stCondLst>
                                    <p:cond delay="0"/>
                                  </p:stCondLst>
                                  <p:childTnLst>
                                    <p:set>
                                      <p:cBhvr>
                                        <p:cTn id="41" dur="1" fill="hold">
                                          <p:stCondLst>
                                            <p:cond delay="0"/>
                                          </p:stCondLst>
                                        </p:cTn>
                                        <p:tgtEl>
                                          <p:spTgt spid="289799"/>
                                        </p:tgtEl>
                                        <p:attrNameLst>
                                          <p:attrName>style.visibility</p:attrName>
                                        </p:attrNameLst>
                                      </p:cBhvr>
                                      <p:to>
                                        <p:strVal val="visible"/>
                                      </p:to>
                                    </p:set>
                                    <p:animEffect transition="in" filter="wipe(down)">
                                      <p:cBhvr>
                                        <p:cTn id="42" dur="500"/>
                                        <p:tgtEl>
                                          <p:spTgt spid="289799"/>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289803"/>
                                        </p:tgtEl>
                                        <p:attrNameLst>
                                          <p:attrName>style.visibility</p:attrName>
                                        </p:attrNameLst>
                                      </p:cBhvr>
                                      <p:to>
                                        <p:strVal val="visible"/>
                                      </p:to>
                                    </p:set>
                                    <p:animEffect transition="in" filter="diamond(in)">
                                      <p:cBhvr>
                                        <p:cTn id="47" dur="2000"/>
                                        <p:tgtEl>
                                          <p:spTgt spid="289803"/>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289824"/>
                                        </p:tgtEl>
                                        <p:attrNameLst>
                                          <p:attrName>style.visibility</p:attrName>
                                        </p:attrNameLst>
                                      </p:cBhvr>
                                      <p:to>
                                        <p:strVal val="visible"/>
                                      </p:to>
                                    </p:set>
                                    <p:animEffect transition="in" filter="diamond(in)">
                                      <p:cBhvr>
                                        <p:cTn id="52" dur="2000"/>
                                        <p:tgtEl>
                                          <p:spTgt spid="289824"/>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1" fill="hold"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wipe(up)">
                                      <p:cBhvr>
                                        <p:cTn id="57" dur="2000"/>
                                        <p:tgtEl>
                                          <p:spTgt spid="4"/>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wipe(up)">
                                      <p:cBhvr>
                                        <p:cTn id="62" dur="2000"/>
                                        <p:tgtEl>
                                          <p:spTgt spid="11"/>
                                        </p:tgtEl>
                                      </p:cBhvr>
                                    </p:animEffect>
                                  </p:childTnLst>
                                </p:cTn>
                              </p:par>
                            </p:childTnLst>
                          </p:cTn>
                        </p:par>
                        <p:par>
                          <p:cTn id="63" fill="hold">
                            <p:stCondLst>
                              <p:cond delay="2000"/>
                            </p:stCondLst>
                            <p:childTnLst>
                              <p:par>
                                <p:cTn id="64" presetID="21" presetClass="entr" presetSubtype="4" fill="hold" nodeType="afterEffect">
                                  <p:stCondLst>
                                    <p:cond delay="0"/>
                                  </p:stCondLst>
                                  <p:childTnLst>
                                    <p:set>
                                      <p:cBhvr>
                                        <p:cTn id="65" dur="1" fill="hold">
                                          <p:stCondLst>
                                            <p:cond delay="0"/>
                                          </p:stCondLst>
                                        </p:cTn>
                                        <p:tgtEl>
                                          <p:spTgt spid="10"/>
                                        </p:tgtEl>
                                        <p:attrNameLst>
                                          <p:attrName>style.visibility</p:attrName>
                                        </p:attrNameLst>
                                      </p:cBhvr>
                                      <p:to>
                                        <p:strVal val="visible"/>
                                      </p:to>
                                    </p:set>
                                    <p:animEffect transition="in" filter="wheel(4)">
                                      <p:cBhvr>
                                        <p:cTn id="66" dur="2000"/>
                                        <p:tgtEl>
                                          <p:spTgt spid="10"/>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89833"/>
                                        </p:tgtEl>
                                        <p:attrNameLst>
                                          <p:attrName>style.visibility</p:attrName>
                                        </p:attrNameLst>
                                      </p:cBhvr>
                                      <p:to>
                                        <p:strVal val="visible"/>
                                      </p:to>
                                    </p:set>
                                  </p:childTnLst>
                                </p:cTn>
                              </p:par>
                            </p:childTnLst>
                          </p:cTn>
                        </p:par>
                        <p:par>
                          <p:cTn id="71" fill="hold">
                            <p:stCondLst>
                              <p:cond delay="0"/>
                            </p:stCondLst>
                            <p:childTnLst>
                              <p:par>
                                <p:cTn id="72" presetID="1" presetClass="entr" presetSubtype="0" fill="hold" grpId="0" nodeType="afterEffect">
                                  <p:stCondLst>
                                    <p:cond delay="0"/>
                                  </p:stCondLst>
                                  <p:childTnLst>
                                    <p:set>
                                      <p:cBhvr>
                                        <p:cTn id="73" dur="1" fill="hold">
                                          <p:stCondLst>
                                            <p:cond delay="0"/>
                                          </p:stCondLst>
                                        </p:cTn>
                                        <p:tgtEl>
                                          <p:spTgt spid="289835"/>
                                        </p:tgtEl>
                                        <p:attrNameLst>
                                          <p:attrName>style.visibility</p:attrName>
                                        </p:attrNameLst>
                                      </p:cBhvr>
                                      <p:to>
                                        <p:strVal val="visible"/>
                                      </p:to>
                                    </p:set>
                                  </p:childTnLst>
                                </p:cTn>
                              </p:par>
                            </p:childTnLst>
                          </p:cTn>
                        </p:par>
                        <p:par>
                          <p:cTn id="74" fill="hold">
                            <p:stCondLst>
                              <p:cond delay="0"/>
                            </p:stCondLst>
                            <p:childTnLst>
                              <p:par>
                                <p:cTn id="75" presetID="1" presetClass="entr" presetSubtype="0" fill="hold" nodeType="afterEffect">
                                  <p:stCondLst>
                                    <p:cond delay="0"/>
                                  </p:stCondLst>
                                  <p:childTnLst>
                                    <p:set>
                                      <p:cBhvr>
                                        <p:cTn id="76" dur="1" fill="hold">
                                          <p:stCondLst>
                                            <p:cond delay="0"/>
                                          </p:stCondLst>
                                        </p:cTn>
                                        <p:tgtEl>
                                          <p:spTgt spid="289837">
                                            <p:txEl>
                                              <p:pRg st="0" end="0"/>
                                            </p:txEl>
                                          </p:spTgt>
                                        </p:tgtEl>
                                        <p:attrNameLst>
                                          <p:attrName>style.visibility</p:attrName>
                                        </p:attrNameLst>
                                      </p:cBhvr>
                                      <p:to>
                                        <p:strVal val="visible"/>
                                      </p:to>
                                    </p:set>
                                  </p:childTnLst>
                                </p:cTn>
                              </p:par>
                            </p:childTnLst>
                          </p:cTn>
                        </p:par>
                        <p:par>
                          <p:cTn id="77" fill="hold">
                            <p:stCondLst>
                              <p:cond delay="0"/>
                            </p:stCondLst>
                            <p:childTnLst>
                              <p:par>
                                <p:cTn id="78" presetID="1" presetClass="entr" presetSubtype="0" fill="hold" grpId="0" nodeType="afterEffect">
                                  <p:stCondLst>
                                    <p:cond delay="0"/>
                                  </p:stCondLst>
                                  <p:childTnLst>
                                    <p:set>
                                      <p:cBhvr>
                                        <p:cTn id="79" dur="1" fill="hold">
                                          <p:stCondLst>
                                            <p:cond delay="0"/>
                                          </p:stCondLst>
                                        </p:cTn>
                                        <p:tgtEl>
                                          <p:spTgt spid="289832"/>
                                        </p:tgtEl>
                                        <p:attrNameLst>
                                          <p:attrName>style.visibility</p:attrName>
                                        </p:attrNameLst>
                                      </p:cBhvr>
                                      <p:to>
                                        <p:strVal val="visible"/>
                                      </p:to>
                                    </p:set>
                                  </p:childTnLst>
                                </p:cTn>
                              </p:par>
                            </p:childTnLst>
                          </p:cTn>
                        </p:par>
                        <p:par>
                          <p:cTn id="80" fill="hold">
                            <p:stCondLst>
                              <p:cond delay="0"/>
                            </p:stCondLst>
                            <p:childTnLst>
                              <p:par>
                                <p:cTn id="81" presetID="1" presetClass="entr" presetSubtype="0" fill="hold" grpId="0" nodeType="afterEffect">
                                  <p:stCondLst>
                                    <p:cond delay="0"/>
                                  </p:stCondLst>
                                  <p:childTnLst>
                                    <p:set>
                                      <p:cBhvr>
                                        <p:cTn id="82" dur="1" fill="hold">
                                          <p:stCondLst>
                                            <p:cond delay="0"/>
                                          </p:stCondLst>
                                        </p:cTn>
                                        <p:tgtEl>
                                          <p:spTgt spid="28983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26" presetClass="entr" presetSubtype="0" fill="hold" grpId="0" nodeType="clickEffect">
                                  <p:stCondLst>
                                    <p:cond delay="0"/>
                                  </p:stCondLst>
                                  <p:childTnLst>
                                    <p:set>
                                      <p:cBhvr>
                                        <p:cTn id="86" dur="1" fill="hold">
                                          <p:stCondLst>
                                            <p:cond delay="0"/>
                                          </p:stCondLst>
                                        </p:cTn>
                                        <p:tgtEl>
                                          <p:spTgt spid="289836"/>
                                        </p:tgtEl>
                                        <p:attrNameLst>
                                          <p:attrName>style.visibility</p:attrName>
                                        </p:attrNameLst>
                                      </p:cBhvr>
                                      <p:to>
                                        <p:strVal val="visible"/>
                                      </p:to>
                                    </p:set>
                                    <p:animEffect transition="in" filter="wipe(down)">
                                      <p:cBhvr>
                                        <p:cTn id="87" dur="580">
                                          <p:stCondLst>
                                            <p:cond delay="0"/>
                                          </p:stCondLst>
                                        </p:cTn>
                                        <p:tgtEl>
                                          <p:spTgt spid="289836"/>
                                        </p:tgtEl>
                                      </p:cBhvr>
                                    </p:animEffect>
                                    <p:anim calcmode="lin" valueType="num">
                                      <p:cBhvr>
                                        <p:cTn id="88" dur="1822" tmFilter="0,0; 0.14,0.36; 0.43,0.73; 0.71,0.91; 1.0,1.0">
                                          <p:stCondLst>
                                            <p:cond delay="0"/>
                                          </p:stCondLst>
                                        </p:cTn>
                                        <p:tgtEl>
                                          <p:spTgt spid="289836"/>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289836"/>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289836"/>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289836"/>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289836"/>
                                        </p:tgtEl>
                                        <p:attrNameLst>
                                          <p:attrName>ppt_y</p:attrName>
                                        </p:attrNameLst>
                                      </p:cBhvr>
                                      <p:tavLst>
                                        <p:tav tm="0" fmla="#ppt_y-sin(pi*$)/81">
                                          <p:val>
                                            <p:fltVal val="0"/>
                                          </p:val>
                                        </p:tav>
                                        <p:tav tm="100000">
                                          <p:val>
                                            <p:fltVal val="1"/>
                                          </p:val>
                                        </p:tav>
                                      </p:tavLst>
                                    </p:anim>
                                    <p:animScale>
                                      <p:cBhvr>
                                        <p:cTn id="93" dur="26">
                                          <p:stCondLst>
                                            <p:cond delay="650"/>
                                          </p:stCondLst>
                                        </p:cTn>
                                        <p:tgtEl>
                                          <p:spTgt spid="289836"/>
                                        </p:tgtEl>
                                      </p:cBhvr>
                                      <p:to x="100000" y="60000"/>
                                    </p:animScale>
                                    <p:animScale>
                                      <p:cBhvr>
                                        <p:cTn id="94" dur="166" decel="50000">
                                          <p:stCondLst>
                                            <p:cond delay="676"/>
                                          </p:stCondLst>
                                        </p:cTn>
                                        <p:tgtEl>
                                          <p:spTgt spid="289836"/>
                                        </p:tgtEl>
                                      </p:cBhvr>
                                      <p:to x="100000" y="100000"/>
                                    </p:animScale>
                                    <p:animScale>
                                      <p:cBhvr>
                                        <p:cTn id="95" dur="26">
                                          <p:stCondLst>
                                            <p:cond delay="1312"/>
                                          </p:stCondLst>
                                        </p:cTn>
                                        <p:tgtEl>
                                          <p:spTgt spid="289836"/>
                                        </p:tgtEl>
                                      </p:cBhvr>
                                      <p:to x="100000" y="80000"/>
                                    </p:animScale>
                                    <p:animScale>
                                      <p:cBhvr>
                                        <p:cTn id="96" dur="166" decel="50000">
                                          <p:stCondLst>
                                            <p:cond delay="1338"/>
                                          </p:stCondLst>
                                        </p:cTn>
                                        <p:tgtEl>
                                          <p:spTgt spid="289836"/>
                                        </p:tgtEl>
                                      </p:cBhvr>
                                      <p:to x="100000" y="100000"/>
                                    </p:animScale>
                                    <p:animScale>
                                      <p:cBhvr>
                                        <p:cTn id="97" dur="26">
                                          <p:stCondLst>
                                            <p:cond delay="1642"/>
                                          </p:stCondLst>
                                        </p:cTn>
                                        <p:tgtEl>
                                          <p:spTgt spid="289836"/>
                                        </p:tgtEl>
                                      </p:cBhvr>
                                      <p:to x="100000" y="90000"/>
                                    </p:animScale>
                                    <p:animScale>
                                      <p:cBhvr>
                                        <p:cTn id="98" dur="166" decel="50000">
                                          <p:stCondLst>
                                            <p:cond delay="1668"/>
                                          </p:stCondLst>
                                        </p:cTn>
                                        <p:tgtEl>
                                          <p:spTgt spid="289836"/>
                                        </p:tgtEl>
                                      </p:cBhvr>
                                      <p:to x="100000" y="100000"/>
                                    </p:animScale>
                                    <p:animScale>
                                      <p:cBhvr>
                                        <p:cTn id="99" dur="26">
                                          <p:stCondLst>
                                            <p:cond delay="1808"/>
                                          </p:stCondLst>
                                        </p:cTn>
                                        <p:tgtEl>
                                          <p:spTgt spid="289836"/>
                                        </p:tgtEl>
                                      </p:cBhvr>
                                      <p:to x="100000" y="95000"/>
                                    </p:animScale>
                                    <p:animScale>
                                      <p:cBhvr>
                                        <p:cTn id="100" dur="166" decel="50000">
                                          <p:stCondLst>
                                            <p:cond delay="1834"/>
                                          </p:stCondLst>
                                        </p:cTn>
                                        <p:tgtEl>
                                          <p:spTgt spid="289836"/>
                                        </p:tgtEl>
                                      </p:cBhvr>
                                      <p:to x="100000" y="100000"/>
                                    </p:animScale>
                                  </p:childTnLst>
                                </p:cTn>
                              </p:par>
                            </p:childTnLst>
                          </p:cTn>
                        </p:par>
                      </p:childTnLst>
                    </p:cTn>
                  </p:par>
                  <p:par>
                    <p:cTn id="101" fill="hold">
                      <p:stCondLst>
                        <p:cond delay="indefinite"/>
                      </p:stCondLst>
                      <p:childTnLst>
                        <p:par>
                          <p:cTn id="102" fill="hold">
                            <p:stCondLst>
                              <p:cond delay="0"/>
                            </p:stCondLst>
                            <p:childTnLst>
                              <p:par>
                                <p:cTn id="103" presetID="8" presetClass="entr" presetSubtype="16" fill="hold" grpId="0" nodeType="clickEffect">
                                  <p:stCondLst>
                                    <p:cond delay="0"/>
                                  </p:stCondLst>
                                  <p:childTnLst>
                                    <p:set>
                                      <p:cBhvr>
                                        <p:cTn id="104" dur="1" fill="hold">
                                          <p:stCondLst>
                                            <p:cond delay="0"/>
                                          </p:stCondLst>
                                        </p:cTn>
                                        <p:tgtEl>
                                          <p:spTgt spid="289857"/>
                                        </p:tgtEl>
                                        <p:attrNameLst>
                                          <p:attrName>style.visibility</p:attrName>
                                        </p:attrNameLst>
                                      </p:cBhvr>
                                      <p:to>
                                        <p:strVal val="visible"/>
                                      </p:to>
                                    </p:set>
                                    <p:animEffect transition="in" filter="diamond(in)">
                                      <p:cBhvr>
                                        <p:cTn id="105" dur="2000"/>
                                        <p:tgtEl>
                                          <p:spTgt spid="289857"/>
                                        </p:tgtEl>
                                      </p:cBhvr>
                                    </p:animEffect>
                                  </p:childTnLst>
                                </p:cTn>
                              </p:par>
                            </p:childTnLst>
                          </p:cTn>
                        </p:par>
                      </p:childTnLst>
                    </p:cTn>
                  </p:par>
                  <p:par>
                    <p:cTn id="106" fill="hold">
                      <p:stCondLst>
                        <p:cond delay="indefinite"/>
                      </p:stCondLst>
                      <p:childTnLst>
                        <p:par>
                          <p:cTn id="107" fill="hold">
                            <p:stCondLst>
                              <p:cond delay="0"/>
                            </p:stCondLst>
                            <p:childTnLst>
                              <p:par>
                                <p:cTn id="108" presetID="22" presetClass="entr" presetSubtype="8" fill="hold" nodeType="clickEffect">
                                  <p:stCondLst>
                                    <p:cond delay="0"/>
                                  </p:stCondLst>
                                  <p:childTnLst>
                                    <p:set>
                                      <p:cBhvr>
                                        <p:cTn id="109" dur="1" fill="hold">
                                          <p:stCondLst>
                                            <p:cond delay="0"/>
                                          </p:stCondLst>
                                        </p:cTn>
                                        <p:tgtEl>
                                          <p:spTgt spid="2"/>
                                        </p:tgtEl>
                                        <p:attrNameLst>
                                          <p:attrName>style.visibility</p:attrName>
                                        </p:attrNameLst>
                                      </p:cBhvr>
                                      <p:to>
                                        <p:strVal val="visible"/>
                                      </p:to>
                                    </p:set>
                                    <p:animEffect transition="in" filter="wipe(left)">
                                      <p:cBhvr>
                                        <p:cTn id="11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9798" grpId="0"/>
      <p:bldP spid="289799" grpId="0"/>
      <p:bldP spid="289800" grpId="0"/>
      <p:bldP spid="289801" grpId="0"/>
      <p:bldP spid="289802" grpId="0"/>
      <p:bldP spid="289803" grpId="0" animBg="1"/>
      <p:bldP spid="289824" grpId="0"/>
      <p:bldP spid="289825" grpId="0"/>
      <p:bldP spid="289832" grpId="0"/>
      <p:bldP spid="289833" grpId="0"/>
      <p:bldP spid="289834" grpId="0"/>
      <p:bldP spid="289835" grpId="0"/>
      <p:bldP spid="289836" grpId="0" animBg="1"/>
      <p:bldP spid="289857" grpId="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pPr>
              <a:lnSpc>
                <a:spcPct val="90000"/>
              </a:lnSpc>
              <a:buNone/>
            </a:pPr>
            <a:r>
              <a:rPr lang="en-US" dirty="0" smtClean="0"/>
              <a:t>18. Our duty as believers in Christ.</a:t>
            </a:r>
          </a:p>
          <a:p>
            <a:pPr>
              <a:lnSpc>
                <a:spcPct val="90000"/>
              </a:lnSpc>
            </a:pPr>
            <a:r>
              <a:rPr lang="en-US" dirty="0" smtClean="0"/>
              <a:t>Though the devil is strong, our power comes from God and the power of the Word of God enables us to resist and overcome Satan.  (1 John 2:14)</a:t>
            </a:r>
          </a:p>
          <a:p>
            <a:pPr>
              <a:lnSpc>
                <a:spcPct val="90000"/>
              </a:lnSpc>
            </a:pPr>
            <a:r>
              <a:rPr lang="en-US" dirty="0" smtClean="0"/>
              <a:t>We should put on the whole armor of God that we may be able to stand against the wiles of Satan. Ephesians 6:11-18</a:t>
            </a:r>
          </a:p>
          <a:p>
            <a:pPr>
              <a:lnSpc>
                <a:spcPct val="90000"/>
              </a:lnSpc>
              <a:buNone/>
            </a:pPr>
            <a:endParaRPr lang="en-US" dirty="0" smtClean="0"/>
          </a:p>
          <a:p>
            <a:pPr lvl="1">
              <a:lnSpc>
                <a:spcPct val="90000"/>
              </a:lnSpc>
            </a:pPr>
            <a:r>
              <a:rPr lang="en-US" dirty="0" smtClean="0"/>
              <a:t> 1 John 5:18</a:t>
            </a:r>
          </a:p>
          <a:p>
            <a:pPr lvl="1">
              <a:lnSpc>
                <a:spcPct val="90000"/>
              </a:lnSpc>
            </a:pPr>
            <a:r>
              <a:rPr lang="en-US" dirty="0" smtClean="0"/>
              <a:t>Colossians 1:13</a:t>
            </a:r>
          </a:p>
          <a:p>
            <a:pPr lvl="1">
              <a:lnSpc>
                <a:spcPct val="90000"/>
              </a:lnSpc>
            </a:pPr>
            <a:r>
              <a:rPr lang="en-US" dirty="0" smtClean="0"/>
              <a:t>John 10:28- 29  Christ guards and delivers God’s children from the Devil’s power</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2000"/>
                                        <p:tgtEl>
                                          <p:spTgt spid="3">
                                            <p:txEl>
                                              <p:pRg st="4" end="4"/>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fade">
                                      <p:cBhvr>
                                        <p:cTn id="23" dur="2000"/>
                                        <p:tgtEl>
                                          <p:spTgt spid="3">
                                            <p:txEl>
                                              <p:pRg st="5" end="5"/>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a:bodyPr>
          <a:lstStyle/>
          <a:p>
            <a:pPr>
              <a:buNone/>
            </a:pPr>
            <a:r>
              <a:rPr lang="en-US" sz="2400" dirty="0" smtClean="0"/>
              <a:t>19. Doorways Satan uses to gain access to the believer’s soul. These doorways created by sin give Satan not him personally access to exert his power in lives.</a:t>
            </a:r>
          </a:p>
          <a:p>
            <a:r>
              <a:rPr lang="en-US" dirty="0" smtClean="0"/>
              <a:t>Christians can and do open these doors because the opening of these doors involves their conscious decision to participate in sin or by ignorance</a:t>
            </a:r>
          </a:p>
          <a:p>
            <a:pPr lvl="1"/>
            <a:r>
              <a:rPr lang="en-US" dirty="0" smtClean="0"/>
              <a:t>Romans 6:15-16, Hosea 4:6   </a:t>
            </a:r>
            <a:endParaRPr lang="en-US" sz="2400" dirty="0" smtClean="0"/>
          </a:p>
          <a:p>
            <a:pPr marL="381000" indent="-381000">
              <a:lnSpc>
                <a:spcPct val="90000"/>
              </a:lnSpc>
            </a:pPr>
            <a:r>
              <a:rPr lang="en-US" dirty="0" smtClean="0"/>
              <a:t>Playing with your horoscope, video games such as Dungeons and Dragons, etc.</a:t>
            </a:r>
          </a:p>
          <a:p>
            <a:pPr marL="381000" indent="-381000">
              <a:lnSpc>
                <a:spcPct val="90000"/>
              </a:lnSpc>
            </a:pPr>
            <a:r>
              <a:rPr lang="en-US" dirty="0" smtClean="0"/>
              <a:t>Visit a fortune teller, tea leaf reader, palm reader</a:t>
            </a:r>
          </a:p>
          <a:p>
            <a:pPr marL="381000" indent="-381000">
              <a:lnSpc>
                <a:spcPct val="90000"/>
              </a:lnSpc>
            </a:pPr>
            <a:r>
              <a:rPr lang="en-US" dirty="0" smtClean="0"/>
              <a:t>Séance</a:t>
            </a:r>
          </a:p>
          <a:p>
            <a:pPr marL="381000" indent="-381000">
              <a:lnSpc>
                <a:spcPct val="90000"/>
              </a:lnSpc>
            </a:pPr>
            <a:r>
              <a:rPr lang="en-US" dirty="0" smtClean="0"/>
              <a:t>Studying books on the Occult</a:t>
            </a:r>
          </a:p>
          <a:p>
            <a:pPr marL="381000" indent="-381000">
              <a:lnSpc>
                <a:spcPct val="90000"/>
              </a:lnSpc>
            </a:pPr>
            <a:endParaRPr lang="en-US" sz="2800"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wipe(down)">
                                      <p:cBhvr>
                                        <p:cTn id="3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839200" cy="5867400"/>
          </a:xfrm>
        </p:spPr>
        <p:txBody>
          <a:bodyPr/>
          <a:lstStyle/>
          <a:p>
            <a:pPr marL="381000" indent="-381000">
              <a:lnSpc>
                <a:spcPct val="90000"/>
              </a:lnSpc>
            </a:pPr>
            <a:r>
              <a:rPr lang="en-US" dirty="0" smtClean="0"/>
              <a:t>Playing </a:t>
            </a:r>
            <a:r>
              <a:rPr lang="en-US" dirty="0" err="1" smtClean="0"/>
              <a:t>Ouiji</a:t>
            </a:r>
            <a:r>
              <a:rPr lang="en-US" dirty="0" smtClean="0"/>
              <a:t> </a:t>
            </a:r>
            <a:r>
              <a:rPr lang="en-US" dirty="0" err="1" smtClean="0"/>
              <a:t>Bbard</a:t>
            </a:r>
            <a:endParaRPr lang="en-US" dirty="0" smtClean="0"/>
          </a:p>
          <a:p>
            <a:pPr marL="381000" indent="-381000">
              <a:lnSpc>
                <a:spcPct val="90000"/>
              </a:lnSpc>
            </a:pPr>
            <a:r>
              <a:rPr lang="en-US" dirty="0" smtClean="0"/>
              <a:t>Trying out ESP</a:t>
            </a:r>
          </a:p>
          <a:p>
            <a:pPr marL="381000" indent="-381000">
              <a:lnSpc>
                <a:spcPct val="90000"/>
              </a:lnSpc>
            </a:pPr>
            <a:r>
              <a:rPr lang="en-US" dirty="0" smtClean="0"/>
              <a:t>Psychic experiences</a:t>
            </a:r>
          </a:p>
          <a:p>
            <a:pPr marL="381000" indent="-381000">
              <a:lnSpc>
                <a:spcPct val="90000"/>
              </a:lnSpc>
            </a:pPr>
            <a:r>
              <a:rPr lang="en-US" dirty="0" smtClean="0"/>
              <a:t>Astral Projection</a:t>
            </a:r>
          </a:p>
          <a:p>
            <a:pPr marL="381000" indent="-381000">
              <a:lnSpc>
                <a:spcPct val="90000"/>
              </a:lnSpc>
            </a:pPr>
            <a:r>
              <a:rPr lang="en-US" dirty="0" smtClean="0"/>
              <a:t>Meditation of any kind that involves blanking out or “Clearing” the mind</a:t>
            </a:r>
          </a:p>
          <a:p>
            <a:pPr marL="381000" indent="-381000">
              <a:lnSpc>
                <a:spcPct val="90000"/>
              </a:lnSpc>
            </a:pPr>
            <a:r>
              <a:rPr lang="en-US" sz="2400" dirty="0" smtClean="0"/>
              <a:t>Participation in magic of any kind</a:t>
            </a:r>
          </a:p>
          <a:p>
            <a:pPr marL="381000" indent="-381000">
              <a:lnSpc>
                <a:spcPct val="90000"/>
              </a:lnSpc>
            </a:pPr>
            <a:r>
              <a:rPr lang="en-US" sz="2400" dirty="0" smtClean="0"/>
              <a:t>Using the art of levitation</a:t>
            </a:r>
          </a:p>
          <a:p>
            <a:pPr marL="381000" indent="-381000">
              <a:lnSpc>
                <a:spcPct val="90000"/>
              </a:lnSpc>
            </a:pPr>
            <a:r>
              <a:rPr lang="en-US" sz="2400" dirty="0" smtClean="0"/>
              <a:t>Consulting a medium,  </a:t>
            </a:r>
            <a:r>
              <a:rPr lang="en-US" sz="2400" dirty="0" err="1" smtClean="0"/>
              <a:t>Spiritist</a:t>
            </a:r>
            <a:r>
              <a:rPr lang="en-US" sz="2400" dirty="0" smtClean="0"/>
              <a:t>, </a:t>
            </a:r>
            <a:r>
              <a:rPr lang="en-US" sz="2400" dirty="0" err="1" smtClean="0"/>
              <a:t>Channeler</a:t>
            </a:r>
            <a:r>
              <a:rPr lang="en-US" sz="2400" dirty="0" smtClean="0"/>
              <a:t>, or participation in Eastern Mystic Religions</a:t>
            </a:r>
          </a:p>
          <a:p>
            <a:pPr marL="381000" indent="-381000">
              <a:lnSpc>
                <a:spcPct val="90000"/>
              </a:lnSpc>
            </a:pPr>
            <a:r>
              <a:rPr lang="en-US" sz="2400" dirty="0" smtClean="0"/>
              <a:t>Practice of any of the Martial Arts or Yoga and bowing to their idols, religious ideas, or masters.</a:t>
            </a:r>
          </a:p>
          <a:p>
            <a:endParaRPr lang="en-US"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hangingPunct="0">
              <a:buNone/>
            </a:pPr>
            <a:r>
              <a:rPr lang="en-US" dirty="0" smtClean="0"/>
              <a:t> </a:t>
            </a:r>
          </a:p>
          <a:p>
            <a:pPr hangingPunct="0"/>
            <a:r>
              <a:rPr lang="en-US" dirty="0" smtClean="0">
                <a:latin typeface="Arial Rounded MT Bold" pitchFamily="34" charset="0"/>
              </a:rPr>
              <a:t>11. The gospel is revealed by the Holy Spirit — 1 Peter 1:12.</a:t>
            </a:r>
          </a:p>
          <a:p>
            <a:pPr hangingPunct="0"/>
            <a:r>
              <a:rPr lang="en-US" dirty="0" smtClean="0">
                <a:solidFill>
                  <a:srgbClr val="0070C0"/>
                </a:solidFill>
                <a:latin typeface="Arial Rounded MT Bold" pitchFamily="34" charset="0"/>
              </a:rPr>
              <a:t>2:3 “For our exhortation does not come from error or impurity or by way of deceit.”</a:t>
            </a:r>
          </a:p>
          <a:p>
            <a:pPr lvl="1" hangingPunct="0">
              <a:buNone/>
            </a:pPr>
            <a:endParaRPr lang="en-US" dirty="0" smtClean="0">
              <a:latin typeface="Arial Rounded MT Bold" pitchFamily="34" charset="0"/>
            </a:endParaRPr>
          </a:p>
          <a:p>
            <a:pPr lvl="1" hangingPunct="0">
              <a:buNone/>
            </a:pPr>
            <a:r>
              <a:rPr lang="en-US" dirty="0" smtClean="0">
                <a:latin typeface="Arial Rounded MT Bold" pitchFamily="34" charset="0"/>
              </a:rPr>
              <a:t>PARAKLESIS – exhortation, encouragement based upon sound doctrine is true exhortation.  World exhortation is based upon human based psychology, secular humanism, </a:t>
            </a:r>
            <a:r>
              <a:rPr lang="en-US" dirty="0">
                <a:latin typeface="Arial Rounded MT Bold" pitchFamily="34" charset="0"/>
              </a:rPr>
              <a:t> </a:t>
            </a:r>
            <a:r>
              <a:rPr lang="en-US" dirty="0" smtClean="0">
                <a:latin typeface="Arial Rounded MT Bold" pitchFamily="34" charset="0"/>
              </a:rPr>
              <a:t>and cosmic ideas and it is false.</a:t>
            </a:r>
          </a:p>
          <a:p>
            <a:pPr lvl="1" hangingPunct="0">
              <a:buNone/>
            </a:pPr>
            <a:endParaRPr lang="en-US" dirty="0" smtClean="0">
              <a:latin typeface="Arial Rounded MT Bold" pitchFamily="34" charset="0"/>
            </a:endParaRPr>
          </a:p>
          <a:p>
            <a:pPr lvl="1" hangingPunct="0">
              <a:buNone/>
            </a:pPr>
            <a:r>
              <a:rPr lang="en-US" dirty="0" smtClean="0">
                <a:latin typeface="Arial Rounded MT Bold" pitchFamily="34" charset="0"/>
              </a:rPr>
              <a:t>OUK EK PLANES   not of error like Greek philosophers, rather Paul remained true to the Word of God.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down)">
                                      <p:cBhvr>
                                        <p:cTn id="20" dur="500"/>
                                        <p:tgtEl>
                                          <p:spTgt spid="3">
                                            <p:txEl>
                                              <p:pRg st="4" end="4"/>
                                            </p:tx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down)">
                                      <p:cBhvr>
                                        <p:cTn id="2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marL="381000" indent="-381000">
              <a:lnSpc>
                <a:spcPct val="90000"/>
              </a:lnSpc>
            </a:pPr>
            <a:r>
              <a:rPr lang="en-US" sz="2800" dirty="0" smtClean="0"/>
              <a:t>Witchcraft through spells or incarnations</a:t>
            </a:r>
          </a:p>
          <a:p>
            <a:pPr marL="381000" indent="-381000">
              <a:lnSpc>
                <a:spcPct val="90000"/>
              </a:lnSpc>
            </a:pPr>
            <a:r>
              <a:rPr lang="en-US" sz="2800" dirty="0" smtClean="0"/>
              <a:t>Any abuse of street drugs</a:t>
            </a:r>
          </a:p>
          <a:p>
            <a:pPr marL="381000" indent="-381000">
              <a:lnSpc>
                <a:spcPct val="90000"/>
              </a:lnSpc>
            </a:pPr>
            <a:r>
              <a:rPr lang="en-US" sz="2800" dirty="0" smtClean="0"/>
              <a:t>Repeated drunkenness</a:t>
            </a:r>
          </a:p>
          <a:p>
            <a:pPr marL="381000" indent="-381000">
              <a:lnSpc>
                <a:spcPct val="90000"/>
              </a:lnSpc>
            </a:pPr>
            <a:r>
              <a:rPr lang="en-US" sz="2800" dirty="0" smtClean="0"/>
              <a:t>Child Abuse, molestation, incest ( demon influence)</a:t>
            </a:r>
          </a:p>
          <a:p>
            <a:pPr marL="381000" indent="-381000">
              <a:lnSpc>
                <a:spcPct val="90000"/>
              </a:lnSpc>
            </a:pPr>
            <a:r>
              <a:rPr lang="en-US" sz="2800" dirty="0" smtClean="0"/>
              <a:t>Sexual Intercourse  [1 Corinthians 6:16, 18]</a:t>
            </a:r>
          </a:p>
          <a:p>
            <a:pPr marL="381000" indent="-381000">
              <a:lnSpc>
                <a:spcPct val="90000"/>
              </a:lnSpc>
            </a:pPr>
            <a:r>
              <a:rPr lang="en-US" sz="2800" dirty="0" smtClean="0"/>
              <a:t>Rape and violent sexual  assault</a:t>
            </a:r>
          </a:p>
          <a:p>
            <a:pPr marL="381000" indent="-381000">
              <a:lnSpc>
                <a:spcPct val="90000"/>
              </a:lnSpc>
            </a:pPr>
            <a:r>
              <a:rPr lang="en-US" sz="2800" dirty="0" smtClean="0"/>
              <a:t>Homosexuality</a:t>
            </a:r>
          </a:p>
          <a:p>
            <a:pPr marL="381000" indent="-381000">
              <a:lnSpc>
                <a:spcPct val="90000"/>
              </a:lnSpc>
            </a:pPr>
            <a:r>
              <a:rPr lang="en-US" sz="2800" dirty="0" smtClean="0"/>
              <a:t>Pornography</a:t>
            </a:r>
          </a:p>
          <a:p>
            <a:pPr marL="381000" indent="-381000">
              <a:lnSpc>
                <a:spcPct val="90000"/>
              </a:lnSpc>
            </a:pPr>
            <a:r>
              <a:rPr lang="en-US" sz="2800" dirty="0" smtClean="0"/>
              <a:t>Hypnosis</a:t>
            </a:r>
          </a:p>
          <a:p>
            <a:pPr marL="381000" indent="-381000">
              <a:lnSpc>
                <a:spcPct val="90000"/>
              </a:lnSpc>
            </a:pPr>
            <a:r>
              <a:rPr lang="en-US" sz="2800" dirty="0" smtClean="0"/>
              <a:t>Acupuncture – Demonic Healing</a:t>
            </a:r>
          </a:p>
          <a:p>
            <a:pPr marL="381000" indent="-381000">
              <a:lnSpc>
                <a:spcPct val="90000"/>
              </a:lnSpc>
              <a:buNone/>
            </a:pPr>
            <a:endParaRPr lang="en-US" sz="2800" dirty="0" smtClean="0"/>
          </a:p>
          <a:p>
            <a:pPr marL="381000" indent="-381000">
              <a:lnSpc>
                <a:spcPct val="90000"/>
              </a:lnSpc>
            </a:pPr>
            <a:endParaRPr lang="en-US" sz="2800" dirty="0" smtClean="0"/>
          </a:p>
          <a:p>
            <a:pPr marL="381000" indent="-381000">
              <a:lnSpc>
                <a:spcPct val="90000"/>
              </a:lnSpc>
            </a:pPr>
            <a:endParaRPr lang="en-US" sz="2800" dirty="0" smtClean="0"/>
          </a:p>
          <a:p>
            <a:endParaRPr lang="en-US" dirty="0"/>
          </a:p>
        </p:txBody>
      </p:sp>
    </p:spTree>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marL="381000" indent="-381000">
              <a:lnSpc>
                <a:spcPct val="90000"/>
              </a:lnSpc>
            </a:pPr>
            <a:r>
              <a:rPr lang="en-US" sz="2800" dirty="0" smtClean="0"/>
              <a:t>Any healing not received directly from Jesus Christ</a:t>
            </a:r>
          </a:p>
          <a:p>
            <a:pPr marL="381000" indent="-381000">
              <a:lnSpc>
                <a:spcPct val="90000"/>
              </a:lnSpc>
            </a:pPr>
            <a:r>
              <a:rPr lang="en-US" sz="2800" dirty="0" smtClean="0"/>
              <a:t>Oaths pagan, Mormon, Masonic, Etc</a:t>
            </a:r>
          </a:p>
          <a:p>
            <a:pPr marL="381000" indent="-381000">
              <a:lnSpc>
                <a:spcPct val="90000"/>
              </a:lnSpc>
            </a:pPr>
            <a:r>
              <a:rPr lang="en-US" sz="2800" dirty="0" smtClean="0"/>
              <a:t>Fantasy Games – Dungeon &amp; Dragons, Etc</a:t>
            </a:r>
          </a:p>
          <a:p>
            <a:pPr marL="381000" indent="-381000">
              <a:lnSpc>
                <a:spcPct val="90000"/>
              </a:lnSpc>
            </a:pPr>
            <a:r>
              <a:rPr lang="en-US" sz="2800" dirty="0" smtClean="0"/>
              <a:t>Some Television, some Movies</a:t>
            </a:r>
          </a:p>
          <a:p>
            <a:pPr marL="381000" indent="-381000">
              <a:lnSpc>
                <a:spcPct val="90000"/>
              </a:lnSpc>
            </a:pPr>
            <a:r>
              <a:rPr lang="en-US" sz="2800" dirty="0" smtClean="0"/>
              <a:t>Biofeedback – gaining conscious control of their spirit bodies</a:t>
            </a:r>
          </a:p>
          <a:p>
            <a:pPr marL="381000" indent="-381000">
              <a:lnSpc>
                <a:spcPct val="90000"/>
              </a:lnSpc>
            </a:pPr>
            <a:r>
              <a:rPr lang="en-US" sz="2800" dirty="0" smtClean="0"/>
              <a:t>Rock Music – it didn’t just happen, Satan promotes his agenda in the lyrics.  Listen carefully. </a:t>
            </a:r>
          </a:p>
          <a:p>
            <a:endParaRPr lang="en-US" dirty="0"/>
          </a:p>
        </p:txBody>
      </p:sp>
    </p:spTree>
  </p:cSld>
  <p:clrMapOvr>
    <a:masterClrMapping/>
  </p:clrMapOvr>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a:lnSpc>
                <a:spcPct val="90000"/>
              </a:lnSpc>
            </a:pPr>
            <a:r>
              <a:rPr lang="en-US" dirty="0" smtClean="0"/>
              <a:t>20. </a:t>
            </a:r>
            <a:r>
              <a:rPr lang="en-US" sz="2800" dirty="0" smtClean="0"/>
              <a:t>Some Of The Signs Of A Spiritual Attack</a:t>
            </a:r>
            <a:r>
              <a:rPr lang="en-US" dirty="0" smtClean="0"/>
              <a:t> </a:t>
            </a:r>
          </a:p>
          <a:p>
            <a:pPr lvl="1">
              <a:lnSpc>
                <a:spcPct val="90000"/>
              </a:lnSpc>
            </a:pPr>
            <a:r>
              <a:rPr lang="en-US" dirty="0" smtClean="0"/>
              <a:t>One Heavy Circumstance After Another  (Matthew 4:1-11) </a:t>
            </a:r>
          </a:p>
          <a:p>
            <a:pPr lvl="1">
              <a:lnSpc>
                <a:spcPct val="90000"/>
              </a:lnSpc>
            </a:pPr>
            <a:r>
              <a:rPr lang="en-US" dirty="0" smtClean="0"/>
              <a:t>Accusations ( Revelation 12:7) </a:t>
            </a:r>
          </a:p>
          <a:p>
            <a:pPr lvl="1">
              <a:lnSpc>
                <a:spcPct val="90000"/>
              </a:lnSpc>
            </a:pPr>
            <a:r>
              <a:rPr lang="en-US" dirty="0" smtClean="0"/>
              <a:t>Ongoing Thoughts Of What You Don’t Have, Rather Than Focusing On God’s Blessings</a:t>
            </a:r>
          </a:p>
          <a:p>
            <a:pPr lvl="1">
              <a:lnSpc>
                <a:spcPct val="90000"/>
              </a:lnSpc>
            </a:pPr>
            <a:r>
              <a:rPr lang="en-US" dirty="0" smtClean="0"/>
              <a:t>Continual Temptations At The Same Point Of Your Weakness (Matthew 4:2) </a:t>
            </a:r>
          </a:p>
          <a:p>
            <a:pPr lvl="1">
              <a:lnSpc>
                <a:spcPct val="90000"/>
              </a:lnSpc>
            </a:pPr>
            <a:r>
              <a:rPr lang="en-US" dirty="0" smtClean="0"/>
              <a:t>Attempts To Engage You In Debate. </a:t>
            </a:r>
          </a:p>
          <a:p>
            <a:pPr lvl="1">
              <a:lnSpc>
                <a:spcPct val="90000"/>
              </a:lnSpc>
            </a:pPr>
            <a:r>
              <a:rPr lang="en-US" dirty="0" smtClean="0"/>
              <a:t>Fear Based On Lies, Expose The Lie And It Must Leave           (2 Corinthians 7:5) </a:t>
            </a:r>
          </a:p>
          <a:p>
            <a:pPr lvl="1">
              <a:lnSpc>
                <a:spcPct val="90000"/>
              </a:lnSpc>
            </a:pPr>
            <a:r>
              <a:rPr lang="en-US" dirty="0" smtClean="0"/>
              <a:t>Doubts About The Truthfulness And Goodness Of God</a:t>
            </a:r>
          </a:p>
          <a:p>
            <a:pPr lvl="1">
              <a:lnSpc>
                <a:spcPct val="90000"/>
              </a:lnSpc>
            </a:pPr>
            <a:r>
              <a:rPr lang="en-US" dirty="0" smtClean="0"/>
              <a:t>General Sense Of Heaviness And Depression (2 Corinthians 1:7-8) </a:t>
            </a:r>
          </a:p>
          <a:p>
            <a:pPr lvl="1">
              <a:lnSpc>
                <a:spcPct val="90000"/>
              </a:lnSpc>
            </a:pPr>
            <a:r>
              <a:rPr lang="en-US" dirty="0" smtClean="0"/>
              <a:t>Deception </a:t>
            </a:r>
          </a:p>
          <a:p>
            <a:pPr lvl="1">
              <a:lnSpc>
                <a:spcPct val="90000"/>
              </a:lnSpc>
            </a:pPr>
            <a:r>
              <a:rPr lang="en-US" dirty="0" smtClean="0"/>
              <a:t>Division</a:t>
            </a:r>
          </a:p>
          <a:p>
            <a:pPr>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2000"/>
                                        <p:tgtEl>
                                          <p:spTgt spid="3">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fade">
                                      <p:cBhvr>
                                        <p:cTn id="31" dur="2000"/>
                                        <p:tgtEl>
                                          <p:spTgt spid="3">
                                            <p:txEl>
                                              <p:pRg st="8" end="8"/>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fade">
                                      <p:cBhvr>
                                        <p:cTn id="34" dur="2000"/>
                                        <p:tgtEl>
                                          <p:spTgt spid="3">
                                            <p:txEl>
                                              <p:pRg st="9" end="9"/>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fade">
                                      <p:cBhvr>
                                        <p:cTn id="3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pPr>
              <a:buNone/>
            </a:pPr>
            <a:r>
              <a:rPr lang="en-US" dirty="0" smtClean="0"/>
              <a:t>21. Satanic Tactics</a:t>
            </a:r>
          </a:p>
          <a:p>
            <a:r>
              <a:rPr lang="en-US" sz="2800" dirty="0" smtClean="0"/>
              <a:t>Tactic #1: </a:t>
            </a:r>
          </a:p>
          <a:p>
            <a:pPr lvl="1"/>
            <a:r>
              <a:rPr lang="en-US" dirty="0" smtClean="0"/>
              <a:t>Satan Incites Us To Compare Ourselves Against Others In Our Kingdom Accomplishments, Spiritual Maturity, And Our Level Of Intimacy With The Lord </a:t>
            </a:r>
          </a:p>
          <a:p>
            <a:pPr lvl="1"/>
            <a:r>
              <a:rPr lang="en-US" dirty="0" smtClean="0"/>
              <a:t>This Brings In Pride  </a:t>
            </a:r>
          </a:p>
          <a:p>
            <a:pPr lvl="1"/>
            <a:r>
              <a:rPr lang="en-US" dirty="0" smtClean="0"/>
              <a:t>We Can Respond To This Attack With </a:t>
            </a:r>
          </a:p>
          <a:p>
            <a:pPr lvl="2"/>
            <a:r>
              <a:rPr lang="en-US" sz="2400" dirty="0" smtClean="0"/>
              <a:t>“Who Is The Greatest In The Kingdom Of God?…Whoever Humbles Himself Like A Child Is The Greatest In The Kingdom Of Heaven” (Matthew 18:1-4</a:t>
            </a:r>
            <a:endParaRPr lang="en-US" sz="2400" dirty="0"/>
          </a:p>
        </p:txBody>
      </p:sp>
    </p:spTree>
  </p:cSld>
  <p:clrMapOvr>
    <a:masterClrMapping/>
  </p:clrMapOvr>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r>
              <a:rPr lang="en-US" dirty="0" smtClean="0"/>
              <a:t> </a:t>
            </a:r>
            <a:r>
              <a:rPr lang="en-US" sz="2800" dirty="0" smtClean="0"/>
              <a:t>Tactic #2:</a:t>
            </a:r>
          </a:p>
          <a:p>
            <a:pPr lvl="1"/>
            <a:r>
              <a:rPr lang="en-US" dirty="0" smtClean="0"/>
              <a:t>Satan Attempts To Keep Us In Denial Regarding Our Weaknesses  </a:t>
            </a:r>
          </a:p>
          <a:p>
            <a:pPr lvl="1"/>
            <a:r>
              <a:rPr lang="en-US" dirty="0" smtClean="0"/>
              <a:t>For Our Weaknesses Are Doors That Satan Uses To Tempt Us To Sin</a:t>
            </a:r>
          </a:p>
          <a:p>
            <a:pPr lvl="1"/>
            <a:r>
              <a:rPr lang="en-US" dirty="0" smtClean="0"/>
              <a:t>We Can Close The Door On This Tactic By Asking the Lord To Show Us Our Weakness  </a:t>
            </a:r>
          </a:p>
          <a:p>
            <a:pPr lvl="1"/>
            <a:r>
              <a:rPr lang="en-US" dirty="0" smtClean="0"/>
              <a:t>After They Are Revealed, Ask God To Turn Them Into Strengths by passing our tests.</a:t>
            </a:r>
          </a:p>
          <a:p>
            <a:pPr lvl="2"/>
            <a:r>
              <a:rPr lang="en-US" sz="2400" dirty="0" smtClean="0"/>
              <a:t>Then pray and study God’s Word to build up your defense in this area</a:t>
            </a:r>
          </a:p>
          <a:p>
            <a:pPr>
              <a:buNone/>
            </a:pPr>
            <a:endParaRPr lang="en-US" dirty="0"/>
          </a:p>
        </p:txBody>
      </p:sp>
    </p:spTree>
  </p:cSld>
  <p:clrMapOvr>
    <a:masterClrMapping/>
  </p:clrMapOvr>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r>
              <a:rPr lang="en-US" sz="2800" dirty="0" smtClean="0"/>
              <a:t>Tactic #3:</a:t>
            </a:r>
          </a:p>
          <a:p>
            <a:pPr lvl="1"/>
            <a:r>
              <a:rPr lang="en-US" dirty="0" smtClean="0"/>
              <a:t>Satan Attempts To Rob Us Of God’s Mercy, Grace, And Unconditional Love</a:t>
            </a:r>
          </a:p>
          <a:p>
            <a:pPr lvl="1"/>
            <a:r>
              <a:rPr lang="en-US" dirty="0" smtClean="0"/>
              <a:t>Satan Wants Us To Believe That Those  Of Us Who Have Wandered Away, confessed and recovered are inferior to those who never wandered. God’s Love is unconditional.</a:t>
            </a:r>
          </a:p>
          <a:p>
            <a:pPr lvl="2"/>
            <a:r>
              <a:rPr lang="en-US" sz="2400" dirty="0" smtClean="0"/>
              <a:t>“If A Man Owns A Hundred Sheep, And One Of Them, Wanders Away, Will He Not Leave The Ninety-nine And Go Look For The One That Wandered Off?” (Matthew 18:10-12) </a:t>
            </a:r>
          </a:p>
          <a:p>
            <a:pPr lvl="1"/>
            <a:r>
              <a:rPr lang="en-US" dirty="0" smtClean="0"/>
              <a:t>The Person That Has Wandered From God And Returns Is Accepted Back With Great Rejoicing</a:t>
            </a:r>
          </a:p>
          <a:p>
            <a:pPr lvl="1"/>
            <a:r>
              <a:rPr lang="en-US" dirty="0" smtClean="0"/>
              <a:t>We Are To Forgive And Accept Those Who Have Returned, Just As God Has Accepted Us, Unconditionally</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20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20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20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20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r>
              <a:rPr lang="en-US" dirty="0" smtClean="0"/>
              <a:t> </a:t>
            </a:r>
            <a:r>
              <a:rPr lang="en-US" sz="2800" dirty="0" smtClean="0"/>
              <a:t>Tactic #4:</a:t>
            </a:r>
          </a:p>
          <a:p>
            <a:pPr lvl="1"/>
            <a:r>
              <a:rPr lang="en-US" dirty="0" smtClean="0"/>
              <a:t>Satan Attempts To Keep Us In A State Of Un-forgiveness And To Have A Hardened Heart Towards Others </a:t>
            </a:r>
          </a:p>
          <a:p>
            <a:pPr lvl="1"/>
            <a:r>
              <a:rPr lang="en-US" dirty="0" smtClean="0"/>
              <a:t>“How Many Times Shall I Forgive My Brother When He Sins Against Me?”  Jesus Says,…seventy Times Seven!” (Matthew 18:22) </a:t>
            </a:r>
          </a:p>
          <a:p>
            <a:pPr lvl="1"/>
            <a:r>
              <a:rPr lang="en-US" dirty="0" smtClean="0"/>
              <a:t>Why Does Jesus Ask This Of Us?</a:t>
            </a:r>
          </a:p>
          <a:p>
            <a:pPr lvl="2"/>
            <a:r>
              <a:rPr lang="en-US" sz="2400" dirty="0" smtClean="0"/>
              <a:t>Because God Doesn’t Keep Score On Any Of Us And We Are To Emulate Our Heavenly Father </a:t>
            </a:r>
          </a:p>
          <a:p>
            <a:pPr>
              <a:buNone/>
            </a:pPr>
            <a:endParaRPr lang="en-US" dirty="0"/>
          </a:p>
        </p:txBody>
      </p:sp>
    </p:spTree>
  </p:cSld>
  <p:clrMapOvr>
    <a:masterClrMapping/>
  </p:clrMapOvr>
  <p:transition/>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pPr>
              <a:lnSpc>
                <a:spcPct val="90000"/>
              </a:lnSpc>
            </a:pPr>
            <a:r>
              <a:rPr lang="en-US" sz="2800" dirty="0" smtClean="0"/>
              <a:t>One of these days, the Bible says, the struggle will end</a:t>
            </a:r>
          </a:p>
          <a:p>
            <a:pPr>
              <a:lnSpc>
                <a:spcPct val="90000"/>
              </a:lnSpc>
            </a:pPr>
            <a:r>
              <a:rPr lang="en-US" sz="2800" dirty="0" smtClean="0"/>
              <a:t>It will end for all of us at the end of our lives, but it may end before that in the coming of the Lord</a:t>
            </a:r>
          </a:p>
          <a:p>
            <a:pPr>
              <a:lnSpc>
                <a:spcPct val="90000"/>
              </a:lnSpc>
            </a:pPr>
            <a:endParaRPr lang="en-US" sz="2800" dirty="0" smtClean="0"/>
          </a:p>
          <a:p>
            <a:pPr>
              <a:lnSpc>
                <a:spcPct val="90000"/>
              </a:lnSpc>
            </a:pPr>
            <a:r>
              <a:rPr lang="en-US" sz="2800" dirty="0" smtClean="0"/>
              <a:t>Some day it will be over; there is no doubt of that</a:t>
            </a:r>
          </a:p>
          <a:p>
            <a:pPr>
              <a:lnSpc>
                <a:spcPct val="90000"/>
              </a:lnSpc>
            </a:pPr>
            <a:endParaRPr lang="en-US" sz="2800" dirty="0" smtClean="0"/>
          </a:p>
          <a:p>
            <a:pPr>
              <a:lnSpc>
                <a:spcPct val="90000"/>
              </a:lnSpc>
            </a:pPr>
            <a:r>
              <a:rPr lang="en-US" sz="2800" dirty="0" smtClean="0"/>
              <a:t>And some day it will be written of some, as it is recorded in the Book of Revelation</a:t>
            </a:r>
            <a:r>
              <a:rPr lang="en-US" dirty="0" smtClean="0"/>
              <a:t> </a:t>
            </a:r>
          </a:p>
          <a:p>
            <a:pPr lvl="1">
              <a:lnSpc>
                <a:spcPct val="90000"/>
              </a:lnSpc>
            </a:pPr>
            <a:r>
              <a:rPr lang="en-US" dirty="0" smtClean="0"/>
              <a:t>"They have conquered him [the great dragon, the devil] by the blood of the Lamb and by the word of their testimony, for they loved not their lives even unto death" (Revelation 12:11) </a:t>
            </a:r>
          </a:p>
          <a:p>
            <a:endParaRPr lang="en-US" dirty="0"/>
          </a:p>
        </p:txBody>
      </p:sp>
    </p:spTree>
  </p:cSld>
  <p:clrMapOvr>
    <a:masterClrMapping/>
  </p:clrMapOvr>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991600" cy="6019800"/>
          </a:xfrm>
        </p:spPr>
        <p:txBody>
          <a:bodyPr/>
          <a:lstStyle/>
          <a:p>
            <a:r>
              <a:rPr lang="en-US" sz="2800" dirty="0" smtClean="0"/>
              <a:t>The great issue, above all, is whether it can be written of us as we come to the end that we overcame</a:t>
            </a:r>
          </a:p>
          <a:p>
            <a:pPr lvl="1"/>
            <a:endParaRPr lang="en-US" dirty="0" smtClean="0"/>
          </a:p>
          <a:p>
            <a:pPr lvl="1"/>
            <a:r>
              <a:rPr lang="en-US" dirty="0" smtClean="0"/>
              <a:t>By the crosswork of Christ  - Salvation</a:t>
            </a:r>
          </a:p>
          <a:p>
            <a:pPr lvl="1"/>
            <a:r>
              <a:rPr lang="en-US" dirty="0" smtClean="0"/>
              <a:t>By the word of our testimony – divine powersphere</a:t>
            </a:r>
          </a:p>
          <a:p>
            <a:pPr lvl="1"/>
            <a:r>
              <a:rPr lang="en-US" dirty="0" smtClean="0"/>
              <a:t>For we loved not our lives unto death – Christ above ourselves. </a:t>
            </a:r>
          </a:p>
          <a:p>
            <a:pPr hangingPunct="0"/>
            <a:endParaRPr lang="en-US" b="1" dirty="0" smtClean="0">
              <a:solidFill>
                <a:schemeClr val="tx2"/>
              </a:solidFill>
            </a:endParaRPr>
          </a:p>
          <a:p>
            <a:pPr hangingPunct="0"/>
            <a:r>
              <a:rPr lang="en-US" b="1" dirty="0" smtClean="0">
                <a:solidFill>
                  <a:schemeClr val="tx2"/>
                </a:solidFill>
              </a:rPr>
              <a:t>2:19 “For who is our hope or joy or crown of exultation? Is it not even you, in the presence of our Lord Jesus at His coming?</a:t>
            </a:r>
          </a:p>
          <a:p>
            <a:pPr hangingPunct="0"/>
            <a:r>
              <a:rPr lang="en-US" b="1" dirty="0" smtClean="0">
                <a:solidFill>
                  <a:schemeClr val="tx2"/>
                </a:solidFill>
              </a:rPr>
              <a:t>2:20 “For you are our glory and joy.”</a:t>
            </a:r>
          </a:p>
          <a:p>
            <a:pPr>
              <a:buNone/>
            </a:pPr>
            <a:endParaRPr lang="en-US" dirty="0"/>
          </a:p>
        </p:txBody>
      </p:sp>
    </p:spTree>
  </p:cSld>
  <p:clrMapOvr>
    <a:masterClrMapping/>
  </p:clrMapOvr>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a:bodyPr>
          <a:lstStyle/>
          <a:p>
            <a:pPr hangingPunct="0"/>
            <a:endParaRPr lang="en-US" dirty="0" smtClean="0"/>
          </a:p>
          <a:p>
            <a:pPr hangingPunct="0"/>
            <a:r>
              <a:rPr lang="en-US" dirty="0" smtClean="0"/>
              <a:t>2:19 — there are three kinds of reward. </a:t>
            </a:r>
          </a:p>
          <a:p>
            <a:pPr hangingPunct="0"/>
            <a:r>
              <a:rPr lang="en-US" b="1" dirty="0" smtClean="0">
                <a:solidFill>
                  <a:schemeClr val="tx2"/>
                </a:solidFill>
              </a:rPr>
              <a:t>“hope” </a:t>
            </a:r>
            <a:r>
              <a:rPr lang="en-US" b="1" dirty="0" smtClean="0"/>
              <a:t>- The first is hope</a:t>
            </a:r>
            <a:r>
              <a:rPr lang="en-US" dirty="0" smtClean="0"/>
              <a:t>. Hope has to do with the eternal future. </a:t>
            </a:r>
          </a:p>
          <a:p>
            <a:pPr hangingPunct="0"/>
            <a:r>
              <a:rPr lang="en-US" dirty="0" smtClean="0"/>
              <a:t>The people that you lead to the Lord today are people you will see in all eternity. </a:t>
            </a:r>
          </a:p>
          <a:p>
            <a:pPr hangingPunct="0"/>
            <a:r>
              <a:rPr lang="en-US" dirty="0" smtClean="0"/>
              <a:t>You do not know when you sow the Word how many people you are going to meet in eternity who received Christ as a result. </a:t>
            </a:r>
          </a:p>
          <a:p>
            <a:pPr hangingPunct="0"/>
            <a:r>
              <a:rPr lang="en-US" dirty="0" smtClean="0"/>
              <a:t>So there is the anticipation of meeting people in eternity that you have had the pleasure of leading to the Lord. </a:t>
            </a:r>
          </a:p>
          <a:p>
            <a:pPr hangingPunct="0"/>
            <a:r>
              <a:rPr lang="en-US" b="1" dirty="0" smtClean="0">
                <a:solidFill>
                  <a:schemeClr val="tx2"/>
                </a:solidFill>
              </a:rPr>
              <a:t>“or joy” </a:t>
            </a:r>
            <a:r>
              <a:rPr lang="en-US" dirty="0" smtClean="0"/>
              <a:t>— joy is in time, hope is the future. You are going to have happiness for all eternity over people whom you have had the privilege of giving the gospel.  </a:t>
            </a:r>
          </a:p>
          <a:p>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914400"/>
            <a:ext cx="8991600" cy="5791200"/>
          </a:xfrm>
        </p:spPr>
        <p:txBody>
          <a:bodyPr/>
          <a:lstStyle/>
          <a:p>
            <a:pPr lvl="1" hangingPunct="0">
              <a:buNone/>
            </a:pPr>
            <a:r>
              <a:rPr lang="en-US" dirty="0" smtClean="0">
                <a:latin typeface="Arial Rounded MT Bold" pitchFamily="34" charset="0"/>
              </a:rPr>
              <a:t>OUDE EX AKATHARSIAS - nor of impurity, uncleanness such as sexual impurity. Paul did not follow the Greek cultic religions of that day that sought sexual favors from followers. </a:t>
            </a:r>
          </a:p>
          <a:p>
            <a:pPr lvl="1" hangingPunct="0"/>
            <a:endParaRPr lang="en-US" dirty="0" smtClean="0">
              <a:latin typeface="Arial Rounded MT Bold" pitchFamily="34" charset="0"/>
            </a:endParaRPr>
          </a:p>
          <a:p>
            <a:pPr lvl="1" hangingPunct="0"/>
            <a:r>
              <a:rPr lang="en-US" dirty="0" err="1" smtClean="0">
                <a:latin typeface="Arial Rounded MT Bold" pitchFamily="34" charset="0"/>
              </a:rPr>
              <a:t>Wil</a:t>
            </a:r>
            <a:r>
              <a:rPr lang="en-US" dirty="0" smtClean="0">
                <a:latin typeface="Arial Rounded MT Bold" pitchFamily="34" charset="0"/>
              </a:rPr>
              <a:t> Durant’s History, “Greece” volume states that older men would take younger men as students, teach them Greek philosophy and the art of war then have sexual relations with them.  This is the EXAKATHARSIAS that Paul refers to. </a:t>
            </a:r>
          </a:p>
          <a:p>
            <a:r>
              <a:rPr lang="en-US" dirty="0" smtClean="0">
                <a:latin typeface="Arial Rounded MT Bold" pitchFamily="34" charset="0"/>
              </a:rPr>
              <a:t>1.  Paul taught morality and purity with doctrine. Paul lived a moral, honorable, pure life before the Lord and he never took advantage of his followers.</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fontScale="92500"/>
          </a:bodyPr>
          <a:lstStyle/>
          <a:p>
            <a:r>
              <a:rPr lang="en-US" b="1" dirty="0" smtClean="0">
                <a:solidFill>
                  <a:schemeClr val="tx2"/>
                </a:solidFill>
              </a:rPr>
              <a:t>“Are not even ye in the presence of our Lord Jesus Christ at his coming” </a:t>
            </a:r>
            <a:r>
              <a:rPr lang="en-US" dirty="0" smtClean="0"/>
              <a:t>— PAROUSIA – “coming” - there is the answer, there is the joy, there is the happiness.  Rapture of the church is meant by context. </a:t>
            </a:r>
          </a:p>
          <a:p>
            <a:endParaRPr lang="en-US" b="1" dirty="0" smtClean="0"/>
          </a:p>
          <a:p>
            <a:r>
              <a:rPr lang="en-US" b="1" dirty="0" smtClean="0"/>
              <a:t>Rapture Passages were PAROUSIA is used:</a:t>
            </a:r>
          </a:p>
          <a:p>
            <a:pPr>
              <a:buNone/>
            </a:pPr>
            <a:r>
              <a:rPr lang="en-US" dirty="0" smtClean="0"/>
              <a:t>   -Personal presence of Christ in the air – 1 Cor 15:23, 2 Cor 7:6-7, 10:10, Phil 1:26, 2:12, 1 Thess 1:10, 2:19, 3:13, 4:15, 5:23, James 5:7-8, 2 Pet 1:16, 3:4, 12, 1 Jn 2:28 for Church Age believers.</a:t>
            </a:r>
          </a:p>
          <a:p>
            <a:pPr>
              <a:buNone/>
            </a:pPr>
            <a:endParaRPr lang="en-US" dirty="0" smtClean="0"/>
          </a:p>
          <a:p>
            <a:pPr>
              <a:buNone/>
            </a:pPr>
            <a:r>
              <a:rPr lang="en-US" dirty="0" smtClean="0"/>
              <a:t>    </a:t>
            </a:r>
            <a:r>
              <a:rPr lang="en-US" b="1" dirty="0" smtClean="0"/>
              <a:t>PAROUSIA for 2</a:t>
            </a:r>
            <a:r>
              <a:rPr lang="en-US" b="1" baseline="30000" dirty="0" smtClean="0"/>
              <a:t>nd</a:t>
            </a:r>
            <a:r>
              <a:rPr lang="en-US" b="1" dirty="0" smtClean="0"/>
              <a:t> Advent after Tribulation:</a:t>
            </a:r>
          </a:p>
          <a:p>
            <a:pPr>
              <a:buNone/>
            </a:pPr>
            <a:r>
              <a:rPr lang="en-US" dirty="0" smtClean="0"/>
              <a:t>    - Matt 24:3, 27 power and glory of Christ comes to earth</a:t>
            </a:r>
          </a:p>
          <a:p>
            <a:pPr>
              <a:buNone/>
            </a:pPr>
            <a:r>
              <a:rPr lang="en-US" dirty="0" smtClean="0"/>
              <a:t>    - 2 Thess 2:8 – to destroy antichrist</a:t>
            </a:r>
          </a:p>
          <a:p>
            <a:pPr>
              <a:buNone/>
            </a:pPr>
            <a:r>
              <a:rPr lang="en-US" dirty="0" smtClean="0"/>
              <a:t>    - Matt 24:31, 37,39 – to gather redeemed Israel</a:t>
            </a:r>
          </a:p>
          <a:p>
            <a:pPr>
              <a:buNone/>
            </a:pPr>
            <a:r>
              <a:rPr lang="en-US" dirty="0" smtClean="0"/>
              <a:t>    - </a:t>
            </a:r>
            <a:endParaRPr lang="en-US" dirty="0"/>
          </a:p>
        </p:txBody>
      </p:sp>
    </p:spTree>
  </p:cSld>
  <p:clrMapOvr>
    <a:masterClrMapping/>
  </p:clrMapOvr>
  <p:transition/>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915400" cy="6553200"/>
          </a:xfrm>
        </p:spPr>
        <p:txBody>
          <a:bodyPr>
            <a:normAutofit fontScale="92500" lnSpcReduction="10000"/>
          </a:bodyPr>
          <a:lstStyle/>
          <a:p>
            <a:r>
              <a:rPr lang="en-US" b="1" dirty="0" smtClean="0"/>
              <a:t>Doctrine of the BEMA Seat of Christ</a:t>
            </a:r>
          </a:p>
          <a:p>
            <a:pPr hangingPunct="0"/>
            <a:endParaRPr lang="en-US" dirty="0" smtClean="0"/>
          </a:p>
          <a:p>
            <a:pPr hangingPunct="0"/>
            <a:r>
              <a:rPr lang="en-US" dirty="0" smtClean="0"/>
              <a:t>1. The Judgment Seat of Christ (often called Bema) is for Church Age believers only ( Romans 14:10b -context).  Refers to a brother which is a believer in the Church Age. </a:t>
            </a:r>
          </a:p>
          <a:p>
            <a:pPr hangingPunct="0">
              <a:buNone/>
            </a:pPr>
            <a:r>
              <a:rPr lang="en-US" dirty="0" smtClean="0"/>
              <a:t> </a:t>
            </a:r>
          </a:p>
          <a:p>
            <a:pPr hangingPunct="0"/>
            <a:r>
              <a:rPr lang="en-US" dirty="0" smtClean="0"/>
              <a:t>2. The Judgment Seat of Christ is for </a:t>
            </a:r>
            <a:r>
              <a:rPr lang="en-US" u="sng" dirty="0" smtClean="0"/>
              <a:t>all</a:t>
            </a:r>
            <a:r>
              <a:rPr lang="en-US" dirty="0" smtClean="0"/>
              <a:t> Church Age believers, carnal or spiritual — 2 Corinthians 5:10; 1 Corinthians 3:12-15. Therefore all believers go up in the Rapture whether or not they are in fellowship. </a:t>
            </a:r>
          </a:p>
          <a:p>
            <a:pPr hangingPunct="0">
              <a:buNone/>
            </a:pPr>
            <a:r>
              <a:rPr lang="en-US" dirty="0" smtClean="0"/>
              <a:t> </a:t>
            </a:r>
          </a:p>
          <a:p>
            <a:pPr hangingPunct="0"/>
            <a:r>
              <a:rPr lang="en-US" dirty="0" smtClean="0"/>
              <a:t>The works performed in the filling of the Holy Spirit are gold, silver, and precious stones — 1 Corinthians 3;12-15. This is </a:t>
            </a:r>
            <a:r>
              <a:rPr lang="en-US" u="sng" dirty="0" smtClean="0"/>
              <a:t>divine good</a:t>
            </a:r>
            <a:r>
              <a:rPr lang="en-US" dirty="0" smtClean="0"/>
              <a:t>. The edification complex in the soul is constructed on the basis of divine good. These building materials have to be divine viewpoint building materials. </a:t>
            </a:r>
          </a:p>
          <a:p>
            <a:pPr hangingPunct="0">
              <a:buNone/>
            </a:pPr>
            <a:r>
              <a:rPr lang="en-US" dirty="0" smtClean="0"/>
              <a:t> </a:t>
            </a:r>
          </a:p>
          <a:p>
            <a:pPr hangingPunct="0">
              <a:buNone/>
            </a:pPr>
            <a:endParaRPr lang="en-US" dirty="0" smtClean="0"/>
          </a:p>
          <a:p>
            <a:pPr>
              <a:buNone/>
            </a:pPr>
            <a:endParaRPr lang="en-US" dirty="0"/>
          </a:p>
        </p:txBody>
      </p:sp>
    </p:spTree>
  </p:cSld>
  <p:clrMapOvr>
    <a:masterClrMapping/>
  </p:clrMapOvr>
  <p:transition/>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10000"/>
          </a:bodyPr>
          <a:lstStyle/>
          <a:p>
            <a:pPr hangingPunct="0"/>
            <a:r>
              <a:rPr lang="en-US" dirty="0" smtClean="0"/>
              <a:t>The works performed </a:t>
            </a:r>
            <a:r>
              <a:rPr lang="en-US" u="sng" dirty="0" smtClean="0"/>
              <a:t>out</a:t>
            </a:r>
            <a:r>
              <a:rPr lang="en-US" dirty="0" smtClean="0"/>
              <a:t> of fellowship (place of the control of the old sin nature) is wood, hay, stubble. This is </a:t>
            </a:r>
            <a:r>
              <a:rPr lang="en-US" u="sng" dirty="0" smtClean="0"/>
              <a:t>human good.</a:t>
            </a:r>
            <a:r>
              <a:rPr lang="en-US" dirty="0" smtClean="0"/>
              <a:t> The building material of the edification complex in the soul is not human activity of the flesh.  </a:t>
            </a:r>
          </a:p>
          <a:p>
            <a:pPr hangingPunct="0"/>
            <a:endParaRPr lang="en-US" dirty="0" smtClean="0"/>
          </a:p>
          <a:p>
            <a:pPr hangingPunct="0"/>
            <a:r>
              <a:rPr lang="en-US" dirty="0" smtClean="0"/>
              <a:t>3. The Judgment Seat of Christ takes place in heaven immediately after the Rapture, while the Tribulation is going on down on earth. </a:t>
            </a:r>
          </a:p>
          <a:p>
            <a:pPr hangingPunct="0">
              <a:buNone/>
            </a:pPr>
            <a:r>
              <a:rPr lang="en-US" dirty="0" smtClean="0"/>
              <a:t> </a:t>
            </a:r>
          </a:p>
          <a:p>
            <a:pPr hangingPunct="0"/>
            <a:r>
              <a:rPr lang="en-US" dirty="0" smtClean="0"/>
              <a:t>4. The Judgment Seat of Christ has to be between the Rapture and the 2nd advent because the Church comes back with Christ as the “Bride of Christ” cleansed of human good.</a:t>
            </a:r>
          </a:p>
          <a:p>
            <a:pPr hangingPunct="0"/>
            <a:r>
              <a:rPr lang="en-US" dirty="0" smtClean="0"/>
              <a:t>Revelation 19:14, </a:t>
            </a:r>
            <a:r>
              <a:rPr lang="en-US" dirty="0" smtClean="0">
                <a:solidFill>
                  <a:schemeClr val="tx2"/>
                </a:solidFill>
              </a:rPr>
              <a:t>“armies … white and clean.” </a:t>
            </a:r>
            <a:r>
              <a:rPr lang="en-US" dirty="0" smtClean="0"/>
              <a:t>Armies of angels and Church Age believers — Colossians 3:4;  Jude 14. </a:t>
            </a:r>
          </a:p>
          <a:p>
            <a:pPr hangingPunct="0"/>
            <a:endParaRPr lang="en-US" dirty="0" smtClean="0"/>
          </a:p>
          <a:p>
            <a:pPr hangingPunct="0">
              <a:buNone/>
            </a:pPr>
            <a:r>
              <a:rPr lang="en-US" dirty="0" smtClean="0"/>
              <a:t> </a:t>
            </a:r>
          </a:p>
          <a:p>
            <a:endParaRPr lang="en-US" dirty="0"/>
          </a:p>
        </p:txBody>
      </p:sp>
    </p:spTree>
  </p:cSld>
  <p:clrMapOvr>
    <a:masterClrMapping/>
  </p:clrMapOvr>
  <p:transition/>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a:bodyPr>
          <a:lstStyle/>
          <a:p>
            <a:pPr hangingPunct="0"/>
            <a:r>
              <a:rPr lang="en-US" dirty="0" smtClean="0"/>
              <a:t>5. On earth the Church is called the body of Christ. In heaven the Church is called the Bride of Christ —                 1 Corinthians 12:12. </a:t>
            </a:r>
          </a:p>
          <a:p>
            <a:pPr hangingPunct="0">
              <a:buNone/>
            </a:pPr>
            <a:endParaRPr lang="en-US" dirty="0" smtClean="0"/>
          </a:p>
          <a:p>
            <a:pPr hangingPunct="0"/>
            <a:r>
              <a:rPr lang="en-US" dirty="0" smtClean="0"/>
              <a:t>6. The bride must be prepared for the groom. This occurs in heaven during the Tribulation on earth. At the Rapture each believer receives a resurrection body, minus the old sin nature, cleansed of human good — Philippians 3:21. </a:t>
            </a:r>
          </a:p>
          <a:p>
            <a:pPr hangingPunct="0">
              <a:buNone/>
            </a:pPr>
            <a:r>
              <a:rPr lang="en-US" dirty="0" smtClean="0"/>
              <a:t> </a:t>
            </a:r>
          </a:p>
          <a:p>
            <a:pPr hangingPunct="0"/>
            <a:r>
              <a:rPr lang="en-US" dirty="0" smtClean="0"/>
              <a:t>7. The Judgment Seat of Christ (Believers) is </a:t>
            </a:r>
            <a:r>
              <a:rPr lang="en-US" u="sng" dirty="0" smtClean="0"/>
              <a:t>NOT</a:t>
            </a:r>
            <a:r>
              <a:rPr lang="en-US" dirty="0" smtClean="0"/>
              <a:t> the same as the Great White Throne Judgment (Unbelievers) which takes place at the end of the Millennium. Rev 20:11-15</a:t>
            </a:r>
          </a:p>
          <a:p>
            <a:pPr hangingPunct="0">
              <a:buNone/>
            </a:pPr>
            <a:r>
              <a:rPr lang="en-US" dirty="0" smtClean="0"/>
              <a:t> </a:t>
            </a:r>
          </a:p>
          <a:p>
            <a:pPr hangingPunct="0">
              <a:buNone/>
            </a:pPr>
            <a:r>
              <a:rPr lang="en-US" dirty="0" smtClean="0"/>
              <a:t> </a:t>
            </a:r>
          </a:p>
          <a:p>
            <a:endParaRPr lang="en-US" dirty="0"/>
          </a:p>
        </p:txBody>
      </p:sp>
    </p:spTree>
  </p:cSld>
  <p:clrMapOvr>
    <a:masterClrMapping/>
  </p:clrMapOvr>
  <p:transition/>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a:bodyPr>
          <a:lstStyle/>
          <a:p>
            <a:pPr hangingPunct="0"/>
            <a:r>
              <a:rPr lang="en-US" dirty="0" smtClean="0"/>
              <a:t>9. Scripture for the Judgment Seat of Christ is found in         1 Corinthians 3, and the Great White Throne in Revelation 20:11-15. Contrast them. The first involves Church Age believers, the latter unbelievers of all ages. </a:t>
            </a:r>
          </a:p>
          <a:p>
            <a:pPr hangingPunct="0">
              <a:buNone/>
            </a:pPr>
            <a:r>
              <a:rPr lang="en-US" dirty="0" smtClean="0"/>
              <a:t> </a:t>
            </a:r>
          </a:p>
          <a:p>
            <a:pPr hangingPunct="0"/>
            <a:r>
              <a:rPr lang="en-US" dirty="0" smtClean="0"/>
              <a:t>10. The Judgment Seat of Christ is one of the seven judgments.</a:t>
            </a:r>
          </a:p>
          <a:p>
            <a:pPr hangingPunct="0">
              <a:buNone/>
            </a:pPr>
            <a:endParaRPr lang="en-US" dirty="0" smtClean="0"/>
          </a:p>
          <a:p>
            <a:pPr hangingPunct="0">
              <a:buNone/>
            </a:pPr>
            <a:r>
              <a:rPr lang="en-US" dirty="0" smtClean="0"/>
              <a:t>	- The Judgment Seat of Christ (JSC) takes place in heaven during seven years of Tribulation on earth — Romans 14:10-12, “all” = believers of the Church Age (no unbelievers). </a:t>
            </a:r>
          </a:p>
          <a:p>
            <a:pPr hangingPunct="0"/>
            <a:endParaRPr lang="en-US" dirty="0" smtClean="0"/>
          </a:p>
          <a:p>
            <a:endParaRPr lang="en-US" dirty="0"/>
          </a:p>
        </p:txBody>
      </p:sp>
    </p:spTree>
  </p:cSld>
  <p:clrMapOvr>
    <a:masterClrMapping/>
  </p:clrMapOvr>
  <p:transition/>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fontScale="92500"/>
          </a:bodyPr>
          <a:lstStyle/>
          <a:p>
            <a:pPr hangingPunct="0">
              <a:buNone/>
            </a:pPr>
            <a:endParaRPr lang="en-US" dirty="0" smtClean="0"/>
          </a:p>
          <a:p>
            <a:pPr hangingPunct="0"/>
            <a:r>
              <a:rPr lang="en-US" dirty="0" smtClean="0"/>
              <a:t>11. At the end of the Tribulation (7 years) believers (Church Age) will come back with the Lord Jesus Christ (2nd Advent) as the Bride of Christ, cleansed of all human good — 1 Thessalonians 3:13; </a:t>
            </a:r>
            <a:r>
              <a:rPr lang="en-US" dirty="0" smtClean="0"/>
              <a:t>  Zechariah </a:t>
            </a:r>
            <a:r>
              <a:rPr lang="en-US" dirty="0" smtClean="0"/>
              <a:t>14:5b. </a:t>
            </a:r>
          </a:p>
          <a:p>
            <a:pPr hangingPunct="0"/>
            <a:endParaRPr lang="en-US" dirty="0" smtClean="0"/>
          </a:p>
          <a:p>
            <a:pPr hangingPunct="0"/>
            <a:r>
              <a:rPr lang="en-US" dirty="0" smtClean="0"/>
              <a:t>12.  Believers will rule with the Sovereign King, the Lord Jesus Christ, for 1000 years: the Millennium — Revelation 20:2-4. </a:t>
            </a:r>
          </a:p>
          <a:p>
            <a:pPr hangingPunct="0">
              <a:buNone/>
            </a:pPr>
            <a:r>
              <a:rPr lang="en-US" dirty="0" smtClean="0"/>
              <a:t>       - Believers from the Tribulation move into the Millennium.</a:t>
            </a:r>
          </a:p>
          <a:p>
            <a:pPr hangingPunct="0">
              <a:buNone/>
            </a:pPr>
            <a:r>
              <a:rPr lang="en-US" dirty="0" smtClean="0"/>
              <a:t>       - People who are saved in the Millennium populate the earth.</a:t>
            </a:r>
          </a:p>
          <a:p>
            <a:pPr hangingPunct="0">
              <a:buNone/>
            </a:pPr>
            <a:endParaRPr lang="en-US" dirty="0" smtClean="0"/>
          </a:p>
          <a:p>
            <a:pPr hangingPunct="0"/>
            <a:r>
              <a:rPr lang="en-US" dirty="0" smtClean="0"/>
              <a:t>13.  Old Testament saints, Tribulational,  receive their rewards at 2</a:t>
            </a:r>
            <a:r>
              <a:rPr lang="en-US" baseline="30000" dirty="0" smtClean="0"/>
              <a:t>nd</a:t>
            </a:r>
            <a:r>
              <a:rPr lang="en-US" dirty="0" smtClean="0"/>
              <a:t> Advent.  Millennial believers will receive their rewards at the end of the Millennium — Revelation 11:18b.</a:t>
            </a:r>
          </a:p>
          <a:p>
            <a:endParaRPr lang="en-US" dirty="0"/>
          </a:p>
        </p:txBody>
      </p:sp>
    </p:spTree>
  </p:cSld>
  <p:clrMapOvr>
    <a:masterClrMapping/>
  </p:clrMapOvr>
  <p:transition/>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839200" cy="6400800"/>
          </a:xfrm>
        </p:spPr>
        <p:txBody>
          <a:bodyPr>
            <a:normAutofit fontScale="92500" lnSpcReduction="20000"/>
          </a:bodyPr>
          <a:lstStyle/>
          <a:p>
            <a:pPr hangingPunct="0">
              <a:buNone/>
            </a:pPr>
            <a:r>
              <a:rPr lang="en-US" b="1" dirty="0" smtClean="0"/>
              <a:t>Rewards &amp; Crowns</a:t>
            </a:r>
          </a:p>
          <a:p>
            <a:pPr hangingPunct="0">
              <a:buNone/>
            </a:pPr>
            <a:r>
              <a:rPr lang="en-US" dirty="0" smtClean="0"/>
              <a:t> </a:t>
            </a:r>
          </a:p>
          <a:p>
            <a:pPr hangingPunct="0"/>
            <a:r>
              <a:rPr lang="en-US" b="1" dirty="0" smtClean="0"/>
              <a:t>I. Rewards:</a:t>
            </a:r>
          </a:p>
          <a:p>
            <a:pPr hangingPunct="0"/>
            <a:r>
              <a:rPr lang="en-US" dirty="0" smtClean="0"/>
              <a:t>	A. Anything we know about rewards is given in generalities in scripture, such as: </a:t>
            </a:r>
          </a:p>
          <a:p>
            <a:pPr hangingPunct="0">
              <a:buNone/>
            </a:pPr>
            <a:r>
              <a:rPr lang="en-US" dirty="0" smtClean="0"/>
              <a:t>	- Crowns</a:t>
            </a:r>
          </a:p>
          <a:p>
            <a:pPr hangingPunct="0">
              <a:buNone/>
            </a:pPr>
            <a:r>
              <a:rPr lang="en-US" dirty="0" smtClean="0"/>
              <a:t>	- Accolades</a:t>
            </a:r>
            <a:r>
              <a:rPr lang="en-US" dirty="0" smtClean="0">
                <a:solidFill>
                  <a:schemeClr val="tx2"/>
                </a:solidFill>
              </a:rPr>
              <a:t>, “well done thou good and faithful servant ...”</a:t>
            </a:r>
          </a:p>
          <a:p>
            <a:pPr hangingPunct="0">
              <a:buNone/>
            </a:pPr>
            <a:r>
              <a:rPr lang="en-US" dirty="0" smtClean="0"/>
              <a:t>    - Living it up, </a:t>
            </a:r>
            <a:r>
              <a:rPr lang="en-US" dirty="0" smtClean="0">
                <a:solidFill>
                  <a:schemeClr val="tx2"/>
                </a:solidFill>
              </a:rPr>
              <a:t>“no more sorrow.”</a:t>
            </a:r>
          </a:p>
          <a:p>
            <a:pPr hangingPunct="0"/>
            <a:endParaRPr lang="en-US" dirty="0" smtClean="0"/>
          </a:p>
          <a:p>
            <a:pPr hangingPunct="0"/>
            <a:r>
              <a:rPr lang="en-US" dirty="0" smtClean="0"/>
              <a:t>	B. Rewards can be likened to a Thanksgiving Dinner. Each eats a different amount, but each is satisfied. (No old sin nature with its lust pattern in heaven).</a:t>
            </a:r>
          </a:p>
          <a:p>
            <a:pPr hangingPunct="0"/>
            <a:endParaRPr lang="en-US" dirty="0" smtClean="0"/>
          </a:p>
          <a:p>
            <a:pPr hangingPunct="0"/>
            <a:r>
              <a:rPr lang="en-US" dirty="0" smtClean="0"/>
              <a:t>	C. There will be a difference, but it will be a matter of responsibility, not rewards (comparable to our spiritual gifts in the Church Age).</a:t>
            </a:r>
          </a:p>
          <a:p>
            <a:pPr hangingPunct="0">
              <a:buNone/>
            </a:pPr>
            <a:r>
              <a:rPr lang="en-US" dirty="0" smtClean="0"/>
              <a:t> </a:t>
            </a:r>
          </a:p>
          <a:p>
            <a:endParaRPr lang="en-US" dirty="0"/>
          </a:p>
        </p:txBody>
      </p:sp>
    </p:spTree>
  </p:cSld>
  <p:clrMapOvr>
    <a:masterClrMapping/>
  </p:clrMapOvr>
  <p:transition/>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fontScale="85000" lnSpcReduction="20000"/>
          </a:bodyPr>
          <a:lstStyle/>
          <a:p>
            <a:pPr hangingPunct="0"/>
            <a:r>
              <a:rPr lang="en-US" dirty="0" smtClean="0"/>
              <a:t>D. Jehovah is the Rock of Ages.</a:t>
            </a:r>
          </a:p>
          <a:p>
            <a:pPr hangingPunct="0">
              <a:buNone/>
            </a:pPr>
            <a:r>
              <a:rPr lang="en-US" dirty="0" smtClean="0"/>
              <a:t> </a:t>
            </a:r>
          </a:p>
          <a:p>
            <a:pPr hangingPunct="0"/>
            <a:r>
              <a:rPr lang="en-US" dirty="0" smtClean="0"/>
              <a:t>E. Church: Heavenly Kingdom — Universal Priesthood. </a:t>
            </a:r>
          </a:p>
          <a:p>
            <a:pPr hangingPunct="0"/>
            <a:r>
              <a:rPr lang="en-US" dirty="0" smtClean="0"/>
              <a:t>	a) Church is IN the Rock. </a:t>
            </a:r>
          </a:p>
          <a:p>
            <a:pPr hangingPunct="0"/>
            <a:r>
              <a:rPr lang="en-US" dirty="0" smtClean="0"/>
              <a:t>	b) Abode is New Heavens.</a:t>
            </a:r>
          </a:p>
          <a:p>
            <a:pPr hangingPunct="0"/>
            <a:r>
              <a:rPr lang="en-US" dirty="0" smtClean="0"/>
              <a:t>	c) New Jerusalem — administrative centre — and since the bride is one with the Lord Jesus Christ, much time will be spent there. The place is being prepared — John 14:1-3. </a:t>
            </a:r>
          </a:p>
          <a:p>
            <a:pPr hangingPunct="0"/>
            <a:endParaRPr lang="en-US" dirty="0" smtClean="0"/>
          </a:p>
          <a:p>
            <a:pPr hangingPunct="0"/>
            <a:r>
              <a:rPr lang="en-US" dirty="0" smtClean="0"/>
              <a:t>F. Israel: Earthly kingdom — specialized priesthood.</a:t>
            </a:r>
          </a:p>
          <a:p>
            <a:pPr hangingPunct="0"/>
            <a:r>
              <a:rPr lang="en-US" dirty="0" smtClean="0"/>
              <a:t>	a) Israel is ON the Rock.</a:t>
            </a:r>
          </a:p>
          <a:p>
            <a:pPr hangingPunct="0"/>
            <a:r>
              <a:rPr lang="en-US" dirty="0" smtClean="0"/>
              <a:t>	b) The abode is the New Earth. </a:t>
            </a:r>
          </a:p>
          <a:p>
            <a:pPr hangingPunct="0"/>
            <a:r>
              <a:rPr lang="en-US" dirty="0" smtClean="0"/>
              <a:t> </a:t>
            </a:r>
          </a:p>
          <a:p>
            <a:pPr hangingPunct="0"/>
            <a:r>
              <a:rPr lang="en-US" b="1" dirty="0" smtClean="0"/>
              <a:t>II. Crowns:</a:t>
            </a:r>
          </a:p>
          <a:p>
            <a:pPr hangingPunct="0"/>
            <a:r>
              <a:rPr lang="en-US" dirty="0" smtClean="0"/>
              <a:t>	A. </a:t>
            </a:r>
            <a:r>
              <a:rPr lang="en-US" b="1" dirty="0" smtClean="0"/>
              <a:t>Righteousness: </a:t>
            </a:r>
            <a:r>
              <a:rPr lang="en-US" dirty="0" smtClean="0"/>
              <a:t>2 Timothy 4:7,8. Production of divine good — given for time logged in fellowship.</a:t>
            </a:r>
          </a:p>
          <a:p>
            <a:pPr hangingPunct="0">
              <a:buNone/>
            </a:pPr>
            <a:r>
              <a:rPr lang="en-US" dirty="0" smtClean="0"/>
              <a:t> </a:t>
            </a:r>
          </a:p>
          <a:p>
            <a:pPr hangingPunct="0"/>
            <a:r>
              <a:rPr lang="en-US" dirty="0" smtClean="0"/>
              <a:t>	B</a:t>
            </a:r>
            <a:r>
              <a:rPr lang="en-US" b="1" dirty="0" smtClean="0"/>
              <a:t>. Joy: </a:t>
            </a:r>
            <a:r>
              <a:rPr lang="en-US" dirty="0" smtClean="0"/>
              <a:t>Philippians 4:1; 1 Thessalonians 2:19. Helping other believers; winning souls.	</a:t>
            </a:r>
            <a:endParaRPr lang="en-US" dirty="0"/>
          </a:p>
        </p:txBody>
      </p:sp>
    </p:spTree>
  </p:cSld>
  <p:clrMapOvr>
    <a:masterClrMapping/>
  </p:clrMapOvr>
  <p:transition/>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normAutofit/>
          </a:bodyPr>
          <a:lstStyle/>
          <a:p>
            <a:pPr hangingPunct="0"/>
            <a:r>
              <a:rPr lang="en-US" dirty="0" smtClean="0"/>
              <a:t>C. </a:t>
            </a:r>
            <a:r>
              <a:rPr lang="en-US" b="1" dirty="0" smtClean="0"/>
              <a:t>Glory</a:t>
            </a:r>
            <a:r>
              <a:rPr lang="en-US" dirty="0" smtClean="0"/>
              <a:t>: 1 Peter 5:2-4, given to pastors, ministers who minister in fellowship and develop the gift of pastor-teacher, or evangelism. </a:t>
            </a:r>
          </a:p>
          <a:p>
            <a:pPr hangingPunct="0">
              <a:buNone/>
            </a:pPr>
            <a:r>
              <a:rPr lang="en-US" dirty="0" smtClean="0"/>
              <a:t> </a:t>
            </a:r>
          </a:p>
          <a:p>
            <a:pPr hangingPunct="0"/>
            <a:r>
              <a:rPr lang="en-US" dirty="0" smtClean="0"/>
              <a:t>D. </a:t>
            </a:r>
            <a:r>
              <a:rPr lang="en-US" b="1" dirty="0" smtClean="0"/>
              <a:t>Life</a:t>
            </a:r>
            <a:r>
              <a:rPr lang="en-US" dirty="0" smtClean="0"/>
              <a:t>: Revelation 2:10; James 1:12. Occupation with Christ, enduring testing, doctrine in your life is your life, everything else is a detail. </a:t>
            </a:r>
          </a:p>
          <a:p>
            <a:pPr hangingPunct="0"/>
            <a:endParaRPr lang="en-US" dirty="0" smtClean="0"/>
          </a:p>
          <a:p>
            <a:pPr hangingPunct="0"/>
            <a:r>
              <a:rPr lang="en-US" dirty="0" smtClean="0"/>
              <a:t>E. Other mention of crowns in scripture:</a:t>
            </a:r>
          </a:p>
          <a:p>
            <a:pPr hangingPunct="0"/>
            <a:r>
              <a:rPr lang="en-US" dirty="0" smtClean="0"/>
              <a:t>	a) Incorruptible — 1 Corinthians 9:25.</a:t>
            </a:r>
          </a:p>
          <a:p>
            <a:pPr hangingPunct="0"/>
            <a:r>
              <a:rPr lang="en-US" dirty="0" smtClean="0"/>
              <a:t>	b) Many: Revelation 19:12.</a:t>
            </a:r>
          </a:p>
          <a:p>
            <a:pPr hangingPunct="0"/>
            <a:r>
              <a:rPr lang="en-US" dirty="0" smtClean="0"/>
              <a:t>	c) Thorns: Matthew 27:29. </a:t>
            </a:r>
          </a:p>
          <a:p>
            <a:endParaRPr lang="en-US" dirty="0"/>
          </a:p>
        </p:txBody>
      </p:sp>
    </p:spTree>
  </p:cSld>
  <p:clrMapOvr>
    <a:masterClrMapping/>
  </p:clrMapOvr>
  <p:transition/>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fontScale="92500" lnSpcReduction="20000"/>
          </a:bodyPr>
          <a:lstStyle/>
          <a:p>
            <a:pPr hangingPunct="0">
              <a:buNone/>
            </a:pPr>
            <a:r>
              <a:rPr lang="en-US" b="1" dirty="0" smtClean="0"/>
              <a:t>III. This preparation id three fold:</a:t>
            </a:r>
          </a:p>
          <a:p>
            <a:pPr hangingPunct="0"/>
            <a:r>
              <a:rPr lang="en-US" dirty="0" smtClean="0"/>
              <a:t>	a) Resurrection body — 1 Corinthians 15:51-57;   1 John 3:1-2; Philippians 3:21;   1 Thessalonians 4:16-18.</a:t>
            </a:r>
          </a:p>
          <a:p>
            <a:pPr hangingPunct="0">
              <a:buNone/>
            </a:pPr>
            <a:r>
              <a:rPr lang="en-US" dirty="0" smtClean="0"/>
              <a:t>	</a:t>
            </a:r>
          </a:p>
          <a:p>
            <a:pPr hangingPunct="0"/>
            <a:r>
              <a:rPr lang="en-US" dirty="0" smtClean="0"/>
              <a:t>          b) No old sin nature — Philippians 3:21</a:t>
            </a:r>
            <a:r>
              <a:rPr lang="en-US" dirty="0" smtClean="0">
                <a:solidFill>
                  <a:schemeClr val="bg2">
                    <a:lumMod val="25000"/>
                  </a:schemeClr>
                </a:solidFill>
              </a:rPr>
              <a:t>, “… body like that of the Lord Jesus Christ”:</a:t>
            </a:r>
            <a:r>
              <a:rPr lang="en-US" dirty="0" smtClean="0"/>
              <a:t> The Lord Jesus Christ did not have an old sin nature — 2 Corinthians 5:21. </a:t>
            </a:r>
          </a:p>
          <a:p>
            <a:pPr hangingPunct="0">
              <a:buNone/>
            </a:pPr>
            <a:r>
              <a:rPr lang="en-US" dirty="0" smtClean="0"/>
              <a:t>	</a:t>
            </a:r>
          </a:p>
          <a:p>
            <a:pPr hangingPunct="0"/>
            <a:r>
              <a:rPr lang="en-US" dirty="0" smtClean="0"/>
              <a:t>           c) All human good is taken from the bride - 1 Corinthians 3: 12, 15. The believer is cleansed (liberated) from human good so he won’t be embarrassed. </a:t>
            </a:r>
          </a:p>
          <a:p>
            <a:pPr hangingPunct="0"/>
            <a:r>
              <a:rPr lang="en-US" dirty="0" smtClean="0"/>
              <a:t>           d) Unbeliever is bound up with human good and is cast into the lake of fire at the Great White Throne judgment — Revelation 20. </a:t>
            </a:r>
          </a:p>
          <a:p>
            <a:pPr hangingPunct="0"/>
            <a:endParaRPr lang="en-US" dirty="0" smtClean="0"/>
          </a:p>
          <a:p>
            <a:pPr hangingPunct="0">
              <a:buNone/>
            </a:pPr>
            <a:r>
              <a:rPr lang="en-US" b="1" dirty="0" smtClean="0"/>
              <a:t>IV.  So when the bride returns with Christ she will:</a:t>
            </a:r>
          </a:p>
          <a:p>
            <a:pPr hangingPunct="0">
              <a:buNone/>
            </a:pPr>
            <a:r>
              <a:rPr lang="en-US" dirty="0" smtClean="0"/>
              <a:t>		a) Not have an old sin nature.</a:t>
            </a:r>
          </a:p>
          <a:p>
            <a:pPr hangingPunct="0">
              <a:buNone/>
            </a:pPr>
            <a:r>
              <a:rPr lang="en-US" dirty="0" smtClean="0"/>
              <a:t>		b) Never again perform human good, or sin.</a:t>
            </a:r>
          </a:p>
          <a:p>
            <a:pPr hangingPunct="0">
              <a:buNone/>
            </a:pPr>
            <a:r>
              <a:rPr lang="en-US" dirty="0" smtClean="0"/>
              <a:t>		c) Come back to reign. </a:t>
            </a:r>
          </a:p>
          <a:p>
            <a:endParaRPr lang="en-US"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r>
              <a:rPr lang="en-US" dirty="0" smtClean="0">
                <a:latin typeface="Arial Rounded MT Bold" pitchFamily="34" charset="0"/>
              </a:rPr>
              <a:t>2. To the Greek mind there was no connection between their religion and morality. They were a homosexual society.  </a:t>
            </a:r>
          </a:p>
          <a:p>
            <a:r>
              <a:rPr lang="en-US" dirty="0" smtClean="0">
                <a:latin typeface="Arial Rounded MT Bold" pitchFamily="34" charset="0"/>
              </a:rPr>
              <a:t>3. Their god, “Paris”, was the god of lust, licentiousness, and sexual pleasure. They promoted homosexuality through the worship of  Paris.</a:t>
            </a:r>
          </a:p>
          <a:p>
            <a:r>
              <a:rPr lang="en-US" dirty="0" smtClean="0">
                <a:latin typeface="Arial Rounded MT Bold" pitchFamily="34" charset="0"/>
              </a:rPr>
              <a:t>4. </a:t>
            </a:r>
            <a:r>
              <a:rPr lang="en-US" dirty="0" err="1" smtClean="0">
                <a:latin typeface="Arial Rounded MT Bold" pitchFamily="34" charset="0"/>
              </a:rPr>
              <a:t>Epicurianism</a:t>
            </a:r>
            <a:r>
              <a:rPr lang="en-US" dirty="0" smtClean="0">
                <a:latin typeface="Arial Rounded MT Bold" pitchFamily="34" charset="0"/>
              </a:rPr>
              <a:t> taught that “all good things have reference to the belly” which meant physical pleasure was foremost in their society.  If it felt good, then do it.</a:t>
            </a:r>
          </a:p>
          <a:p>
            <a:r>
              <a:rPr lang="en-US" dirty="0" smtClean="0">
                <a:latin typeface="Arial Rounded MT Bold" pitchFamily="34" charset="0"/>
              </a:rPr>
              <a:t>5.  Paul taught the morals of the Word of God and expected his followers to abide by them.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a:bodyPr>
          <a:lstStyle/>
          <a:p>
            <a:pPr>
              <a:buNone/>
            </a:pPr>
            <a:r>
              <a:rPr lang="en-US" dirty="0" smtClean="0"/>
              <a:t>           d.  The purpose of the judgment seat of Christ, 2 Cor 5:10, </a:t>
            </a:r>
            <a:r>
              <a:rPr lang="en-US" dirty="0" smtClean="0">
                <a:solidFill>
                  <a:schemeClr val="tx2"/>
                </a:solidFill>
              </a:rPr>
              <a:t>“For we must all appear before the judgment seat of Christ; that each one of us </a:t>
            </a:r>
            <a:r>
              <a:rPr lang="en-US" dirty="0" smtClean="0"/>
              <a:t>[believers in the royal family of God] </a:t>
            </a:r>
            <a:r>
              <a:rPr lang="en-US" dirty="0" smtClean="0">
                <a:solidFill>
                  <a:schemeClr val="tx2"/>
                </a:solidFill>
              </a:rPr>
              <a:t>may receive what is due him for the things accomplished while in the physical body, whether good </a:t>
            </a:r>
            <a:r>
              <a:rPr lang="en-US" dirty="0" smtClean="0"/>
              <a:t>[AGAPETOI ] </a:t>
            </a:r>
            <a:r>
              <a:rPr lang="en-US" dirty="0" smtClean="0">
                <a:solidFill>
                  <a:schemeClr val="tx2"/>
                </a:solidFill>
              </a:rPr>
              <a:t>or worthless </a:t>
            </a:r>
            <a:r>
              <a:rPr lang="en-US" dirty="0" smtClean="0"/>
              <a:t>[or evil, PHALOI ].” </a:t>
            </a:r>
          </a:p>
          <a:p>
            <a:pPr>
              <a:buNone/>
            </a:pPr>
            <a:endParaRPr lang="en-US" dirty="0" smtClean="0"/>
          </a:p>
          <a:p>
            <a:r>
              <a:rPr lang="en-US" dirty="0" smtClean="0"/>
              <a:t>If the believer lives his Christian life inside the cosmic system what he accomplishes is worthless or evil or both, PHALOI. </a:t>
            </a:r>
          </a:p>
          <a:p>
            <a:r>
              <a:rPr lang="en-US" dirty="0" smtClean="0"/>
              <a:t>On the other hand if the believer lives his Christian life inside the divine powersphere what he does is categorized as intrinsic good, AGAPETOI. </a:t>
            </a:r>
          </a:p>
          <a:p>
            <a:endParaRPr lang="en-US" dirty="0"/>
          </a:p>
        </p:txBody>
      </p:sp>
    </p:spTree>
  </p:cSld>
  <p:clrMapOvr>
    <a:masterClrMapping/>
  </p:clrMapOvr>
  <p:transition/>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915400" cy="6477000"/>
          </a:xfrm>
        </p:spPr>
        <p:txBody>
          <a:bodyPr>
            <a:normAutofit/>
          </a:bodyPr>
          <a:lstStyle/>
          <a:p>
            <a:pPr hangingPunct="0">
              <a:buNone/>
            </a:pPr>
            <a:r>
              <a:rPr lang="en-US" dirty="0" smtClean="0"/>
              <a:t>       e. The gain or loss of reward and blessing above and beyond the resurrection body is determined by your personal volition. Your choice of powersphere determines gain or loss of reward, 1 Corinthians 3:11-15.</a:t>
            </a:r>
          </a:p>
          <a:p>
            <a:pPr hangingPunct="0">
              <a:buNone/>
            </a:pPr>
            <a:endParaRPr lang="en-US" dirty="0" smtClean="0"/>
          </a:p>
          <a:p>
            <a:pPr>
              <a:buNone/>
            </a:pPr>
            <a:r>
              <a:rPr lang="en-US" dirty="0" smtClean="0"/>
              <a:t>      f.  Loss of reward at the judgment seat of Christ does not imply loss of salvation, 2 Timothy 2:11-13</a:t>
            </a:r>
            <a:r>
              <a:rPr lang="en-US" dirty="0" smtClean="0">
                <a:solidFill>
                  <a:schemeClr val="tx2"/>
                </a:solidFill>
              </a:rPr>
              <a:t>.   “if we endure” </a:t>
            </a:r>
            <a:r>
              <a:rPr lang="en-US" dirty="0" smtClean="0"/>
              <a:t>is persistence and function inside the divine powersphere.</a:t>
            </a:r>
          </a:p>
          <a:p>
            <a:pPr>
              <a:buNone/>
            </a:pPr>
            <a:r>
              <a:rPr lang="en-US" dirty="0" smtClean="0"/>
              <a:t> </a:t>
            </a:r>
          </a:p>
          <a:p>
            <a:pPr>
              <a:buNone/>
            </a:pPr>
            <a:r>
              <a:rPr lang="en-US" dirty="0" smtClean="0"/>
              <a:t>        - Enduring here is HUPOMENO – patience with circumstances of life while in the divine powersphere. </a:t>
            </a:r>
          </a:p>
          <a:p>
            <a:pPr>
              <a:buNone/>
            </a:pPr>
            <a:r>
              <a:rPr lang="en-US" dirty="0" smtClean="0"/>
              <a:t>        - Results is rewards in heaven.</a:t>
            </a:r>
            <a:endParaRPr lang="en-US" dirty="0"/>
          </a:p>
        </p:txBody>
      </p:sp>
    </p:spTree>
  </p:cSld>
  <p:clrMapOvr>
    <a:masterClrMapping/>
  </p:clrMapOvr>
  <p:transition/>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839200" cy="6477000"/>
          </a:xfrm>
        </p:spPr>
        <p:txBody>
          <a:bodyPr>
            <a:normAutofit lnSpcReduction="10000"/>
          </a:bodyPr>
          <a:lstStyle/>
          <a:p>
            <a:pPr hangingPunct="0">
              <a:buNone/>
            </a:pPr>
            <a:r>
              <a:rPr lang="en-US" dirty="0" smtClean="0"/>
              <a:t>     </a:t>
            </a:r>
          </a:p>
          <a:p>
            <a:pPr hangingPunct="0">
              <a:buNone/>
            </a:pPr>
            <a:r>
              <a:rPr lang="en-US" dirty="0" smtClean="0"/>
              <a:t> g. The cosmic believer loses rewards at the judgment seat of Christ  and will experience shame. </a:t>
            </a:r>
          </a:p>
          <a:p>
            <a:pPr hangingPunct="0">
              <a:buNone/>
            </a:pPr>
            <a:endParaRPr lang="en-US" dirty="0" smtClean="0"/>
          </a:p>
          <a:p>
            <a:pPr hangingPunct="0">
              <a:buNone/>
            </a:pPr>
            <a:r>
              <a:rPr lang="en-US" dirty="0" smtClean="0"/>
              <a:t>        - He will be in a resurrection body but there is that implication of shame at loss of reward. </a:t>
            </a:r>
          </a:p>
          <a:p>
            <a:pPr hangingPunct="0">
              <a:buNone/>
            </a:pPr>
            <a:r>
              <a:rPr lang="en-US" dirty="0" smtClean="0"/>
              <a:t>         - Perhaps this is the closest thing to any lack of happiness that can ever exist in heaven, in eternity. </a:t>
            </a:r>
          </a:p>
          <a:p>
            <a:pPr hangingPunct="0">
              <a:buNone/>
            </a:pPr>
            <a:r>
              <a:rPr lang="en-US" dirty="0" smtClean="0"/>
              <a:t>         - And this appears to be only temporary at that moment and does not seem to be perpetuated into eternity. </a:t>
            </a:r>
          </a:p>
          <a:p>
            <a:pPr hangingPunct="0">
              <a:buNone/>
            </a:pPr>
            <a:r>
              <a:rPr lang="en-US" dirty="0" smtClean="0"/>
              <a:t>         - Philippians 1:20, Confidence in time implies reward in eternity. </a:t>
            </a:r>
          </a:p>
          <a:p>
            <a:pPr hangingPunct="0">
              <a:buNone/>
            </a:pPr>
            <a:r>
              <a:rPr lang="en-US" dirty="0" smtClean="0"/>
              <a:t>         - Phil. 3:18,19, </a:t>
            </a:r>
            <a:r>
              <a:rPr lang="en-US" dirty="0" smtClean="0">
                <a:solidFill>
                  <a:schemeClr val="tx2"/>
                </a:solidFill>
              </a:rPr>
              <a:t>“for many keep walking in the cosmic system ...” </a:t>
            </a:r>
            <a:r>
              <a:rPr lang="en-US" dirty="0" smtClean="0"/>
              <a:t>The apostle Paul had an emotional response to his observation of cosmic Christians: </a:t>
            </a:r>
            <a:r>
              <a:rPr lang="en-US" dirty="0" smtClean="0">
                <a:solidFill>
                  <a:schemeClr val="tx2"/>
                </a:solidFill>
              </a:rPr>
              <a:t>“they are the enemies of the cross of Christ.” </a:t>
            </a:r>
          </a:p>
          <a:p>
            <a:pPr hangingPunct="0">
              <a:buNone/>
            </a:pPr>
            <a:endParaRPr lang="en-US" dirty="0" smtClean="0">
              <a:solidFill>
                <a:schemeClr val="tx2"/>
              </a:solidFill>
            </a:endParaRPr>
          </a:p>
          <a:p>
            <a:endParaRPr lang="en-US" dirty="0"/>
          </a:p>
        </p:txBody>
      </p:sp>
    </p:spTree>
  </p:cSld>
  <p:clrMapOvr>
    <a:masterClrMapping/>
  </p:clrMapOvr>
  <p:transition/>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hangingPunct="0">
              <a:buNone/>
            </a:pPr>
            <a:r>
              <a:rPr lang="en-US" dirty="0" smtClean="0">
                <a:solidFill>
                  <a:schemeClr val="tx2"/>
                </a:solidFill>
              </a:rPr>
              <a:t> </a:t>
            </a:r>
            <a:r>
              <a:rPr lang="en-US" dirty="0" smtClean="0"/>
              <a:t>What is the end of such believers? — verse 19, </a:t>
            </a:r>
            <a:r>
              <a:rPr lang="en-US" dirty="0" smtClean="0">
                <a:solidFill>
                  <a:schemeClr val="tx2"/>
                </a:solidFill>
              </a:rPr>
              <a:t>“whose end is destruction </a:t>
            </a:r>
            <a:r>
              <a:rPr lang="en-US" dirty="0" smtClean="0"/>
              <a:t>[the sin unto death], </a:t>
            </a:r>
            <a:r>
              <a:rPr lang="en-US" dirty="0" smtClean="0">
                <a:solidFill>
                  <a:schemeClr val="tx2"/>
                </a:solidFill>
              </a:rPr>
              <a:t>whose God is emotion, whose glory </a:t>
            </a:r>
            <a:r>
              <a:rPr lang="en-US" dirty="0" smtClean="0"/>
              <a:t>[at the judgment seat of Christ</a:t>
            </a:r>
            <a:r>
              <a:rPr lang="en-US" dirty="0" smtClean="0">
                <a:solidFill>
                  <a:schemeClr val="tx2"/>
                </a:solidFill>
              </a:rPr>
              <a:t>] is their shame, who keep thinking about earthly things </a:t>
            </a:r>
            <a:r>
              <a:rPr lang="en-US" dirty="0" smtClean="0"/>
              <a:t>[a description of cosmic involvement].”</a:t>
            </a:r>
          </a:p>
          <a:p>
            <a:pPr hangingPunct="0"/>
            <a:endParaRPr lang="en-US" dirty="0" smtClean="0"/>
          </a:p>
          <a:p>
            <a:pPr hangingPunct="0"/>
            <a:r>
              <a:rPr lang="en-US" dirty="0" smtClean="0"/>
              <a:t>1 John 2:28</a:t>
            </a:r>
            <a:r>
              <a:rPr lang="en-US" dirty="0" smtClean="0">
                <a:solidFill>
                  <a:schemeClr val="tx2"/>
                </a:solidFill>
              </a:rPr>
              <a:t>, “And now dear children, keep on residing in it </a:t>
            </a:r>
            <a:r>
              <a:rPr lang="en-US" dirty="0" smtClean="0"/>
              <a:t>[the divine powersphere]; </a:t>
            </a:r>
            <a:r>
              <a:rPr lang="en-US" dirty="0" smtClean="0">
                <a:solidFill>
                  <a:schemeClr val="tx2"/>
                </a:solidFill>
              </a:rPr>
              <a:t>that if he </a:t>
            </a:r>
            <a:r>
              <a:rPr lang="en-US" dirty="0" smtClean="0"/>
              <a:t>[Christ] </a:t>
            </a:r>
            <a:r>
              <a:rPr lang="en-US" dirty="0" smtClean="0">
                <a:solidFill>
                  <a:schemeClr val="tx2"/>
                </a:solidFill>
              </a:rPr>
              <a:t>should appear </a:t>
            </a:r>
            <a:r>
              <a:rPr lang="en-US" dirty="0" smtClean="0"/>
              <a:t>[the Rapture, the resurrection of the Church], </a:t>
            </a:r>
            <a:r>
              <a:rPr lang="en-US" dirty="0" smtClean="0">
                <a:solidFill>
                  <a:schemeClr val="tx2"/>
                </a:solidFill>
              </a:rPr>
              <a:t>we might have confidence, and might not be put to shame by him in his presence </a:t>
            </a:r>
            <a:r>
              <a:rPr lang="en-US" dirty="0" smtClean="0"/>
              <a:t>[at the judgment seat of Christ].” </a:t>
            </a:r>
            <a:endParaRPr lang="en-US" dirty="0"/>
          </a:p>
        </p:txBody>
      </p:sp>
    </p:spTree>
  </p:cSld>
  <p:clrMapOvr>
    <a:masterClrMapping/>
  </p:clrMapOvr>
  <p:transition/>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a:bodyPr>
          <a:lstStyle/>
          <a:p>
            <a:pPr hangingPunct="0"/>
            <a:r>
              <a:rPr lang="en-US" dirty="0" smtClean="0"/>
              <a:t>The divine powersphere and its relationship to the judgment seat of Christ is noted in: </a:t>
            </a:r>
          </a:p>
          <a:p>
            <a:pPr hangingPunct="0"/>
            <a:endParaRPr lang="en-US" dirty="0" smtClean="0"/>
          </a:p>
          <a:p>
            <a:pPr hangingPunct="0"/>
            <a:r>
              <a:rPr lang="en-US" dirty="0" smtClean="0"/>
              <a:t>James 1:25: </a:t>
            </a:r>
            <a:r>
              <a:rPr lang="en-US" dirty="0" smtClean="0">
                <a:solidFill>
                  <a:schemeClr val="tx2"/>
                </a:solidFill>
              </a:rPr>
              <a:t>“But the one who looks intently into the perfect law</a:t>
            </a:r>
            <a:r>
              <a:rPr lang="en-US" dirty="0" smtClean="0"/>
              <a:t> [Bible doctrine</a:t>
            </a:r>
            <a:r>
              <a:rPr lang="en-US" dirty="0" smtClean="0">
                <a:solidFill>
                  <a:schemeClr val="tx2"/>
                </a:solidFill>
              </a:rPr>
              <a:t>] that gives freedom </a:t>
            </a:r>
            <a:r>
              <a:rPr lang="en-US" dirty="0" smtClean="0"/>
              <a:t>[perception of doctrine inside the divine powersphere], </a:t>
            </a:r>
            <a:r>
              <a:rPr lang="en-US" dirty="0" smtClean="0">
                <a:solidFill>
                  <a:schemeClr val="tx2"/>
                </a:solidFill>
              </a:rPr>
              <a:t>and continues to do this</a:t>
            </a:r>
            <a:r>
              <a:rPr lang="en-US" dirty="0" smtClean="0"/>
              <a:t> [momentum in the divine powersphere], </a:t>
            </a:r>
            <a:r>
              <a:rPr lang="en-US" dirty="0" smtClean="0">
                <a:solidFill>
                  <a:schemeClr val="tx2"/>
                </a:solidFill>
              </a:rPr>
              <a:t>not forgetting what he has heard but doing it, this believer will be blessed [or happy] in what he is doing”. </a:t>
            </a:r>
          </a:p>
          <a:p>
            <a:pPr hangingPunct="0"/>
            <a:endParaRPr lang="en-US" dirty="0" smtClean="0"/>
          </a:p>
          <a:p>
            <a:pPr hangingPunct="0"/>
            <a:r>
              <a:rPr lang="en-US" dirty="0" smtClean="0"/>
              <a:t>The perfect law and looking into the perfect law which gives freedom is our life inside the divine powersphere with emphasis on perception of doctrine. </a:t>
            </a:r>
          </a:p>
        </p:txBody>
      </p:sp>
    </p:spTree>
  </p:cSld>
  <p:clrMapOvr>
    <a:masterClrMapping/>
  </p:clrMapOvr>
  <p:transition/>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991600" cy="5867400"/>
          </a:xfrm>
        </p:spPr>
        <p:txBody>
          <a:bodyPr>
            <a:normAutofit/>
          </a:bodyPr>
          <a:lstStyle/>
          <a:p>
            <a:pPr hangingPunct="0"/>
            <a:r>
              <a:rPr lang="en-US" dirty="0" smtClean="0"/>
              <a:t>James 2:12-13, </a:t>
            </a:r>
            <a:r>
              <a:rPr lang="en-US" dirty="0" smtClean="0">
                <a:solidFill>
                  <a:schemeClr val="tx2"/>
                </a:solidFill>
              </a:rPr>
              <a:t>“So keep speaking and so keep doing as though who are going to be judged </a:t>
            </a:r>
            <a:r>
              <a:rPr lang="en-US" dirty="0" smtClean="0"/>
              <a:t>[evaluated] </a:t>
            </a:r>
            <a:r>
              <a:rPr lang="en-US" dirty="0" smtClean="0">
                <a:solidFill>
                  <a:schemeClr val="tx2"/>
                </a:solidFill>
              </a:rPr>
              <a:t>by the law that gives freedom </a:t>
            </a:r>
            <a:r>
              <a:rPr lang="en-US" dirty="0" smtClean="0"/>
              <a:t>[perception of doctrine inside the divine powersphere is the basis for our evaluation]. </a:t>
            </a:r>
            <a:r>
              <a:rPr lang="en-US" dirty="0" smtClean="0">
                <a:solidFill>
                  <a:schemeClr val="tx2"/>
                </a:solidFill>
              </a:rPr>
              <a:t>For judgment for those who have not produced mercy </a:t>
            </a:r>
            <a:r>
              <a:rPr lang="en-US" dirty="0" smtClean="0"/>
              <a:t>[have not manufactured virtue inside the divine powersphere, or better, who do not show compassion]; </a:t>
            </a:r>
            <a:r>
              <a:rPr lang="en-US" dirty="0" smtClean="0">
                <a:solidFill>
                  <a:schemeClr val="tx2"/>
                </a:solidFill>
              </a:rPr>
              <a:t>compassion triumphs over judgment.” </a:t>
            </a:r>
          </a:p>
          <a:p>
            <a:pPr hangingPunct="0"/>
            <a:endParaRPr lang="en-US" dirty="0" smtClean="0"/>
          </a:p>
          <a:p>
            <a:pPr hangingPunct="0"/>
            <a:r>
              <a:rPr lang="en-US" dirty="0" smtClean="0"/>
              <a:t>This is an interim point to emphasize the fact that the judgment seat of Christ and our evaluation is related toward the many decisions for or against the divine powersphere. </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normAutofit/>
          </a:bodyPr>
          <a:lstStyle/>
          <a:p>
            <a:pPr marL="571500" indent="-571500">
              <a:buNone/>
            </a:pPr>
            <a:r>
              <a:rPr lang="en-US" b="1" dirty="0" smtClean="0"/>
              <a:t>V.   Therefore the application of virtue </a:t>
            </a:r>
            <a:r>
              <a:rPr lang="en-US" dirty="0" smtClean="0"/>
              <a:t>to the judgment seat of Christ is found in: </a:t>
            </a:r>
          </a:p>
          <a:p>
            <a:pPr marL="571500" indent="-571500"/>
            <a:endParaRPr lang="en-US" dirty="0" smtClean="0"/>
          </a:p>
          <a:p>
            <a:pPr marL="571500" indent="-571500"/>
            <a:r>
              <a:rPr lang="en-US" dirty="0" smtClean="0"/>
              <a:t>One application found in Romans 14:10-13, </a:t>
            </a:r>
            <a:r>
              <a:rPr lang="en-US" dirty="0" smtClean="0">
                <a:solidFill>
                  <a:schemeClr val="tx2"/>
                </a:solidFill>
              </a:rPr>
              <a:t>“You there </a:t>
            </a:r>
            <a:r>
              <a:rPr lang="en-US" dirty="0" smtClean="0"/>
              <a:t>[the weak believer who lives in the cosmic system</a:t>
            </a:r>
            <a:r>
              <a:rPr lang="en-US" dirty="0" smtClean="0">
                <a:solidFill>
                  <a:schemeClr val="tx2"/>
                </a:solidFill>
              </a:rPr>
              <a:t>], why do you judge your brother?</a:t>
            </a:r>
            <a:r>
              <a:rPr lang="en-US" dirty="0" smtClean="0"/>
              <a:t> [Principle of the weak controlling the strong] </a:t>
            </a:r>
            <a:r>
              <a:rPr lang="en-US" dirty="0" smtClean="0">
                <a:solidFill>
                  <a:schemeClr val="tx2"/>
                </a:solidFill>
              </a:rPr>
              <a:t>or you also </a:t>
            </a:r>
            <a:r>
              <a:rPr lang="en-US" dirty="0" smtClean="0"/>
              <a:t>[the strong believer] </a:t>
            </a:r>
            <a:r>
              <a:rPr lang="en-US" dirty="0" smtClean="0">
                <a:solidFill>
                  <a:schemeClr val="tx2"/>
                </a:solidFill>
              </a:rPr>
              <a:t>why do you regard your brother with contempt </a:t>
            </a:r>
            <a:r>
              <a:rPr lang="en-US" dirty="0" smtClean="0"/>
              <a:t>[Lack of toleration and objective love</a:t>
            </a:r>
            <a:r>
              <a:rPr lang="en-US" dirty="0" smtClean="0">
                <a:solidFill>
                  <a:schemeClr val="tx2"/>
                </a:solidFill>
              </a:rPr>
              <a:t>]? for all will be present at the tribunal of God. For it stands written</a:t>
            </a:r>
            <a:r>
              <a:rPr lang="en-US" dirty="0" smtClean="0"/>
              <a:t> [Isaiah 45:23], </a:t>
            </a:r>
            <a:r>
              <a:rPr lang="en-US" dirty="0" smtClean="0">
                <a:solidFill>
                  <a:schemeClr val="tx2"/>
                </a:solidFill>
              </a:rPr>
              <a:t>For surely as I live, says the Lord, every knee will bow to me </a:t>
            </a:r>
            <a:r>
              <a:rPr lang="en-US" dirty="0" smtClean="0"/>
              <a:t>[the big genuflect after the Rapture of the Church],..</a:t>
            </a:r>
          </a:p>
          <a:p>
            <a:endParaRPr lang="en-US" dirty="0" smtClean="0">
              <a:solidFill>
                <a:schemeClr val="tx2"/>
              </a:solidFill>
            </a:endParaRPr>
          </a:p>
          <a:p>
            <a:endParaRPr lang="en-US" dirty="0" smtClean="0"/>
          </a:p>
        </p:txBody>
      </p:sp>
    </p:spTree>
  </p:cSld>
  <p:clrMapOvr>
    <a:masterClrMapping/>
  </p:clrMapOvr>
  <p:transition/>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pPr>
              <a:buNone/>
            </a:pPr>
            <a:r>
              <a:rPr lang="en-US" dirty="0" smtClean="0">
                <a:solidFill>
                  <a:schemeClr val="tx2"/>
                </a:solidFill>
              </a:rPr>
              <a:t> “ and every tongue will confess to God </a:t>
            </a:r>
            <a:r>
              <a:rPr lang="en-US" dirty="0" smtClean="0"/>
              <a:t>[these are believers</a:t>
            </a:r>
            <a:r>
              <a:rPr lang="en-US" dirty="0" smtClean="0">
                <a:solidFill>
                  <a:schemeClr val="tx2"/>
                </a:solidFill>
              </a:rPr>
              <a:t>]. So then each one of us</a:t>
            </a:r>
            <a:r>
              <a:rPr lang="en-US" dirty="0" smtClean="0"/>
              <a:t> [Church Age believers] </a:t>
            </a:r>
            <a:r>
              <a:rPr lang="en-US" dirty="0" smtClean="0">
                <a:solidFill>
                  <a:schemeClr val="tx2"/>
                </a:solidFill>
              </a:rPr>
              <a:t>shall give an account to God concerning himself</a:t>
            </a:r>
            <a:r>
              <a:rPr lang="en-US" dirty="0" smtClean="0"/>
              <a:t> [You are responsible for your own decisions]. </a:t>
            </a:r>
            <a:r>
              <a:rPr lang="en-US" dirty="0" smtClean="0">
                <a:solidFill>
                  <a:schemeClr val="tx2"/>
                </a:solidFill>
              </a:rPr>
              <a:t>“Therefore let us no longer judge one another: but rather make up your mind</a:t>
            </a:r>
            <a:r>
              <a:rPr lang="en-US" dirty="0" smtClean="0"/>
              <a:t> </a:t>
            </a:r>
            <a:r>
              <a:rPr lang="en-US" dirty="0" smtClean="0">
                <a:solidFill>
                  <a:schemeClr val="tx2"/>
                </a:solidFill>
              </a:rPr>
              <a:t>not to place an obstacle or distraction in front of his brother”. </a:t>
            </a:r>
          </a:p>
          <a:p>
            <a:pPr>
              <a:buNone/>
            </a:pPr>
            <a:endParaRPr lang="en-US" dirty="0" smtClean="0">
              <a:solidFill>
                <a:schemeClr val="tx2"/>
              </a:solidFill>
            </a:endParaRPr>
          </a:p>
          <a:p>
            <a:r>
              <a:rPr lang="en-US" dirty="0" smtClean="0"/>
              <a:t>The believer who has personal love for God and objective love for mankind even if they are your enemies will receive a reward. </a:t>
            </a:r>
            <a:endParaRPr lang="en-US" dirty="0"/>
          </a:p>
        </p:txBody>
      </p:sp>
    </p:spTree>
  </p:cSld>
  <p:clrMapOvr>
    <a:masterClrMapping/>
  </p:clrMapOvr>
  <p:transition/>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a:bodyPr>
          <a:lstStyle/>
          <a:p>
            <a:pPr marL="571500" indent="-571500">
              <a:buNone/>
            </a:pPr>
            <a:r>
              <a:rPr lang="en-US" b="1" dirty="0" smtClean="0"/>
              <a:t>VI.  An athletic analogy to the judgment seat of Christ</a:t>
            </a:r>
            <a:r>
              <a:rPr lang="en-US" dirty="0" smtClean="0"/>
              <a:t>.    2 Corinthians </a:t>
            </a:r>
            <a:r>
              <a:rPr lang="en-US" dirty="0" smtClean="0">
                <a:solidFill>
                  <a:schemeClr val="bg2">
                    <a:lumMod val="25000"/>
                  </a:schemeClr>
                </a:solidFill>
              </a:rPr>
              <a:t>2:5 “Now if anyone really competes in the athletic games he does not receive a winner’s wreath unless he trains according to the rules.” </a:t>
            </a:r>
          </a:p>
          <a:p>
            <a:pPr marL="571500" indent="-571500">
              <a:buAutoNum type="romanUcPeriod" startAt="6"/>
            </a:pPr>
            <a:endParaRPr lang="en-US" dirty="0" smtClean="0"/>
          </a:p>
          <a:p>
            <a:pPr marL="571500" indent="-571500">
              <a:buNone/>
            </a:pPr>
            <a:r>
              <a:rPr lang="en-US" dirty="0" smtClean="0"/>
              <a:t>        -  The Roman empire, in copying the Greek games, copied the whole system, including the rules, and the athlete couldn’t compete unless he trained according to the rules. </a:t>
            </a:r>
          </a:p>
          <a:p>
            <a:pPr marL="571500" indent="-571500">
              <a:buNone/>
            </a:pPr>
            <a:r>
              <a:rPr lang="en-US" dirty="0" smtClean="0"/>
              <a:t>    </a:t>
            </a:r>
          </a:p>
          <a:p>
            <a:pPr marL="571500" indent="-571500">
              <a:buNone/>
            </a:pPr>
            <a:r>
              <a:rPr lang="en-US" dirty="0" smtClean="0"/>
              <a:t>         - There were two types of athletes who existed in the Roman empire. The first group were called AQLETAI and were the people who entered state gymnasiums in order to train and compete in the games. </a:t>
            </a:r>
          </a:p>
          <a:p>
            <a:pPr marL="571500" indent="-571500">
              <a:buNone/>
            </a:pPr>
            <a:endParaRPr lang="en-US" dirty="0" smtClean="0"/>
          </a:p>
        </p:txBody>
      </p:sp>
    </p:spTree>
  </p:cSld>
  <p:clrMapOvr>
    <a:masterClrMapping/>
  </p:clrMapOvr>
  <p:transition/>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marL="571500" indent="-571500">
              <a:buNone/>
            </a:pPr>
            <a:r>
              <a:rPr lang="en-US" dirty="0" smtClean="0"/>
              <a:t>      There was also another category of athlete called AGNONISTAI  and were the muscle or body builders who did not enter the games and train under the rules. </a:t>
            </a:r>
          </a:p>
          <a:p>
            <a:pPr marL="571500" indent="-571500">
              <a:buNone/>
            </a:pPr>
            <a:endParaRPr lang="en-US" dirty="0" smtClean="0"/>
          </a:p>
          <a:p>
            <a:pPr marL="571500" indent="-571500">
              <a:buNone/>
            </a:pPr>
            <a:r>
              <a:rPr lang="en-US" dirty="0" smtClean="0"/>
              <a:t>          In analogy we have two kinds of believers, those who are in the divine powersphere [comparable to the AQLETAI ) and those in the cosmic system [comparable to the AGNONISTAI ]. </a:t>
            </a:r>
          </a:p>
          <a:p>
            <a:pPr marL="571500" indent="-571500">
              <a:buNone/>
            </a:pPr>
            <a:endParaRPr lang="en-US" dirty="0" smtClean="0"/>
          </a:p>
          <a:p>
            <a:pPr marL="571500" indent="-571500">
              <a:buNone/>
            </a:pPr>
            <a:r>
              <a:rPr lang="en-US" dirty="0" smtClean="0"/>
              <a:t>           </a:t>
            </a:r>
            <a:endParaRPr lang="en-US" dirty="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latin typeface="Arial Rounded MT Bold" pitchFamily="34" charset="0"/>
              </a:rPr>
              <a:t>OUDE EN DOLO  nor in guile or deceit, to catch someone with bait. Paul is very sensitive to the standards of purity that God has set for him in his life and messages. He did not teach sound doctrine while having sexual affairs on the side. ANY PASTOR WHO DOES SUCH THINGS SHOULD BE IMMEDIATELY REMOVED FROM THE MINISTRY. </a:t>
            </a:r>
          </a:p>
          <a:p>
            <a:r>
              <a:rPr lang="en-US" dirty="0" smtClean="0">
                <a:latin typeface="Arial Rounded MT Bold" pitchFamily="34" charset="0"/>
              </a:rPr>
              <a:t>Paul did not teach the Word to gain wealth, social recognition, nor become famous. That would be deceitful.</a:t>
            </a:r>
          </a:p>
          <a:p>
            <a:r>
              <a:rPr lang="en-US" dirty="0" smtClean="0">
                <a:latin typeface="Arial Rounded MT Bold" pitchFamily="34" charset="0"/>
              </a:rPr>
              <a:t>Paul’s goal was for believers to know the mind of Christ personally so they could fellowship with Him. </a:t>
            </a:r>
          </a:p>
          <a:p>
            <a:r>
              <a:rPr lang="en-US" dirty="0" smtClean="0">
                <a:latin typeface="Arial Rounded MT Bold" pitchFamily="34" charset="0"/>
              </a:rPr>
              <a:t>Paul, as an apostle of grace, fully understood his role and his purpose. He did not disgrace his position.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normAutofit/>
          </a:bodyPr>
          <a:lstStyle/>
          <a:p>
            <a:pPr marL="571500" indent="-571500">
              <a:buNone/>
            </a:pPr>
            <a:r>
              <a:rPr lang="en-US" dirty="0" smtClean="0"/>
              <a:t>      We have the cosmic believer who doesn’t train according to the rules and we have the believer in the divine powersphere who does. </a:t>
            </a:r>
          </a:p>
          <a:p>
            <a:pPr marL="571500" indent="-571500">
              <a:buNone/>
            </a:pPr>
            <a:r>
              <a:rPr lang="en-US" dirty="0" smtClean="0"/>
              <a:t>           </a:t>
            </a:r>
          </a:p>
          <a:p>
            <a:pPr marL="571500" indent="-571500">
              <a:buNone/>
            </a:pPr>
            <a:r>
              <a:rPr lang="en-US" dirty="0" smtClean="0"/>
              <a:t>      Not only did the Roman athlete live inside the gymnasium for ten months but he followed a set of very strict rules which constantly tested his motivation, his decisions, and his momentum. This was a part of the system. </a:t>
            </a:r>
          </a:p>
          <a:p>
            <a:pPr marL="571500" indent="-571500">
              <a:buNone/>
            </a:pPr>
            <a:endParaRPr lang="en-US" dirty="0" smtClean="0"/>
          </a:p>
          <a:p>
            <a:pPr marL="571500" indent="-571500">
              <a:buNone/>
            </a:pPr>
            <a:r>
              <a:rPr lang="en-US" dirty="0" smtClean="0"/>
              <a:t>      The concept of perception of doctrine in the divine powersphere is analogous. Once the athletes went back to their home town they received rewards which are comparable to the judgment seat of Christ. </a:t>
            </a:r>
          </a:p>
          <a:p>
            <a:endParaRPr lang="en-US" dirty="0" smtClean="0"/>
          </a:p>
          <a:p>
            <a:endParaRPr lang="en-US" dirty="0"/>
          </a:p>
        </p:txBody>
      </p:sp>
    </p:spTree>
  </p:cSld>
  <p:clrMapOvr>
    <a:masterClrMapping/>
  </p:clrMapOvr>
  <p:transition/>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lnSpcReduction="10000"/>
          </a:bodyPr>
          <a:lstStyle/>
          <a:p>
            <a:r>
              <a:rPr lang="en-US" dirty="0" smtClean="0"/>
              <a:t>This was Paul’s subject, then, in 1 Corinthians 9:24-27:  </a:t>
            </a:r>
            <a:r>
              <a:rPr lang="en-US" dirty="0" smtClean="0">
                <a:solidFill>
                  <a:schemeClr val="bg2">
                    <a:lumMod val="50000"/>
                  </a:schemeClr>
                </a:solidFill>
              </a:rPr>
              <a:t>“Do you not know that those who run in a race all run </a:t>
            </a:r>
            <a:r>
              <a:rPr lang="en-US" dirty="0" smtClean="0"/>
              <a:t>[analogous to the games in the Roman empire and learning and application of Bible doctrine </a:t>
            </a:r>
            <a:r>
              <a:rPr lang="en-US" dirty="0" smtClean="0">
                <a:solidFill>
                  <a:schemeClr val="bg2">
                    <a:lumMod val="50000"/>
                  </a:schemeClr>
                </a:solidFill>
              </a:rPr>
              <a:t>], but one receives the prize </a:t>
            </a:r>
            <a:r>
              <a:rPr lang="en-US" dirty="0" smtClean="0"/>
              <a:t>[in each event]? [analogous to the attainment of spiritual maturity or advance from gate four to gate eight in the divine powersphere].” </a:t>
            </a:r>
          </a:p>
          <a:p>
            <a:endParaRPr lang="en-US" dirty="0" smtClean="0"/>
          </a:p>
          <a:p>
            <a:r>
              <a:rPr lang="en-US" dirty="0" smtClean="0">
                <a:solidFill>
                  <a:schemeClr val="tx2"/>
                </a:solidFill>
              </a:rPr>
              <a:t>“Run in such a way that you may win,” </a:t>
            </a:r>
            <a:r>
              <a:rPr lang="en-US" dirty="0" smtClean="0"/>
              <a:t>( living inside divine powersphere ) </a:t>
            </a:r>
            <a:r>
              <a:rPr lang="en-US" dirty="0" smtClean="0">
                <a:solidFill>
                  <a:schemeClr val="tx2"/>
                </a:solidFill>
              </a:rPr>
              <a:t>And everyone who competes in the games exercises self-discipline in all things. They </a:t>
            </a:r>
            <a:r>
              <a:rPr lang="en-US" dirty="0" smtClean="0"/>
              <a:t>[the athletes] </a:t>
            </a:r>
            <a:r>
              <a:rPr lang="en-US" dirty="0" smtClean="0">
                <a:solidFill>
                  <a:schemeClr val="tx2"/>
                </a:solidFill>
              </a:rPr>
              <a:t>do it to receive a perishable wreath</a:t>
            </a:r>
            <a:r>
              <a:rPr lang="en-US" dirty="0" smtClean="0"/>
              <a:t> [or crown]; </a:t>
            </a:r>
            <a:r>
              <a:rPr lang="en-US" dirty="0" smtClean="0">
                <a:solidFill>
                  <a:schemeClr val="tx2"/>
                </a:solidFill>
              </a:rPr>
              <a:t>but we </a:t>
            </a:r>
            <a:r>
              <a:rPr lang="en-US" dirty="0" smtClean="0"/>
              <a:t>[mature believers] </a:t>
            </a:r>
            <a:r>
              <a:rPr lang="en-US" dirty="0" smtClean="0">
                <a:solidFill>
                  <a:schemeClr val="tx2"/>
                </a:solidFill>
              </a:rPr>
              <a:t>an imperishable crown. Therefore </a:t>
            </a:r>
            <a:r>
              <a:rPr lang="en-US" dirty="0" smtClean="0"/>
              <a:t>[Paul’s application] </a:t>
            </a:r>
            <a:r>
              <a:rPr lang="en-US" dirty="0" smtClean="0">
                <a:solidFill>
                  <a:schemeClr val="tx2"/>
                </a:solidFill>
              </a:rPr>
              <a:t>I do not run like a person without an objective; I do not fight like a person beating the air </a:t>
            </a:r>
            <a:r>
              <a:rPr lang="en-US" dirty="0" smtClean="0"/>
              <a:t>[cosmic believers are shadow boxers]: </a:t>
            </a:r>
          </a:p>
          <a:p>
            <a:endParaRPr lang="en-US" dirty="0" smtClean="0"/>
          </a:p>
          <a:p>
            <a:endParaRPr lang="en-US" dirty="0"/>
          </a:p>
        </p:txBody>
      </p:sp>
    </p:spTree>
  </p:cSld>
  <p:clrMapOvr>
    <a:masterClrMapping/>
  </p:clrMapOvr>
  <p:transition/>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a:bodyPr>
          <a:lstStyle/>
          <a:p>
            <a:r>
              <a:rPr lang="en-US" dirty="0" smtClean="0">
                <a:solidFill>
                  <a:schemeClr val="tx2"/>
                </a:solidFill>
              </a:rPr>
              <a:t>Instead I discipline my body, and keep it in training </a:t>
            </a:r>
            <a:r>
              <a:rPr lang="en-US" dirty="0" smtClean="0"/>
              <a:t>[living inside divine powersphere </a:t>
            </a:r>
            <a:r>
              <a:rPr lang="en-US" dirty="0" smtClean="0">
                <a:solidFill>
                  <a:schemeClr val="tx2"/>
                </a:solidFill>
              </a:rPr>
              <a:t>) lest having preached </a:t>
            </a:r>
            <a:r>
              <a:rPr lang="en-US" dirty="0" smtClean="0"/>
              <a:t>[communicated doctrine] </a:t>
            </a:r>
            <a:r>
              <a:rPr lang="en-US" dirty="0" smtClean="0">
                <a:solidFill>
                  <a:schemeClr val="tx2"/>
                </a:solidFill>
              </a:rPr>
              <a:t>to others, I myself should be disqualified” </a:t>
            </a:r>
            <a:r>
              <a:rPr lang="en-US" dirty="0" smtClean="0"/>
              <a:t>[disqualification from both temporal blessing in time and eternal reward at the judgment seat of Christ].</a:t>
            </a:r>
          </a:p>
          <a:p>
            <a:endParaRPr lang="en-US" dirty="0" smtClean="0"/>
          </a:p>
          <a:p>
            <a:r>
              <a:rPr lang="en-US" dirty="0" smtClean="0"/>
              <a:t>The rewards at the judgment seat of Christ. During the Roman empire there were two Greek words used for crowns. </a:t>
            </a:r>
          </a:p>
          <a:p>
            <a:pPr>
              <a:buNone/>
            </a:pPr>
            <a:r>
              <a:rPr lang="en-US" dirty="0" smtClean="0"/>
              <a:t>       - One of them, STEPHANOI is a reward in two areas of life.</a:t>
            </a:r>
          </a:p>
          <a:p>
            <a:pPr>
              <a:buNone/>
            </a:pPr>
            <a:r>
              <a:rPr lang="en-US" dirty="0" smtClean="0"/>
              <a:t>       - It is a reward in military service and in the empire games. </a:t>
            </a:r>
          </a:p>
          <a:p>
            <a:pPr>
              <a:buNone/>
            </a:pPr>
            <a:r>
              <a:rPr lang="en-US" dirty="0" smtClean="0"/>
              <a:t>     </a:t>
            </a:r>
          </a:p>
          <a:p>
            <a:pPr>
              <a:buNone/>
            </a:pPr>
            <a:r>
              <a:rPr lang="en-US" dirty="0" smtClean="0"/>
              <a:t>    There is a second word for crown which occasionally we find in the Bible, DIADHEMA . This is a crown used for a king. </a:t>
            </a:r>
          </a:p>
        </p:txBody>
      </p:sp>
    </p:spTree>
  </p:cSld>
  <p:clrMapOvr>
    <a:masterClrMapping/>
  </p:clrMapOvr>
  <p:transition/>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pPr>
              <a:buNone/>
            </a:pPr>
            <a:r>
              <a:rPr lang="en-US" dirty="0" smtClean="0"/>
              <a:t> - Certain rewards to mature believers at the judgment seat of Christ are called STEPHANOI, crowns. </a:t>
            </a:r>
          </a:p>
          <a:p>
            <a:pPr>
              <a:buNone/>
            </a:pPr>
            <a:endParaRPr lang="en-US" dirty="0" smtClean="0"/>
          </a:p>
          <a:p>
            <a:pPr>
              <a:buNone/>
            </a:pPr>
            <a:r>
              <a:rPr lang="en-US" dirty="0" smtClean="0"/>
              <a:t>    There were six categories of such crowns given by the Roman empire. </a:t>
            </a:r>
          </a:p>
          <a:p>
            <a:pPr>
              <a:buNone/>
            </a:pPr>
            <a:endParaRPr lang="en-US" dirty="0" smtClean="0"/>
          </a:p>
          <a:p>
            <a:pPr>
              <a:buNone/>
            </a:pPr>
            <a:r>
              <a:rPr lang="en-US" dirty="0" smtClean="0"/>
              <a:t>   In order of merit the six categories each had a monetary reward that went with it. All six were in the form of a golden crown that you could wear for the rest of your life.</a:t>
            </a:r>
          </a:p>
          <a:p>
            <a:pPr>
              <a:buNone/>
            </a:pPr>
            <a:r>
              <a:rPr lang="en-US" dirty="0" smtClean="0"/>
              <a:t> </a:t>
            </a:r>
          </a:p>
          <a:p>
            <a:r>
              <a:rPr lang="en-US" dirty="0" smtClean="0"/>
              <a:t>We have in the scripture, not six of the crowns, but four listed for believers. </a:t>
            </a:r>
          </a:p>
          <a:p>
            <a:endParaRPr lang="en-US" dirty="0" smtClean="0"/>
          </a:p>
          <a:p>
            <a:endParaRPr lang="en-US" dirty="0"/>
          </a:p>
        </p:txBody>
      </p:sp>
    </p:spTree>
  </p:cSld>
  <p:clrMapOvr>
    <a:masterClrMapping/>
  </p:clrMapOvr>
  <p:transition/>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838200"/>
            <a:ext cx="8991600" cy="6019800"/>
          </a:xfrm>
        </p:spPr>
        <p:txBody>
          <a:bodyPr>
            <a:normAutofit fontScale="92500" lnSpcReduction="10000"/>
          </a:bodyPr>
          <a:lstStyle/>
          <a:p>
            <a:pPr hangingPunct="0"/>
            <a:r>
              <a:rPr lang="en-US" b="1" dirty="0" smtClean="0">
                <a:solidFill>
                  <a:schemeClr val="accent5">
                    <a:lumMod val="75000"/>
                  </a:schemeClr>
                </a:solidFill>
              </a:rPr>
              <a:t>- </a:t>
            </a:r>
            <a:r>
              <a:rPr lang="en-US" b="1" u="sng" dirty="0" smtClean="0">
                <a:solidFill>
                  <a:schemeClr val="accent5">
                    <a:lumMod val="75000"/>
                  </a:schemeClr>
                </a:solidFill>
              </a:rPr>
              <a:t>Crown of righteousness </a:t>
            </a:r>
            <a:r>
              <a:rPr lang="en-US" dirty="0" smtClean="0"/>
              <a:t>for the fulfillment of the plan of God in the Church Age [in other words for advancing from gate four to gate eight]. 2 Timothy 4:7,8</a:t>
            </a:r>
          </a:p>
          <a:p>
            <a:pPr hangingPunct="0">
              <a:buNone/>
            </a:pPr>
            <a:r>
              <a:rPr lang="en-US" dirty="0" smtClean="0"/>
              <a:t>    </a:t>
            </a:r>
          </a:p>
          <a:p>
            <a:pPr hangingPunct="0">
              <a:buNone/>
            </a:pPr>
            <a:r>
              <a:rPr lang="en-US" b="1" dirty="0" smtClean="0">
                <a:solidFill>
                  <a:schemeClr val="accent5">
                    <a:lumMod val="75000"/>
                  </a:schemeClr>
                </a:solidFill>
              </a:rPr>
              <a:t>    - </a:t>
            </a:r>
            <a:r>
              <a:rPr lang="en-US" b="1" u="sng" dirty="0" smtClean="0">
                <a:solidFill>
                  <a:schemeClr val="accent5">
                    <a:lumMod val="75000"/>
                  </a:schemeClr>
                </a:solidFill>
              </a:rPr>
              <a:t>Crown of life </a:t>
            </a:r>
            <a:r>
              <a:rPr lang="en-US" dirty="0" smtClean="0"/>
              <a:t>for passing all of the momentum tests as you go from gate four to gate eight. (Revelation 2:10, James 1:12 ).</a:t>
            </a:r>
          </a:p>
          <a:p>
            <a:pPr hangingPunct="0">
              <a:buNone/>
            </a:pPr>
            <a:r>
              <a:rPr lang="en-US" dirty="0" smtClean="0"/>
              <a:t> </a:t>
            </a:r>
          </a:p>
          <a:p>
            <a:pPr hangingPunct="0">
              <a:buNone/>
            </a:pPr>
            <a:r>
              <a:rPr lang="en-US" dirty="0" smtClean="0"/>
              <a:t>          This crown is related to momentum testing. Momentum testing is only for those believers who are advancing, those believers who are taking in doctrine. </a:t>
            </a:r>
          </a:p>
          <a:p>
            <a:pPr hangingPunct="0">
              <a:buNone/>
            </a:pPr>
            <a:endParaRPr lang="en-US" dirty="0" smtClean="0"/>
          </a:p>
          <a:p>
            <a:pPr hangingPunct="0">
              <a:buNone/>
            </a:pPr>
            <a:r>
              <a:rPr lang="en-US" dirty="0" smtClean="0"/>
              <a:t>          The believer who faces momentum testing inside the divine powersphere accelerates his advance to gate eight. </a:t>
            </a:r>
          </a:p>
          <a:p>
            <a:pPr hangingPunct="0">
              <a:buNone/>
            </a:pPr>
            <a:endParaRPr lang="en-US" dirty="0" smtClean="0"/>
          </a:p>
          <a:p>
            <a:pPr hangingPunct="0">
              <a:buNone/>
            </a:pPr>
            <a:r>
              <a:rPr lang="en-US" dirty="0" smtClean="0"/>
              <a:t>    </a:t>
            </a:r>
            <a:endParaRPr lang="en-US" dirty="0"/>
          </a:p>
        </p:txBody>
      </p:sp>
    </p:spTree>
  </p:cSld>
  <p:clrMapOvr>
    <a:masterClrMapping/>
  </p:clrMapOvr>
  <p:transition/>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normAutofit fontScale="92500" lnSpcReduction="20000"/>
          </a:bodyPr>
          <a:lstStyle/>
          <a:p>
            <a:pPr hangingPunct="0">
              <a:buNone/>
            </a:pPr>
            <a:r>
              <a:rPr lang="en-US" dirty="0" smtClean="0"/>
              <a:t>   So the </a:t>
            </a:r>
            <a:r>
              <a:rPr lang="en-US" b="1" dirty="0" smtClean="0">
                <a:solidFill>
                  <a:schemeClr val="accent4"/>
                </a:solidFill>
              </a:rPr>
              <a:t>crown of life </a:t>
            </a:r>
            <a:r>
              <a:rPr lang="en-US" dirty="0" smtClean="0"/>
              <a:t>is actually a </a:t>
            </a:r>
            <a:r>
              <a:rPr lang="en-US" b="1" dirty="0" smtClean="0">
                <a:solidFill>
                  <a:schemeClr val="accent1"/>
                </a:solidFill>
              </a:rPr>
              <a:t>martyrs decoration </a:t>
            </a:r>
            <a:r>
              <a:rPr lang="en-US" dirty="0" smtClean="0"/>
              <a:t>and reward and also an eternal decoration for those believers who remain in the divine powersphere under the greatest pressures of life, and advance to maturity in times of historical disaster or historical downtrend. </a:t>
            </a:r>
          </a:p>
          <a:p>
            <a:pPr hangingPunct="0">
              <a:buNone/>
            </a:pPr>
            <a:r>
              <a:rPr lang="en-US" dirty="0" smtClean="0"/>
              <a:t>      </a:t>
            </a:r>
          </a:p>
          <a:p>
            <a:pPr hangingPunct="0">
              <a:buNone/>
            </a:pPr>
            <a:r>
              <a:rPr lang="en-US" dirty="0" smtClean="0"/>
              <a:t>        - Note that both the </a:t>
            </a:r>
            <a:r>
              <a:rPr lang="en-US" b="1" dirty="0" smtClean="0">
                <a:solidFill>
                  <a:schemeClr val="accent4"/>
                </a:solidFill>
              </a:rPr>
              <a:t>crown of righteousness </a:t>
            </a:r>
            <a:r>
              <a:rPr lang="en-US" dirty="0" smtClean="0"/>
              <a:t>and the </a:t>
            </a:r>
            <a:r>
              <a:rPr lang="en-US" b="1" dirty="0" smtClean="0">
                <a:solidFill>
                  <a:schemeClr val="accent4"/>
                </a:solidFill>
              </a:rPr>
              <a:t>crown of life</a:t>
            </a:r>
            <a:r>
              <a:rPr lang="en-US" dirty="0" smtClean="0"/>
              <a:t> are preceded by some form of </a:t>
            </a:r>
            <a:r>
              <a:rPr lang="en-US" u="sng" dirty="0" smtClean="0"/>
              <a:t>dying grace, and that includes martyrdom. </a:t>
            </a:r>
          </a:p>
          <a:p>
            <a:pPr hangingPunct="0">
              <a:buNone/>
            </a:pPr>
            <a:endParaRPr lang="en-US" dirty="0" smtClean="0"/>
          </a:p>
          <a:p>
            <a:pPr hangingPunct="0">
              <a:buNone/>
            </a:pPr>
            <a:r>
              <a:rPr lang="en-US" dirty="0" smtClean="0"/>
              <a:t>        - Therefore both crowns or decorations awarded to believers in eternity and believers whose priorities are so linked with Bible doctrine that in time of disaster, pressure or heartache of any kind, doctrine is more real to them than the actual suffering which they endure. </a:t>
            </a:r>
          </a:p>
          <a:p>
            <a:pPr hangingPunct="0">
              <a:buNone/>
            </a:pPr>
            <a:endParaRPr lang="en-US" dirty="0" smtClean="0"/>
          </a:p>
          <a:p>
            <a:pPr hangingPunct="0">
              <a:buNone/>
            </a:pPr>
            <a:r>
              <a:rPr lang="en-US" dirty="0" smtClean="0"/>
              <a:t>        - They do not compromise their doctrine or their stand or their love of the Lord because of some pressure. </a:t>
            </a:r>
          </a:p>
          <a:p>
            <a:pPr hangingPunct="0">
              <a:buNone/>
            </a:pPr>
            <a:endParaRPr lang="en-US" dirty="0" smtClean="0"/>
          </a:p>
          <a:p>
            <a:endParaRPr lang="en-US" dirty="0"/>
          </a:p>
        </p:txBody>
      </p:sp>
    </p:spTree>
  </p:cSld>
  <p:clrMapOvr>
    <a:masterClrMapping/>
  </p:clrMapOvr>
  <p:transition/>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a:bodyPr>
          <a:lstStyle/>
          <a:p>
            <a:pPr hangingPunct="0">
              <a:buNone/>
            </a:pPr>
            <a:r>
              <a:rPr lang="en-US" dirty="0" smtClean="0"/>
              <a:t>   </a:t>
            </a:r>
            <a:r>
              <a:rPr lang="en-US" b="1" dirty="0" smtClean="0">
                <a:solidFill>
                  <a:schemeClr val="accent5">
                    <a:lumMod val="75000"/>
                  </a:schemeClr>
                </a:solidFill>
              </a:rPr>
              <a:t>- </a:t>
            </a:r>
            <a:r>
              <a:rPr lang="en-US" b="1" u="sng" dirty="0" smtClean="0">
                <a:solidFill>
                  <a:schemeClr val="accent5">
                    <a:lumMod val="75000"/>
                  </a:schemeClr>
                </a:solidFill>
              </a:rPr>
              <a:t>Crown of glory</a:t>
            </a:r>
            <a:r>
              <a:rPr lang="en-US" b="1" dirty="0" smtClean="0">
                <a:solidFill>
                  <a:schemeClr val="accent5">
                    <a:lumMod val="75000"/>
                  </a:schemeClr>
                </a:solidFill>
              </a:rPr>
              <a:t>, </a:t>
            </a:r>
            <a:r>
              <a:rPr lang="en-US" dirty="0" smtClean="0"/>
              <a:t>a decoration for pastors, evangelists and faithful communicators of the Word of God. </a:t>
            </a:r>
          </a:p>
          <a:p>
            <a:pPr hangingPunct="0">
              <a:buNone/>
            </a:pPr>
            <a:endParaRPr lang="en-US" dirty="0" smtClean="0"/>
          </a:p>
          <a:p>
            <a:pPr hangingPunct="0">
              <a:buNone/>
            </a:pPr>
            <a:r>
              <a:rPr lang="en-US" dirty="0" smtClean="0"/>
              <a:t> 	This eternal decoration is given to pastors who not only reach but who through faithful teaching of the Word lead others to spiritual maturity. </a:t>
            </a:r>
          </a:p>
          <a:p>
            <a:pPr hangingPunct="0">
              <a:buNone/>
            </a:pPr>
            <a:endParaRPr lang="en-US" dirty="0" smtClean="0"/>
          </a:p>
          <a:p>
            <a:pPr hangingPunct="0">
              <a:buNone/>
            </a:pPr>
            <a:r>
              <a:rPr lang="en-US" dirty="0" smtClean="0"/>
              <a:t>      The </a:t>
            </a:r>
            <a:r>
              <a:rPr lang="en-US" b="1" dirty="0" smtClean="0">
                <a:solidFill>
                  <a:schemeClr val="accent4"/>
                </a:solidFill>
              </a:rPr>
              <a:t>crown of glory </a:t>
            </a:r>
            <a:r>
              <a:rPr lang="en-US" dirty="0" smtClean="0"/>
              <a:t>belongs primarily to the apostles, and to the evangelists and prophets who taught the Word of God before the canon was completed, and afterward to the pastors. </a:t>
            </a:r>
          </a:p>
          <a:p>
            <a:pPr hangingPunct="0">
              <a:buNone/>
            </a:pPr>
            <a:endParaRPr lang="en-US" dirty="0" smtClean="0"/>
          </a:p>
          <a:p>
            <a:pPr hangingPunct="0">
              <a:buNone/>
            </a:pPr>
            <a:r>
              <a:rPr lang="en-US" dirty="0" smtClean="0"/>
              <a:t>      No pastor can lead his congregation, however, beyond his own stage of growth ( Philippians 4:1 ).</a:t>
            </a:r>
          </a:p>
          <a:p>
            <a:pPr hangingPunct="0">
              <a:buNone/>
            </a:pPr>
            <a:r>
              <a:rPr lang="en-US" dirty="0" smtClean="0"/>
              <a:t>     Paul recognizes those listening to him and advancing to maturity as his crown, the crown of glory ( Heb 6:10,  1 Pet 5:4).</a:t>
            </a:r>
          </a:p>
          <a:p>
            <a:pPr hangingPunct="0">
              <a:buNone/>
            </a:pPr>
            <a:endParaRPr lang="en-US" dirty="0" smtClean="0"/>
          </a:p>
        </p:txBody>
      </p:sp>
    </p:spTree>
  </p:cSld>
  <p:clrMapOvr>
    <a:masterClrMapping/>
  </p:clrMapOvr>
  <p:transition/>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lnSpcReduction="10000"/>
          </a:bodyPr>
          <a:lstStyle/>
          <a:p>
            <a:pPr hangingPunct="0"/>
            <a:r>
              <a:rPr lang="en-US" b="1" dirty="0" smtClean="0">
                <a:solidFill>
                  <a:schemeClr val="accent5">
                    <a:lumMod val="75000"/>
                  </a:schemeClr>
                </a:solidFill>
              </a:rPr>
              <a:t> - </a:t>
            </a:r>
            <a:r>
              <a:rPr lang="en-US" b="1" u="sng" dirty="0" smtClean="0">
                <a:solidFill>
                  <a:schemeClr val="accent5">
                    <a:lumMod val="75000"/>
                  </a:schemeClr>
                </a:solidFill>
              </a:rPr>
              <a:t>Crown of Joy </a:t>
            </a:r>
            <a:r>
              <a:rPr lang="en-US" dirty="0" smtClean="0"/>
              <a:t>– teamwork with missionaries and others in evangelism, testimony  of a missionary church.   1 Thess 2:19,20.</a:t>
            </a:r>
          </a:p>
          <a:p>
            <a:r>
              <a:rPr lang="en-US" b="1" dirty="0" smtClean="0">
                <a:solidFill>
                  <a:schemeClr val="tx2"/>
                </a:solidFill>
              </a:rPr>
              <a:t>2:20 — “You all are our glory and joy.” </a:t>
            </a:r>
          </a:p>
          <a:p>
            <a:r>
              <a:rPr lang="en-US" dirty="0" smtClean="0"/>
              <a:t>The great source of happiness emphasized here is one of the greatest joys in life. </a:t>
            </a:r>
          </a:p>
          <a:p>
            <a:endParaRPr lang="en-US" dirty="0" smtClean="0"/>
          </a:p>
          <a:p>
            <a:r>
              <a:rPr lang="en-US" dirty="0" smtClean="0"/>
              <a:t>It is the joy and the privilege of seeing members of the human race who are lost, who are spiritually dead, respond to the gospel so that they will live forever in the presence of Jesus Christ where is no more sorrow, no more tears, no more pain, no more death, behold, the old things have passed away.</a:t>
            </a:r>
          </a:p>
          <a:p>
            <a:pPr algn="ctr"/>
            <a:r>
              <a:rPr lang="en-US" dirty="0" smtClean="0"/>
              <a:t>END CHAPTER TWO</a:t>
            </a:r>
          </a:p>
          <a:p>
            <a:endParaRPr lang="en-US" dirty="0" smtClean="0"/>
          </a:p>
          <a:p>
            <a:pPr hangingPunct="0"/>
            <a:endParaRPr 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91600" cy="6705600"/>
          </a:xfrm>
        </p:spPr>
        <p:txBody>
          <a:bodyPr>
            <a:normAutofit/>
          </a:bodyPr>
          <a:lstStyle/>
          <a:p>
            <a:r>
              <a:rPr lang="en-US" dirty="0" smtClean="0">
                <a:latin typeface="Arial Rounded MT Bold" pitchFamily="34" charset="0"/>
              </a:rPr>
              <a:t>Paul’s enemies had accused him of tricking his followers in 2 Cor 4:2, 12:16, but he made no empty promises and did not follow any human devised schemes. </a:t>
            </a:r>
          </a:p>
          <a:p>
            <a:r>
              <a:rPr lang="en-US" dirty="0" smtClean="0">
                <a:latin typeface="Arial Rounded MT Bold" pitchFamily="34" charset="0"/>
              </a:rPr>
              <a:t>Paul presented the evidence from the Word of God and that angered his enemies.</a:t>
            </a:r>
          </a:p>
          <a:p>
            <a:r>
              <a:rPr lang="en-US" dirty="0" smtClean="0">
                <a:solidFill>
                  <a:srgbClr val="0070C0"/>
                </a:solidFill>
                <a:latin typeface="Arial Rounded MT Bold" pitchFamily="34" charset="0"/>
              </a:rPr>
              <a:t>2:4 “ but just as we have been approved by God to be entrusted with the gospel, so we speak, not as pleasing to men but God, who examines our hearts.”</a:t>
            </a:r>
          </a:p>
          <a:p>
            <a:r>
              <a:rPr lang="en-US" dirty="0" smtClean="0">
                <a:latin typeface="Arial Rounded MT Bold" pitchFamily="34" charset="0"/>
              </a:rPr>
              <a:t>DOKIMAZO – Pf Pass Indic - means tested and approved to God, as metal is tested for strength.  Paul has been tested in training and on his missionary journeys. Motivation Testing.</a:t>
            </a:r>
          </a:p>
          <a:p>
            <a:r>
              <a:rPr lang="en-US" dirty="0" smtClean="0">
                <a:latin typeface="Arial Rounded MT Bold" pitchFamily="34" charset="0"/>
              </a:rPr>
              <a:t>Paul is a living example of a man approved by God. How?</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a:bodyPr>
          <a:lstStyle/>
          <a:p>
            <a:r>
              <a:rPr lang="en-US" dirty="0" smtClean="0">
                <a:latin typeface="Arial Rounded MT Bold" pitchFamily="34" charset="0"/>
              </a:rPr>
              <a:t>1. Paul was approved in salvation.  Faith in Christ on the road to Damascus.</a:t>
            </a:r>
          </a:p>
          <a:p>
            <a:r>
              <a:rPr lang="en-US" dirty="0" smtClean="0">
                <a:latin typeface="Arial Rounded MT Bold" pitchFamily="34" charset="0"/>
              </a:rPr>
              <a:t>2. Approved by his function in his spiritual gift as apostle.</a:t>
            </a:r>
          </a:p>
          <a:p>
            <a:r>
              <a:rPr lang="en-US" dirty="0" smtClean="0">
                <a:latin typeface="Arial Rounded MT Bold" pitchFamily="34" charset="0"/>
              </a:rPr>
              <a:t>3. Approved by studying and teaching Word of God.</a:t>
            </a:r>
          </a:p>
          <a:p>
            <a:r>
              <a:rPr lang="en-US" dirty="0" smtClean="0">
                <a:latin typeface="Arial Rounded MT Bold" pitchFamily="34" charset="0"/>
              </a:rPr>
              <a:t>4. Continuing day by day to represent only Christ and not promoting himself.</a:t>
            </a:r>
          </a:p>
          <a:p>
            <a:r>
              <a:rPr lang="en-US" dirty="0" smtClean="0">
                <a:latin typeface="Arial Rounded MT Bold" pitchFamily="34" charset="0"/>
              </a:rPr>
              <a:t>5. Paul did not covet wealth, material things, power, or social success, not for a life of comfort.</a:t>
            </a:r>
          </a:p>
          <a:p>
            <a:r>
              <a:rPr lang="en-US" dirty="0" smtClean="0">
                <a:latin typeface="Arial Rounded MT Bold" pitchFamily="34" charset="0"/>
              </a:rPr>
              <a:t>6. People are not approved when they reject the gospel of Christ or as believers who reject sound doctrine.</a:t>
            </a:r>
          </a:p>
          <a:p>
            <a:r>
              <a:rPr lang="en-US" dirty="0" smtClean="0">
                <a:latin typeface="Arial Rounded MT Bold" pitchFamily="34" charset="0"/>
              </a:rPr>
              <a:t>7. Believers who promote the philosophies and religions of mankind, or who are consumed by lust patterns  are disapproved by God.</a:t>
            </a:r>
          </a:p>
          <a:p>
            <a:pPr>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r>
              <a:rPr lang="en-US" dirty="0" smtClean="0">
                <a:latin typeface="Arial Rounded MT Bold" pitchFamily="34" charset="0"/>
              </a:rPr>
              <a:t>PISTEUO  Aor Pass Infin – to be entrusted with a task and follow through on it to its completion. Paul and his team sought the approval of God, not of men. </a:t>
            </a:r>
          </a:p>
          <a:p>
            <a:r>
              <a:rPr lang="en-US" dirty="0" smtClean="0">
                <a:latin typeface="Arial Rounded MT Bold" pitchFamily="34" charset="0"/>
              </a:rPr>
              <a:t>Paul never told his audience what they wanted to hear like the priestess did at the Oracle of Zeus.</a:t>
            </a:r>
          </a:p>
          <a:p>
            <a:r>
              <a:rPr lang="en-US" dirty="0" smtClean="0">
                <a:latin typeface="Arial Rounded MT Bold" pitchFamily="34" charset="0"/>
              </a:rPr>
              <a:t>Paul presented the death, burial, and resurrection of Christ as the solution to mankind’s problems. </a:t>
            </a:r>
          </a:p>
          <a:p>
            <a:r>
              <a:rPr lang="en-US" dirty="0" smtClean="0">
                <a:latin typeface="Arial Rounded MT Bold" pitchFamily="34" charset="0"/>
              </a:rPr>
              <a:t>The Lord watched over Paul and knew his heart. The Lord kept Paul on track in his mission.</a:t>
            </a:r>
          </a:p>
          <a:p>
            <a:r>
              <a:rPr lang="en-US" dirty="0" smtClean="0">
                <a:latin typeface="Arial Rounded MT Bold" pitchFamily="34" charset="0"/>
              </a:rPr>
              <a:t>The awareness of God in our thoughts keeps us on track ( Romans 8:27 ).</a:t>
            </a:r>
          </a:p>
          <a:p>
            <a:r>
              <a:rPr lang="en-US" dirty="0" smtClean="0">
                <a:latin typeface="Arial Rounded MT Bold" pitchFamily="34" charset="0"/>
              </a:rPr>
              <a:t>We are to promote God’s will and plan, not our opinions.</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lstStyle/>
          <a:p>
            <a:r>
              <a:rPr lang="en-US" dirty="0" smtClean="0">
                <a:latin typeface="Arial Rounded MT Bold" pitchFamily="34" charset="0"/>
              </a:rPr>
              <a:t>Principles:</a:t>
            </a:r>
          </a:p>
          <a:p>
            <a:pPr>
              <a:buNone/>
            </a:pPr>
            <a:r>
              <a:rPr lang="en-US" dirty="0" smtClean="0">
                <a:latin typeface="Arial Rounded MT Bold" pitchFamily="34" charset="0"/>
              </a:rPr>
              <a:t>   1. God has entrusted us with the grace gospel.  Pastors are stewards of the gospel ( 1 Cor 4:2) and are to present it.</a:t>
            </a:r>
          </a:p>
          <a:p>
            <a:pPr>
              <a:buNone/>
            </a:pPr>
            <a:r>
              <a:rPr lang="en-US" dirty="0" smtClean="0">
                <a:latin typeface="Arial Rounded MT Bold" pitchFamily="34" charset="0"/>
              </a:rPr>
              <a:t>  2. We are to serve God voluntarily ( 1 Cor 9:17 ). If we do it willingly then we gain rewards.  We are always responsible to present a clear gospel because we have been assigned as stewards of the gospel.</a:t>
            </a:r>
          </a:p>
          <a:p>
            <a:pPr>
              <a:buNone/>
            </a:pPr>
            <a:r>
              <a:rPr lang="en-US" dirty="0" smtClean="0">
                <a:latin typeface="Arial Rounded MT Bold" pitchFamily="34" charset="0"/>
              </a:rPr>
              <a:t>  3. Galatians 2:7 We are to present the gospel to both Jews and Gentiles. </a:t>
            </a:r>
          </a:p>
          <a:p>
            <a:pPr>
              <a:buNone/>
            </a:pPr>
            <a:r>
              <a:rPr lang="en-US" dirty="0" smtClean="0">
                <a:latin typeface="Arial Rounded MT Bold" pitchFamily="34" charset="0"/>
              </a:rPr>
              <a:t>  4. Romans 3:2 If we do not fulfill our stewardship then it will be given to someone else.</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Arial Rounded MT Bold" pitchFamily="34" charset="0"/>
              </a:rPr>
              <a:t>Chapter Two – Paul’s Conduct</a:t>
            </a:r>
          </a:p>
          <a:p>
            <a:pPr>
              <a:buNone/>
            </a:pPr>
            <a:r>
              <a:rPr lang="en-US" dirty="0" smtClean="0">
                <a:latin typeface="Arial Rounded MT Bold" pitchFamily="34" charset="0"/>
              </a:rPr>
              <a:t>     vs 1-4  Paul’s Integrity</a:t>
            </a:r>
          </a:p>
          <a:p>
            <a:pPr>
              <a:buNone/>
            </a:pPr>
            <a:r>
              <a:rPr lang="en-US" dirty="0" smtClean="0">
                <a:latin typeface="Arial Rounded MT Bold" pitchFamily="34" charset="0"/>
              </a:rPr>
              <a:t>     vs 5-9  Paul’s Production</a:t>
            </a:r>
          </a:p>
          <a:p>
            <a:pPr>
              <a:buNone/>
            </a:pPr>
            <a:r>
              <a:rPr lang="en-US" dirty="0" smtClean="0">
                <a:latin typeface="Arial Rounded MT Bold" pitchFamily="34" charset="0"/>
              </a:rPr>
              <a:t>     vs 10-12 Paul’s Blameless Behavior</a:t>
            </a:r>
          </a:p>
          <a:p>
            <a:pPr>
              <a:buNone/>
            </a:pPr>
            <a:endParaRPr lang="en-US" dirty="0" smtClean="0">
              <a:latin typeface="Arial Rounded MT Bold" pitchFamily="34" charset="0"/>
            </a:endParaRPr>
          </a:p>
          <a:p>
            <a:pPr>
              <a:buNone/>
            </a:pPr>
            <a:r>
              <a:rPr lang="en-US" dirty="0" smtClean="0">
                <a:solidFill>
                  <a:srgbClr val="0070C0"/>
                </a:solidFill>
                <a:latin typeface="Arial Rounded MT Bold" pitchFamily="34" charset="0"/>
              </a:rPr>
              <a:t>2:1 “For you yourselves know, brethern that our coming to you was not  in vain.”</a:t>
            </a:r>
          </a:p>
          <a:p>
            <a:pPr>
              <a:buNone/>
            </a:pPr>
            <a:r>
              <a:rPr lang="en-US" dirty="0" smtClean="0">
                <a:latin typeface="Arial Rounded MT Bold" pitchFamily="34" charset="0"/>
              </a:rPr>
              <a:t>OIDA  Pf A Indic – to have known in the past with existing results.</a:t>
            </a:r>
          </a:p>
          <a:p>
            <a:pPr>
              <a:buNone/>
            </a:pPr>
            <a:r>
              <a:rPr lang="en-US" dirty="0" smtClean="0">
                <a:latin typeface="Arial Rounded MT Bold" pitchFamily="34" charset="0"/>
              </a:rPr>
              <a:t>OU KENE GINOMAI – Pf A Indic – to have not become vain, failure, empty, greedy for gain. Paul mentions that his motivation was pure and wants them to produce divine good.</a:t>
            </a:r>
          </a:p>
          <a:p>
            <a:pPr>
              <a:buNone/>
            </a:pPr>
            <a:r>
              <a:rPr lang="en-US" dirty="0" smtClean="0">
                <a:latin typeface="Arial Rounded MT Bold" pitchFamily="34" charset="0"/>
              </a:rPr>
              <a:t>   Note: Pastors often wonder if they failed in the ministry for many reasons.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81000"/>
            <a:ext cx="8991600" cy="6477000"/>
          </a:xfrm>
        </p:spPr>
        <p:txBody>
          <a:bodyPr>
            <a:normAutofit/>
          </a:bodyPr>
          <a:lstStyle/>
          <a:p>
            <a:pPr>
              <a:buNone/>
            </a:pPr>
            <a:r>
              <a:rPr lang="en-US" dirty="0" smtClean="0"/>
              <a:t>   </a:t>
            </a:r>
            <a:r>
              <a:rPr lang="en-US" dirty="0" smtClean="0">
                <a:latin typeface="Arial Rounded MT Bold" pitchFamily="34" charset="0"/>
              </a:rPr>
              <a:t>5.  1 Timothy 1:11 We are to share the gospel with joy.</a:t>
            </a:r>
          </a:p>
          <a:p>
            <a:pPr>
              <a:buNone/>
            </a:pPr>
            <a:r>
              <a:rPr lang="en-US" dirty="0" smtClean="0">
                <a:latin typeface="Arial Rounded MT Bold" pitchFamily="34" charset="0"/>
              </a:rPr>
              <a:t>   6.  </a:t>
            </a:r>
            <a:r>
              <a:rPr lang="en-US" dirty="0" err="1" smtClean="0">
                <a:latin typeface="Arial Rounded MT Bold" pitchFamily="34" charset="0"/>
              </a:rPr>
              <a:t>Oikonomos</a:t>
            </a:r>
            <a:r>
              <a:rPr lang="en-US" dirty="0" smtClean="0">
                <a:latin typeface="Arial Rounded MT Bold" pitchFamily="34" charset="0"/>
              </a:rPr>
              <a:t> is a manager of a household or steward so our spiritual gift is to be used to serve other believers ( 1 Peter 4:10 ).</a:t>
            </a:r>
          </a:p>
          <a:p>
            <a:pPr>
              <a:buNone/>
            </a:pPr>
            <a:endParaRPr lang="en-US" dirty="0" smtClean="0">
              <a:latin typeface="Arial Rounded MT Bold" pitchFamily="34" charset="0"/>
            </a:endParaRPr>
          </a:p>
          <a:p>
            <a:pPr>
              <a:buNone/>
            </a:pPr>
            <a:r>
              <a:rPr lang="en-US" dirty="0" smtClean="0">
                <a:latin typeface="Arial Rounded MT Bold" pitchFamily="34" charset="0"/>
              </a:rPr>
              <a:t>   OUK HOS ANTHROPOIS ARESKO – not as continually pleasing men,  Pres Act Ptc. of ARESKO.</a:t>
            </a:r>
          </a:p>
          <a:p>
            <a:pPr>
              <a:buNone/>
            </a:pPr>
            <a:r>
              <a:rPr lang="en-US" dirty="0" smtClean="0">
                <a:latin typeface="Arial Rounded MT Bold" pitchFamily="34" charset="0"/>
              </a:rPr>
              <a:t>    1. The gospel will make some people angry with you.</a:t>
            </a:r>
          </a:p>
          <a:p>
            <a:pPr>
              <a:buNone/>
            </a:pPr>
            <a:r>
              <a:rPr lang="en-US" dirty="0" smtClean="0">
                <a:latin typeface="Arial Rounded MT Bold" pitchFamily="34" charset="0"/>
              </a:rPr>
              <a:t>    2. If you present the truth some will no longer listen to you. You may lose friends but you are pleasing God. This is a hard test for Christians.</a:t>
            </a:r>
          </a:p>
          <a:p>
            <a:pPr>
              <a:buNone/>
            </a:pPr>
            <a:r>
              <a:rPr lang="en-US" dirty="0" smtClean="0">
                <a:latin typeface="Arial Rounded MT Bold" pitchFamily="34" charset="0"/>
              </a:rPr>
              <a:t>    3.  1 Corinthians 4:5 We serve the Lord for His praise so be patient, remain faithful, and you will receive praise from the Lord.</a:t>
            </a:r>
          </a:p>
          <a:p>
            <a:pPr>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lstStyle/>
          <a:p>
            <a:r>
              <a:rPr lang="en-US" dirty="0" smtClean="0">
                <a:latin typeface="Arial Rounded MT Bold" pitchFamily="34" charset="0"/>
              </a:rPr>
              <a:t>4.  We are all to be evaluated at the JSC for the way we used our spiritual gift.  Our motives will be evaluated;</a:t>
            </a:r>
          </a:p>
          <a:p>
            <a:pPr>
              <a:buNone/>
            </a:pPr>
            <a:r>
              <a:rPr lang="en-US" dirty="0" smtClean="0">
                <a:latin typeface="Arial Rounded MT Bold" pitchFamily="34" charset="0"/>
              </a:rPr>
              <a:t>          - Why did we attend church?</a:t>
            </a:r>
          </a:p>
          <a:p>
            <a:pPr>
              <a:buNone/>
            </a:pPr>
            <a:r>
              <a:rPr lang="en-US" dirty="0" smtClean="0">
                <a:latin typeface="Arial Rounded MT Bold" pitchFamily="34" charset="0"/>
              </a:rPr>
              <a:t>          - Why did we sing the songs?</a:t>
            </a:r>
          </a:p>
          <a:p>
            <a:pPr>
              <a:buNone/>
            </a:pPr>
            <a:r>
              <a:rPr lang="en-US" dirty="0" smtClean="0">
                <a:latin typeface="Arial Rounded MT Bold" pitchFamily="34" charset="0"/>
              </a:rPr>
              <a:t>          - Why did we go to prayer?</a:t>
            </a:r>
          </a:p>
          <a:p>
            <a:pPr>
              <a:buNone/>
            </a:pPr>
            <a:r>
              <a:rPr lang="en-US" dirty="0" smtClean="0">
                <a:latin typeface="Arial Rounded MT Bold" pitchFamily="34" charset="0"/>
              </a:rPr>
              <a:t>          - Why did we witness for Christ?</a:t>
            </a:r>
          </a:p>
          <a:p>
            <a:pPr>
              <a:buNone/>
            </a:pPr>
            <a:r>
              <a:rPr lang="en-US" dirty="0" smtClean="0">
                <a:latin typeface="Arial Rounded MT Bold" pitchFamily="34" charset="0"/>
              </a:rPr>
              <a:t>  DOKIMAZO TAS KARDIAS HEMON – God proving and testing our hearts for approval. Pass our tests.</a:t>
            </a:r>
          </a:p>
          <a:p>
            <a:pPr>
              <a:buNone/>
            </a:pPr>
            <a:r>
              <a:rPr lang="en-US" dirty="0" smtClean="0">
                <a:latin typeface="Arial Rounded MT Bold" pitchFamily="34" charset="0"/>
              </a:rPr>
              <a:t>         - Divine good is result of FHS + Pure Motives</a:t>
            </a:r>
          </a:p>
          <a:p>
            <a:pPr>
              <a:buNone/>
            </a:pPr>
            <a:r>
              <a:rPr lang="en-US" dirty="0" smtClean="0">
                <a:latin typeface="Arial Rounded MT Bold" pitchFamily="34" charset="0"/>
              </a:rPr>
              <a:t>         - Human good is no FHS + Ulterior Motives ( gain power, build an empire, gain wealth, promote self, etc.)</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a:bodyPr>
          <a:lstStyle/>
          <a:p>
            <a:r>
              <a:rPr lang="en-US" u="sng" dirty="0" smtClean="0">
                <a:latin typeface="Arial Rounded MT Bold" pitchFamily="34" charset="0"/>
              </a:rPr>
              <a:t>Principle from Old Testament</a:t>
            </a:r>
            <a:r>
              <a:rPr lang="en-US" dirty="0" smtClean="0">
                <a:latin typeface="Arial Rounded MT Bold" pitchFamily="34" charset="0"/>
              </a:rPr>
              <a:t>:  God tested the hearts of Israel in the wilderness to see if they really loved Him.  ( Numbers 10-14, 16, 20, 21, 25 ). </a:t>
            </a:r>
          </a:p>
          <a:p>
            <a:r>
              <a:rPr lang="en-US" dirty="0" smtClean="0">
                <a:latin typeface="Arial Rounded MT Bold" pitchFamily="34" charset="0"/>
              </a:rPr>
              <a:t>God was faithful when they were faithless. That generation was removed under the Sin Unto Death by marching in the wilderness for 40 years ( 1 Cor 10 ).</a:t>
            </a:r>
          </a:p>
          <a:p>
            <a:pPr>
              <a:buNone/>
            </a:pPr>
            <a:r>
              <a:rPr lang="en-US" dirty="0" smtClean="0">
                <a:latin typeface="Arial Rounded MT Bold" pitchFamily="34" charset="0"/>
              </a:rPr>
              <a:t>    - God gave them Moses (establishment leadership) and they rejected him.</a:t>
            </a:r>
          </a:p>
          <a:p>
            <a:pPr>
              <a:buNone/>
            </a:pPr>
            <a:r>
              <a:rPr lang="en-US" dirty="0" smtClean="0">
                <a:latin typeface="Arial Rounded MT Bold" pitchFamily="34" charset="0"/>
              </a:rPr>
              <a:t>    - God gave them Aaron as a priest (spiritual leadership) and they rejected him.</a:t>
            </a:r>
          </a:p>
          <a:p>
            <a:pPr>
              <a:buNone/>
            </a:pPr>
            <a:r>
              <a:rPr lang="en-US" dirty="0" smtClean="0">
                <a:latin typeface="Arial Rounded MT Bold" pitchFamily="34" charset="0"/>
              </a:rPr>
              <a:t>    - God gave them a promised land and they would not go into it due to fear. </a:t>
            </a:r>
          </a:p>
          <a:p>
            <a:pPr>
              <a:buNone/>
            </a:pPr>
            <a:r>
              <a:rPr lang="en-US" dirty="0" smtClean="0">
                <a:latin typeface="Arial Rounded MT Bold" pitchFamily="34" charset="0"/>
              </a:rPr>
              <a:t>    - God provided them promises in the Abrahamic Covenant but they disobeyed and lost the blessings.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fontScale="85000" lnSpcReduction="10000"/>
          </a:bodyPr>
          <a:lstStyle/>
          <a:p>
            <a:r>
              <a:rPr lang="en-US" u="sng" dirty="0" smtClean="0">
                <a:latin typeface="Arial Rounded MT Bold" pitchFamily="34" charset="0"/>
              </a:rPr>
              <a:t>Principle: </a:t>
            </a:r>
            <a:r>
              <a:rPr lang="en-US" dirty="0" smtClean="0">
                <a:latin typeface="Arial Rounded MT Bold" pitchFamily="34" charset="0"/>
              </a:rPr>
              <a:t>Word of God must be taught correctly, setting aside our personal opinions in order to learn what God expects from us. </a:t>
            </a:r>
          </a:p>
          <a:p>
            <a:pPr>
              <a:buNone/>
            </a:pPr>
            <a:r>
              <a:rPr lang="en-US" dirty="0" smtClean="0">
                <a:latin typeface="Arial Rounded MT Bold" pitchFamily="34" charset="0"/>
              </a:rPr>
              <a:t>     -  At times we will experience joy, rebuke, challenge, encouragement, and always God’s love.</a:t>
            </a:r>
          </a:p>
          <a:p>
            <a:pPr>
              <a:buNone/>
            </a:pPr>
            <a:r>
              <a:rPr lang="en-US" dirty="0" smtClean="0">
                <a:latin typeface="Arial Rounded MT Bold" pitchFamily="34" charset="0"/>
              </a:rPr>
              <a:t>     - We must always seek only God’s approval ( 1 Cor 4:5) and not the approval of mankind.</a:t>
            </a:r>
          </a:p>
          <a:p>
            <a:pPr>
              <a:buNone/>
            </a:pPr>
            <a:r>
              <a:rPr lang="en-US" dirty="0" smtClean="0">
                <a:latin typeface="Arial Rounded MT Bold" pitchFamily="34" charset="0"/>
              </a:rPr>
              <a:t>     - Our motivation is to glorify God the Father and serve Jesus Christ our Savior regardless of what others think about us.</a:t>
            </a:r>
          </a:p>
          <a:p>
            <a:endParaRPr lang="en-US" b="1" dirty="0" smtClean="0"/>
          </a:p>
          <a:p>
            <a:r>
              <a:rPr lang="en-US" b="1" dirty="0" smtClean="0">
                <a:latin typeface="Arial Rounded MT Bold" pitchFamily="34" charset="0"/>
              </a:rPr>
              <a:t>The Divine Paradigm  ( Dr. Steven  C. Riser, “12 Principles of Personal Progress”, </a:t>
            </a:r>
            <a:r>
              <a:rPr lang="en-US" b="1" dirty="0" err="1" smtClean="0">
                <a:latin typeface="Arial Rounded MT Bold" pitchFamily="34" charset="0"/>
              </a:rPr>
              <a:t>Ankerberg</a:t>
            </a:r>
            <a:r>
              <a:rPr lang="en-US" b="1" dirty="0" smtClean="0">
                <a:latin typeface="Arial Rounded MT Bold" pitchFamily="34" charset="0"/>
              </a:rPr>
              <a:t> Theo Institute online, adjusted for our study, Motivation Testing) </a:t>
            </a:r>
            <a:endParaRPr lang="en-US" dirty="0" smtClean="0">
              <a:latin typeface="Arial Rounded MT Bold" pitchFamily="34" charset="0"/>
            </a:endParaRPr>
          </a:p>
          <a:p>
            <a:r>
              <a:rPr lang="en-US" dirty="0" smtClean="0">
                <a:latin typeface="Arial Rounded MT Bold" pitchFamily="34" charset="0"/>
              </a:rPr>
              <a:t>A paradigm is the mental perspective or frame of reference we use to interpret reality. A synonym for paradigm is </a:t>
            </a:r>
            <a:r>
              <a:rPr lang="en-US" u="sng" dirty="0" smtClean="0">
                <a:latin typeface="Arial Rounded MT Bold" pitchFamily="34" charset="0"/>
              </a:rPr>
              <a:t>worldview </a:t>
            </a:r>
            <a:r>
              <a:rPr lang="en-US" dirty="0" smtClean="0">
                <a:latin typeface="Arial Rounded MT Bold" pitchFamily="34" charset="0"/>
              </a:rPr>
              <a:t>which is both descriptive (how things are) and proscriptive (how things should be). </a:t>
            </a:r>
          </a:p>
          <a:p>
            <a:r>
              <a:rPr lang="en-US" dirty="0" smtClean="0">
                <a:latin typeface="Arial Rounded MT Bold" pitchFamily="34" charset="0"/>
              </a:rPr>
              <a:t>God is the supreme realist and we are realistic only insofar as we see things from His point of view. </a:t>
            </a:r>
          </a:p>
          <a:p>
            <a:endParaRPr lang="en-US" dirty="0" smtClean="0">
              <a:solidFill>
                <a:srgbClr val="0070C0"/>
              </a:solidFill>
              <a:latin typeface="Arial Rounded MT Bold" pitchFamily="34" charset="0"/>
            </a:endParaRPr>
          </a:p>
          <a:p>
            <a:endParaRPr lang="en-US" dirty="0" smtClean="0">
              <a:solidFill>
                <a:srgbClr val="0070C0"/>
              </a:solidFill>
              <a:latin typeface="Arial Rounded MT Bold" pitchFamily="34" charset="0"/>
            </a:endParaRPr>
          </a:p>
          <a:p>
            <a:pPr>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normAutofit fontScale="92500" lnSpcReduction="10000"/>
          </a:bodyPr>
          <a:lstStyle/>
          <a:p>
            <a:r>
              <a:rPr lang="en-US" dirty="0" smtClean="0">
                <a:latin typeface="Arial Rounded MT Bold" pitchFamily="34" charset="0"/>
              </a:rPr>
              <a:t>The Bible is the blueprint of reality—it helps us, in some limited measure, to see as God sees. Our paradigm determines how we answer the four basic questions of human existence:</a:t>
            </a:r>
          </a:p>
          <a:p>
            <a:r>
              <a:rPr lang="en-US" dirty="0" smtClean="0">
                <a:latin typeface="Arial Rounded MT Bold" pitchFamily="34" charset="0"/>
              </a:rPr>
              <a:t>1. Where did I come from?</a:t>
            </a:r>
          </a:p>
          <a:p>
            <a:r>
              <a:rPr lang="en-US" dirty="0" smtClean="0">
                <a:latin typeface="Arial Rounded MT Bold" pitchFamily="34" charset="0"/>
              </a:rPr>
              <a:t>2. Who am I?</a:t>
            </a:r>
          </a:p>
          <a:p>
            <a:r>
              <a:rPr lang="en-US" dirty="0" smtClean="0">
                <a:latin typeface="Arial Rounded MT Bold" pitchFamily="34" charset="0"/>
              </a:rPr>
              <a:t>3. What am I here for? And… </a:t>
            </a:r>
          </a:p>
          <a:p>
            <a:r>
              <a:rPr lang="en-US" dirty="0" smtClean="0">
                <a:latin typeface="Arial Rounded MT Bold" pitchFamily="34" charset="0"/>
              </a:rPr>
              <a:t>4. Where I am going?</a:t>
            </a:r>
          </a:p>
          <a:p>
            <a:r>
              <a:rPr lang="en-US" dirty="0" smtClean="0">
                <a:latin typeface="Arial Rounded MT Bold" pitchFamily="34" charset="0"/>
              </a:rPr>
              <a:t>Our mental paradigms affect, not only the way we think, but also the way in which we feel (attitude) and behave (actions). </a:t>
            </a:r>
          </a:p>
          <a:p>
            <a:r>
              <a:rPr lang="en-US" dirty="0" smtClean="0">
                <a:latin typeface="Arial Rounded MT Bold" pitchFamily="34" charset="0"/>
              </a:rPr>
              <a:t>The most important component of our worldview is our understanding of the nature and character of God. Our understanding of God depends on whether we allow God to define himself—in the Bible or whether we try and remake Him in our image—as a figment of our imagination.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85000" lnSpcReduction="20000"/>
          </a:bodyPr>
          <a:lstStyle/>
          <a:p>
            <a:r>
              <a:rPr lang="en-US" b="1" dirty="0" smtClean="0">
                <a:latin typeface="Arial Rounded MT Bold" pitchFamily="34" charset="0"/>
              </a:rPr>
              <a:t>2. Being Proactive for Christ</a:t>
            </a:r>
            <a:endParaRPr lang="en-US" dirty="0" smtClean="0">
              <a:latin typeface="Arial Rounded MT Bold" pitchFamily="34" charset="0"/>
            </a:endParaRPr>
          </a:p>
          <a:p>
            <a:r>
              <a:rPr lang="en-US" dirty="0" smtClean="0">
                <a:latin typeface="Arial Rounded MT Bold" pitchFamily="34" charset="0"/>
              </a:rPr>
              <a:t>A proactive person is one who is willing and able to take initiative and assume personal responsibility; he would rather act than be acted upon. </a:t>
            </a:r>
          </a:p>
          <a:p>
            <a:endParaRPr lang="en-US" dirty="0" smtClean="0">
              <a:latin typeface="Arial Rounded MT Bold" pitchFamily="34" charset="0"/>
            </a:endParaRPr>
          </a:p>
          <a:p>
            <a:r>
              <a:rPr lang="en-US" dirty="0" err="1" smtClean="0">
                <a:latin typeface="Arial Rounded MT Bold" pitchFamily="34" charset="0"/>
              </a:rPr>
              <a:t>Proactivity</a:t>
            </a:r>
            <a:r>
              <a:rPr lang="en-US" dirty="0" smtClean="0">
                <a:latin typeface="Arial Rounded MT Bold" pitchFamily="34" charset="0"/>
              </a:rPr>
              <a:t> is the key to being a </a:t>
            </a:r>
            <a:r>
              <a:rPr lang="en-US" u="sng" dirty="0" smtClean="0">
                <a:latin typeface="Arial Rounded MT Bold" pitchFamily="34" charset="0"/>
              </a:rPr>
              <a:t>victor rather than a victim</a:t>
            </a:r>
            <a:r>
              <a:rPr lang="en-US" dirty="0" smtClean="0">
                <a:latin typeface="Arial Rounded MT Bold" pitchFamily="34" charset="0"/>
              </a:rPr>
              <a:t>. The opposite of being proactive is being reactive.  We share the gospel of Christ with others rather than simply allow them to present world system views to us.  </a:t>
            </a:r>
          </a:p>
          <a:p>
            <a:endParaRPr lang="en-US" dirty="0" smtClean="0">
              <a:latin typeface="Arial Rounded MT Bold" pitchFamily="34" charset="0"/>
            </a:endParaRPr>
          </a:p>
          <a:p>
            <a:r>
              <a:rPr lang="en-US" dirty="0" smtClean="0">
                <a:latin typeface="Arial Rounded MT Bold" pitchFamily="34" charset="0"/>
              </a:rPr>
              <a:t>Proactive people don’t play the blame game because they take personal responsibility. This is a key characteristic for leaders. They are willing to take initiative as they move toward a vision of a better tomorrow. </a:t>
            </a:r>
          </a:p>
          <a:p>
            <a:endParaRPr lang="en-US" dirty="0" smtClean="0">
              <a:latin typeface="Arial Rounded MT Bold" pitchFamily="34" charset="0"/>
            </a:endParaRPr>
          </a:p>
          <a:p>
            <a:r>
              <a:rPr lang="en-US" dirty="0" smtClean="0">
                <a:latin typeface="Arial Rounded MT Bold" pitchFamily="34" charset="0"/>
              </a:rPr>
              <a:t>It has been said that there are three kinds of people: those who make things happen, those who watch things happen and those who don’t know what’s happening. A proactive person makes things happen.</a:t>
            </a:r>
          </a:p>
          <a:p>
            <a:endParaRPr lang="en-US" b="1" dirty="0" smtClean="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85000" lnSpcReduction="10000"/>
          </a:bodyPr>
          <a:lstStyle/>
          <a:p>
            <a:r>
              <a:rPr lang="en-US" b="1" dirty="0" smtClean="0">
                <a:latin typeface="Arial Rounded MT Bold" pitchFamily="34" charset="0"/>
              </a:rPr>
              <a:t>3. Divine Purpose for Believers</a:t>
            </a:r>
            <a:endParaRPr lang="en-US" dirty="0" smtClean="0">
              <a:latin typeface="Arial Rounded MT Bold" pitchFamily="34" charset="0"/>
            </a:endParaRPr>
          </a:p>
          <a:p>
            <a:r>
              <a:rPr lang="en-US" dirty="0" smtClean="0">
                <a:latin typeface="Arial Rounded MT Bold" pitchFamily="34" charset="0"/>
              </a:rPr>
              <a:t>People who make meaningful progress are those who have discovered God’s purpose for their lives, that is, they live purpose-driven lives. </a:t>
            </a:r>
          </a:p>
          <a:p>
            <a:endParaRPr lang="en-US" dirty="0" smtClean="0">
              <a:latin typeface="Arial Rounded MT Bold" pitchFamily="34" charset="0"/>
            </a:endParaRPr>
          </a:p>
          <a:p>
            <a:r>
              <a:rPr lang="en-US" dirty="0" smtClean="0">
                <a:latin typeface="Arial Rounded MT Bold" pitchFamily="34" charset="0"/>
              </a:rPr>
              <a:t>They invest their lives in time for eternity. Purpose-driven people realize that their lives were made by God and for God, therefore, they are committed to knowing, loving and doing His will. </a:t>
            </a:r>
          </a:p>
          <a:p>
            <a:r>
              <a:rPr lang="en-US" dirty="0" smtClean="0">
                <a:latin typeface="Arial Rounded MT Bold" pitchFamily="34" charset="0"/>
              </a:rPr>
              <a:t>Knowing God’s purpose will help to reduce stress, focus energy, clarify decision making, add meaning to life and most importantly, help prepare us for eternity. </a:t>
            </a:r>
          </a:p>
          <a:p>
            <a:r>
              <a:rPr lang="en-US" dirty="0" smtClean="0">
                <a:latin typeface="Arial Rounded MT Bold" pitchFamily="34" charset="0"/>
              </a:rPr>
              <a:t>A purpose-driven person has a blueprint for living—the Holy Scripture, which contains distilled wisdom on the essence of what life is all about. "</a:t>
            </a:r>
            <a:r>
              <a:rPr lang="en-US" i="1" dirty="0" smtClean="0">
                <a:latin typeface="Arial Rounded MT Bold" pitchFamily="34" charset="0"/>
              </a:rPr>
              <a:t>Only one life twill soon be past, only what’s done for Christ will last.</a:t>
            </a:r>
            <a:r>
              <a:rPr lang="en-US" dirty="0" smtClean="0">
                <a:latin typeface="Arial Rounded MT Bold" pitchFamily="34" charset="0"/>
              </a:rPr>
              <a:t>" Paul says in 1 Corinthians 15:58, "</a:t>
            </a:r>
            <a:r>
              <a:rPr lang="en-US" i="1" dirty="0" smtClean="0">
                <a:latin typeface="Arial Rounded MT Bold" pitchFamily="34" charset="0"/>
              </a:rPr>
              <a:t>Therefore, my dear brothers, stand firm. Let nothing move you. Always give yourselves fully to the work of the Lord, because you know that your labor in the Lord is not in vain."</a:t>
            </a:r>
            <a:r>
              <a:rPr lang="en-US" dirty="0" smtClean="0">
                <a:latin typeface="Arial Rounded MT Bold" pitchFamily="34" charset="0"/>
              </a:rPr>
              <a:t> </a:t>
            </a:r>
          </a:p>
          <a:p>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915400" cy="6400800"/>
          </a:xfrm>
        </p:spPr>
        <p:txBody>
          <a:bodyPr>
            <a:normAutofit fontScale="92500" lnSpcReduction="20000"/>
          </a:bodyPr>
          <a:lstStyle/>
          <a:p>
            <a:r>
              <a:rPr lang="en-US" b="1" dirty="0" smtClean="0">
                <a:latin typeface="Arial Rounded MT Bold" pitchFamily="34" charset="0"/>
              </a:rPr>
              <a:t>4. Divine Principles to Live By</a:t>
            </a:r>
            <a:endParaRPr lang="en-US" dirty="0" smtClean="0">
              <a:latin typeface="Arial Rounded MT Bold" pitchFamily="34" charset="0"/>
            </a:endParaRPr>
          </a:p>
          <a:p>
            <a:r>
              <a:rPr lang="en-US" dirty="0" smtClean="0">
                <a:latin typeface="Arial Rounded MT Bold" pitchFamily="34" charset="0"/>
              </a:rPr>
              <a:t>Someone once said, "Methods are many, principles are few, methods often change, principles never do." Successful people are those who base their lives on the wise and loving principles of God’s Word (2 Tim. 3:16, 17).</a:t>
            </a:r>
          </a:p>
          <a:p>
            <a:pPr>
              <a:buNone/>
            </a:pPr>
            <a:endParaRPr lang="en-US" dirty="0" smtClean="0">
              <a:latin typeface="Arial Rounded MT Bold" pitchFamily="34" charset="0"/>
            </a:endParaRPr>
          </a:p>
          <a:p>
            <a:r>
              <a:rPr lang="en-US" dirty="0" smtClean="0">
                <a:latin typeface="Arial Rounded MT Bold" pitchFamily="34" charset="0"/>
              </a:rPr>
              <a:t>God said, </a:t>
            </a:r>
            <a:r>
              <a:rPr lang="en-US" i="1" dirty="0" smtClean="0">
                <a:latin typeface="Arial Rounded MT Bold" pitchFamily="34" charset="0"/>
              </a:rPr>
              <a:t>"Do not let this Book of the Law depart from your mouth; meditate on it day and night, so that you may be careful to do everything written in it. Then you will be prosperous and successful"</a:t>
            </a:r>
            <a:r>
              <a:rPr lang="en-US" dirty="0" smtClean="0">
                <a:latin typeface="Arial Rounded MT Bold" pitchFamily="34" charset="0"/>
              </a:rPr>
              <a:t> (Josh. 1: 8).</a:t>
            </a:r>
          </a:p>
          <a:p>
            <a:r>
              <a:rPr lang="en-US" dirty="0" smtClean="0">
                <a:latin typeface="Arial Rounded MT Bold" pitchFamily="34" charset="0"/>
              </a:rPr>
              <a:t>Those who live by biblical principles base their life on a character ethic as the foundation of success—such principles as integrity, humility, fidelity, temperance, courage, justice, patience, industry, simplicity, modesty and the golden rule. </a:t>
            </a:r>
          </a:p>
          <a:p>
            <a:r>
              <a:rPr lang="en-US" dirty="0" smtClean="0">
                <a:latin typeface="Arial Rounded MT Bold" pitchFamily="34" charset="0"/>
              </a:rPr>
              <a:t>The character ethic teaches that there are certain principles of effective living and people can only experience true success and enduring happiness as they learn to integrate them into their daily living.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991600" cy="6629400"/>
          </a:xfrm>
        </p:spPr>
        <p:txBody>
          <a:bodyPr>
            <a:normAutofit fontScale="92500" lnSpcReduction="10000"/>
          </a:bodyPr>
          <a:lstStyle/>
          <a:p>
            <a:r>
              <a:rPr lang="en-US" b="1" dirty="0" smtClean="0">
                <a:latin typeface="Arial Rounded MT Bold" pitchFamily="34" charset="0"/>
              </a:rPr>
              <a:t>5. Divine Plan for Our Lives</a:t>
            </a:r>
            <a:endParaRPr lang="en-US" dirty="0" smtClean="0">
              <a:latin typeface="Arial Rounded MT Bold" pitchFamily="34" charset="0"/>
            </a:endParaRPr>
          </a:p>
          <a:p>
            <a:r>
              <a:rPr lang="en-US" u="sng" dirty="0" smtClean="0">
                <a:latin typeface="Arial Rounded MT Bold" pitchFamily="34" charset="0"/>
              </a:rPr>
              <a:t>If you don’t know where you are going, any road will take you there. </a:t>
            </a:r>
            <a:r>
              <a:rPr lang="en-US" dirty="0" smtClean="0">
                <a:latin typeface="Arial Rounded MT Bold" pitchFamily="34" charset="0"/>
              </a:rPr>
              <a:t>If you don’t have a target, you will hit it every time. </a:t>
            </a:r>
          </a:p>
          <a:p>
            <a:r>
              <a:rPr lang="en-US" dirty="0" smtClean="0">
                <a:latin typeface="Arial Rounded MT Bold" pitchFamily="34" charset="0"/>
              </a:rPr>
              <a:t>Successful people not only have a worthy life purpose with an end in view ( to glorify God) but they also have a plan or an effective strategy to get them where they want to go ( salvation, growth, service, blessings ). </a:t>
            </a:r>
          </a:p>
          <a:p>
            <a:r>
              <a:rPr lang="en-US" dirty="0" smtClean="0">
                <a:solidFill>
                  <a:srgbClr val="C00000"/>
                </a:solidFill>
                <a:latin typeface="Arial Rounded MT Bold" pitchFamily="34" charset="0"/>
              </a:rPr>
              <a:t>"The road to hell is paved with good intentions." </a:t>
            </a:r>
            <a:r>
              <a:rPr lang="en-US" dirty="0" smtClean="0">
                <a:latin typeface="Arial Rounded MT Bold" pitchFamily="34" charset="0"/>
              </a:rPr>
              <a:t>Most people don’t plan to fail but many </a:t>
            </a:r>
            <a:r>
              <a:rPr lang="en-US" u="sng" dirty="0" smtClean="0">
                <a:latin typeface="Arial Rounded MT Bold" pitchFamily="34" charset="0"/>
              </a:rPr>
              <a:t>people fail to plan</a:t>
            </a:r>
            <a:r>
              <a:rPr lang="en-US" dirty="0" smtClean="0">
                <a:latin typeface="Arial Rounded MT Bold" pitchFamily="34" charset="0"/>
              </a:rPr>
              <a:t>. A successful person realizes that a few minutes in planning can save hours in execution. </a:t>
            </a:r>
          </a:p>
          <a:p>
            <a:r>
              <a:rPr lang="en-US" u="sng" dirty="0" smtClean="0">
                <a:latin typeface="Arial Rounded MT Bold" pitchFamily="34" charset="0"/>
              </a:rPr>
              <a:t>Successful people learn to think strategically</a:t>
            </a:r>
            <a:r>
              <a:rPr lang="en-US" dirty="0" smtClean="0">
                <a:latin typeface="Arial Rounded MT Bold" pitchFamily="34" charset="0"/>
              </a:rPr>
              <a:t>. They identify and focus on what is most important. They have learned not only proper values but also proper priorities. </a:t>
            </a:r>
          </a:p>
          <a:p>
            <a:r>
              <a:rPr lang="en-US" dirty="0" smtClean="0">
                <a:latin typeface="Arial Rounded MT Bold" pitchFamily="34" charset="0"/>
              </a:rPr>
              <a:t>The things that matter</a:t>
            </a:r>
            <a:r>
              <a:rPr lang="en-US" u="sng" dirty="0" smtClean="0">
                <a:latin typeface="Arial Rounded MT Bold" pitchFamily="34" charset="0"/>
              </a:rPr>
              <a:t> most </a:t>
            </a:r>
            <a:r>
              <a:rPr lang="en-US" dirty="0" smtClean="0">
                <a:latin typeface="Arial Rounded MT Bold" pitchFamily="34" charset="0"/>
              </a:rPr>
              <a:t>must never be at the mercy of the things that matter</a:t>
            </a:r>
            <a:r>
              <a:rPr lang="en-US" u="sng" dirty="0" smtClean="0">
                <a:latin typeface="Arial Rounded MT Bold" pitchFamily="34" charset="0"/>
              </a:rPr>
              <a:t> least</a:t>
            </a:r>
            <a:r>
              <a:rPr lang="en-US" dirty="0" smtClean="0">
                <a:latin typeface="Arial Rounded MT Bold" pitchFamily="34" charset="0"/>
              </a:rPr>
              <a:t>. </a:t>
            </a:r>
          </a:p>
          <a:p>
            <a:endParaRPr lang="en-US" dirty="0" smtClean="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latin typeface="Arial Rounded MT Bold" pitchFamily="34" charset="0"/>
              </a:rPr>
              <a:t>Priorities for Christians:</a:t>
            </a:r>
          </a:p>
          <a:p>
            <a:pPr>
              <a:buNone/>
            </a:pPr>
            <a:endParaRPr lang="en-US" dirty="0" smtClean="0">
              <a:latin typeface="Arial Rounded MT Bold" pitchFamily="34" charset="0"/>
            </a:endParaRPr>
          </a:p>
          <a:p>
            <a:pPr>
              <a:buNone/>
            </a:pPr>
            <a:r>
              <a:rPr lang="en-US" dirty="0" smtClean="0">
                <a:latin typeface="Arial Rounded MT Bold" pitchFamily="34" charset="0"/>
              </a:rPr>
              <a:t>    -  </a:t>
            </a:r>
            <a:r>
              <a:rPr lang="en-US" dirty="0" smtClean="0">
                <a:solidFill>
                  <a:srgbClr val="7030A0"/>
                </a:solidFill>
                <a:latin typeface="Arial Rounded MT Bold" pitchFamily="34" charset="0"/>
              </a:rPr>
              <a:t>Glorify God daily </a:t>
            </a:r>
            <a:r>
              <a:rPr lang="en-US" dirty="0" smtClean="0">
                <a:latin typeface="Arial Rounded MT Bold" pitchFamily="34" charset="0"/>
              </a:rPr>
              <a:t>( FHS, WOG, Prayer, Evangelism,</a:t>
            </a:r>
          </a:p>
          <a:p>
            <a:pPr>
              <a:buNone/>
            </a:pPr>
            <a:r>
              <a:rPr lang="en-US" dirty="0" smtClean="0">
                <a:latin typeface="Arial Rounded MT Bold" pitchFamily="34" charset="0"/>
              </a:rPr>
              <a:t>       Claiming Promises, Hold to Plan of God, see self as believer priest, assembly in local church, use spiritual gift to minister to other believers, ready to be used by the Lord as He desires )</a:t>
            </a:r>
          </a:p>
          <a:p>
            <a:pPr>
              <a:buNone/>
            </a:pPr>
            <a:r>
              <a:rPr lang="en-US" dirty="0" smtClean="0">
                <a:latin typeface="Arial Rounded MT Bold" pitchFamily="34" charset="0"/>
              </a:rPr>
              <a:t>     -  </a:t>
            </a:r>
            <a:r>
              <a:rPr lang="en-US" dirty="0" smtClean="0">
                <a:solidFill>
                  <a:srgbClr val="7030A0"/>
                </a:solidFill>
                <a:latin typeface="Arial Rounded MT Bold" pitchFamily="34" charset="0"/>
              </a:rPr>
              <a:t>Marriage</a:t>
            </a:r>
            <a:r>
              <a:rPr lang="en-US" dirty="0" smtClean="0">
                <a:latin typeface="Arial Rounded MT Bold" pitchFamily="34" charset="0"/>
              </a:rPr>
              <a:t> – faithfulness, love, compassion, sensitivity, service to mate, protection, providing, based on WOG standards.</a:t>
            </a:r>
          </a:p>
          <a:p>
            <a:pPr>
              <a:buNone/>
            </a:pPr>
            <a:r>
              <a:rPr lang="en-US" dirty="0" smtClean="0">
                <a:latin typeface="Arial Rounded MT Bold" pitchFamily="34" charset="0"/>
              </a:rPr>
              <a:t>    -  </a:t>
            </a:r>
            <a:r>
              <a:rPr lang="en-US" dirty="0" smtClean="0">
                <a:solidFill>
                  <a:srgbClr val="7030A0"/>
                </a:solidFill>
                <a:latin typeface="Arial Rounded MT Bold" pitchFamily="34" charset="0"/>
              </a:rPr>
              <a:t>Family Life </a:t>
            </a:r>
            <a:r>
              <a:rPr lang="en-US" dirty="0" smtClean="0">
                <a:latin typeface="Arial Rounded MT Bold" pitchFamily="34" charset="0"/>
              </a:rPr>
              <a:t>– nourishing, teaching, guiding, setting boundaries for children based on WOG.</a:t>
            </a:r>
          </a:p>
          <a:p>
            <a:pPr>
              <a:buNone/>
            </a:pPr>
            <a:r>
              <a:rPr lang="en-US" dirty="0" smtClean="0">
                <a:latin typeface="Arial Rounded MT Bold" pitchFamily="34" charset="0"/>
              </a:rPr>
              <a:t>    </a:t>
            </a:r>
          </a:p>
          <a:p>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a:bodyPr>
          <a:lstStyle/>
          <a:p>
            <a:r>
              <a:rPr lang="en-US" dirty="0" smtClean="0">
                <a:latin typeface="Arial Rounded MT Bold" pitchFamily="34" charset="0"/>
              </a:rPr>
              <a:t>Reasons: lack of church growth, infighting and conflicts, failure of marriages, can’t pay bills, people leaving church, devil’s attack upon his family, wife falling apart due to pressure, kids getting into trouble, etc.</a:t>
            </a:r>
          </a:p>
          <a:p>
            <a:r>
              <a:rPr lang="en-US" dirty="0" smtClean="0">
                <a:latin typeface="Arial Rounded MT Bold" pitchFamily="34" charset="0"/>
              </a:rPr>
              <a:t>Paul overcame the devil’s attacks and worked among the Thessalonians. They produced divine good as a result of learning the Word of God.</a:t>
            </a:r>
          </a:p>
          <a:p>
            <a:r>
              <a:rPr lang="en-US" dirty="0" smtClean="0">
                <a:latin typeface="Arial Rounded MT Bold" pitchFamily="34" charset="0"/>
              </a:rPr>
              <a:t>Paul desires the Thessalonian believers to use what they have learned to the glory of Christ.</a:t>
            </a:r>
          </a:p>
          <a:p>
            <a:r>
              <a:rPr lang="en-US" dirty="0" smtClean="0">
                <a:latin typeface="Arial Rounded MT Bold" pitchFamily="34" charset="0"/>
              </a:rPr>
              <a:t>Their production will prove his true motives to serve and glorify Christ, not to make a big name for himself and not to gain wealth.</a:t>
            </a:r>
          </a:p>
          <a:p>
            <a:r>
              <a:rPr lang="en-US" dirty="0" smtClean="0">
                <a:latin typeface="Arial Rounded MT Bold" pitchFamily="34" charset="0"/>
              </a:rPr>
              <a:t>Paul’s enemies also accused him of treason (Acts 17:7 ). </a:t>
            </a:r>
          </a:p>
          <a:p>
            <a:r>
              <a:rPr lang="en-US" dirty="0" smtClean="0">
                <a:latin typeface="Arial Rounded MT Bold" pitchFamily="34" charset="0"/>
              </a:rPr>
              <a:t>It was possible that some of the Thess bels would be influenced by the lies of Paul’s enemies (3:6) so Paul wrote this epistle to them.</a:t>
            </a:r>
          </a:p>
          <a:p>
            <a:pPr>
              <a:buNone/>
            </a:pP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458200" cy="5181600"/>
          </a:xfrm>
        </p:spPr>
        <p:txBody>
          <a:bodyPr>
            <a:normAutofit/>
          </a:bodyPr>
          <a:lstStyle/>
          <a:p>
            <a:pPr>
              <a:buNone/>
            </a:pPr>
            <a:r>
              <a:rPr lang="en-US" dirty="0" smtClean="0">
                <a:solidFill>
                  <a:srgbClr val="7030A0"/>
                </a:solidFill>
                <a:latin typeface="Arial Rounded MT Bold" pitchFamily="34" charset="0"/>
              </a:rPr>
              <a:t>   -  Friendships </a:t>
            </a:r>
            <a:r>
              <a:rPr lang="en-US" dirty="0" smtClean="0">
                <a:latin typeface="Arial Rounded MT Bold" pitchFamily="34" charset="0"/>
              </a:rPr>
              <a:t>– Christians, fellowship, prayer, assisting when needed, encouragement, challenging based on WOG. </a:t>
            </a:r>
          </a:p>
          <a:p>
            <a:pPr>
              <a:buNone/>
            </a:pPr>
            <a:r>
              <a:rPr lang="en-US" dirty="0" smtClean="0">
                <a:latin typeface="Arial Rounded MT Bold" pitchFamily="34" charset="0"/>
              </a:rPr>
              <a:t>    - </a:t>
            </a:r>
            <a:r>
              <a:rPr lang="en-US" dirty="0" smtClean="0">
                <a:solidFill>
                  <a:srgbClr val="7030A0"/>
                </a:solidFill>
                <a:latin typeface="Arial Rounded MT Bold" pitchFamily="34" charset="0"/>
              </a:rPr>
              <a:t>Patriotism</a:t>
            </a:r>
            <a:r>
              <a:rPr lang="en-US" dirty="0" smtClean="0">
                <a:latin typeface="Arial Rounded MT Bold" pitchFamily="34" charset="0"/>
              </a:rPr>
              <a:t> – USA first, vote, political awareness, establishment oriented, pro-military, pro-crime prevention, conservative values based upon WOG, etc.</a:t>
            </a:r>
          </a:p>
          <a:p>
            <a:pPr>
              <a:buNone/>
            </a:pPr>
            <a:r>
              <a:rPr lang="en-US" dirty="0" smtClean="0">
                <a:latin typeface="Arial Rounded MT Bold" pitchFamily="34" charset="0"/>
              </a:rPr>
              <a:t> </a:t>
            </a:r>
          </a:p>
          <a:p>
            <a:r>
              <a:rPr lang="en-US" dirty="0" smtClean="0">
                <a:latin typeface="Arial Rounded MT Bold" pitchFamily="34" charset="0"/>
              </a:rPr>
              <a:t>Such people are not controlled by the </a:t>
            </a:r>
            <a:r>
              <a:rPr lang="en-US" u="sng" dirty="0" smtClean="0">
                <a:latin typeface="Arial Rounded MT Bold" pitchFamily="34" charset="0"/>
              </a:rPr>
              <a:t>tyranny of the urgent </a:t>
            </a:r>
            <a:r>
              <a:rPr lang="en-US" dirty="0" smtClean="0">
                <a:latin typeface="Arial Rounded MT Bold" pitchFamily="34" charset="0"/>
              </a:rPr>
              <a:t>but by what is important but not urgent.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92500" lnSpcReduction="10000"/>
          </a:bodyPr>
          <a:lstStyle/>
          <a:p>
            <a:r>
              <a:rPr lang="en-US" dirty="0" smtClean="0">
                <a:latin typeface="Arial Rounded MT Bold" pitchFamily="34" charset="0"/>
              </a:rPr>
              <a:t>In short, they are committed to doing God’s will God’s way for God’s glory. Nothing significant is achieved without a workable plan. </a:t>
            </a:r>
          </a:p>
          <a:p>
            <a:r>
              <a:rPr lang="en-US" dirty="0" smtClean="0">
                <a:latin typeface="Arial Rounded MT Bold" pitchFamily="34" charset="0"/>
              </a:rPr>
              <a:t>God says that if we lack wisdom, we should ask Him and He will give it to us (James 1:5).</a:t>
            </a:r>
          </a:p>
          <a:p>
            <a:endParaRPr lang="en-US" b="1" dirty="0" smtClean="0"/>
          </a:p>
          <a:p>
            <a:r>
              <a:rPr lang="en-US" b="1" dirty="0" smtClean="0">
                <a:latin typeface="Arial Rounded MT Bold" pitchFamily="34" charset="0"/>
              </a:rPr>
              <a:t>6. Our Divine Potential</a:t>
            </a:r>
            <a:endParaRPr lang="en-US" dirty="0" smtClean="0">
              <a:latin typeface="Arial Rounded MT Bold" pitchFamily="34" charset="0"/>
            </a:endParaRPr>
          </a:p>
          <a:p>
            <a:r>
              <a:rPr lang="en-US" dirty="0" smtClean="0">
                <a:latin typeface="Arial Rounded MT Bold" pitchFamily="34" charset="0"/>
              </a:rPr>
              <a:t>This involves the idea that we can and should grow and develop our God-given abilities. We are all capable of being and doing more. </a:t>
            </a:r>
          </a:p>
          <a:p>
            <a:r>
              <a:rPr lang="en-US" dirty="0" smtClean="0">
                <a:latin typeface="Arial Rounded MT Bold" pitchFamily="34" charset="0"/>
              </a:rPr>
              <a:t>Our greatest limitation is our unwillingness to try and do more. We don’t lack potential; we lack ambition, motivation and commitment. </a:t>
            </a:r>
          </a:p>
          <a:p>
            <a:r>
              <a:rPr lang="en-US" dirty="0" smtClean="0">
                <a:latin typeface="Arial Rounded MT Bold" pitchFamily="34" charset="0"/>
              </a:rPr>
              <a:t>According to the Gospel, we were created for greatness; we are destined to become like Jesus (1 Jn. 3:2). </a:t>
            </a:r>
          </a:p>
          <a:p>
            <a:r>
              <a:rPr lang="en-US" dirty="0" smtClean="0">
                <a:latin typeface="Arial Rounded MT Bold" pitchFamily="34" charset="0"/>
              </a:rPr>
              <a:t>If we make an effort to live up to our potential, there’s no telling what God can do in and through us (Phil. 4: 13). </a:t>
            </a:r>
          </a:p>
          <a:p>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normAutofit fontScale="92500" lnSpcReduction="20000"/>
          </a:bodyPr>
          <a:lstStyle/>
          <a:p>
            <a:r>
              <a:rPr lang="en-US" dirty="0" smtClean="0">
                <a:latin typeface="Arial Rounded MT Bold" pitchFamily="34" charset="0"/>
              </a:rPr>
              <a:t>One thing is for sure, without Him we can do nothing of any eternal consequence (Jn. 15:5). </a:t>
            </a:r>
          </a:p>
          <a:p>
            <a:r>
              <a:rPr lang="en-US" dirty="0" smtClean="0">
                <a:latin typeface="Arial Rounded MT Bold" pitchFamily="34" charset="0"/>
              </a:rPr>
              <a:t>Developing our potential involves character and relational development as well as developing our knowledge, natural talents and spiritual gifts. </a:t>
            </a:r>
          </a:p>
          <a:p>
            <a:r>
              <a:rPr lang="en-US" dirty="0" smtClean="0">
                <a:latin typeface="Arial Rounded MT Bold" pitchFamily="34" charset="0"/>
              </a:rPr>
              <a:t>What are you doing to develop your God-given potential?</a:t>
            </a:r>
          </a:p>
          <a:p>
            <a:endParaRPr lang="en-US" dirty="0" smtClean="0">
              <a:latin typeface="Arial Rounded MT Bold" pitchFamily="34" charset="0"/>
            </a:endParaRPr>
          </a:p>
          <a:p>
            <a:r>
              <a:rPr lang="en-US" b="1" dirty="0" smtClean="0">
                <a:latin typeface="Arial Rounded MT Bold" pitchFamily="34" charset="0"/>
              </a:rPr>
              <a:t>7. A Divine Vision and Passion</a:t>
            </a:r>
            <a:endParaRPr lang="en-US" dirty="0" smtClean="0">
              <a:latin typeface="Arial Rounded MT Bold" pitchFamily="34" charset="0"/>
            </a:endParaRPr>
          </a:p>
          <a:p>
            <a:r>
              <a:rPr lang="en-US" dirty="0" smtClean="0">
                <a:latin typeface="Arial Rounded MT Bold" pitchFamily="34" charset="0"/>
              </a:rPr>
              <a:t>We become passionate about those things that are important to us and the things to which we are committed and involved. </a:t>
            </a:r>
          </a:p>
          <a:p>
            <a:r>
              <a:rPr lang="en-US" dirty="0" smtClean="0">
                <a:latin typeface="Arial Rounded MT Bold" pitchFamily="34" charset="0"/>
              </a:rPr>
              <a:t>A God-given vision evokes passion; there is no such thing as a passionless vision. </a:t>
            </a:r>
          </a:p>
          <a:p>
            <a:r>
              <a:rPr lang="en-US" dirty="0" smtClean="0">
                <a:latin typeface="Arial Rounded MT Bold" pitchFamily="34" charset="0"/>
              </a:rPr>
              <a:t>A clear, focused vision of what God wants us to do and be allows us to experience ahead of time the emotions associated with our anticipated future. </a:t>
            </a:r>
          </a:p>
          <a:p>
            <a:r>
              <a:rPr lang="en-US" dirty="0" smtClean="0">
                <a:latin typeface="Arial Rounded MT Bold" pitchFamily="34" charset="0"/>
              </a:rPr>
              <a:t>Vision is always accompanied by strong emotion and the clearer the vision, the stronger the emotion. </a:t>
            </a:r>
          </a:p>
          <a:p>
            <a:endParaRPr lang="en-US" dirty="0" smtClean="0">
              <a:latin typeface="Arial Rounded MT Bold" pitchFamily="34" charset="0"/>
            </a:endParaRPr>
          </a:p>
          <a:p>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92500" lnSpcReduction="10000"/>
          </a:bodyPr>
          <a:lstStyle/>
          <a:p>
            <a:r>
              <a:rPr lang="en-US" dirty="0" smtClean="0">
                <a:latin typeface="Arial Rounded MT Bold" pitchFamily="34" charset="0"/>
              </a:rPr>
              <a:t>Passion, in turn, helps provide motivation. The writer of Hebrews said that, "</a:t>
            </a:r>
            <a:r>
              <a:rPr lang="en-US" i="1" dirty="0" smtClean="0">
                <a:latin typeface="Arial Rounded MT Bold" pitchFamily="34" charset="0"/>
              </a:rPr>
              <a:t>for the joy that went before Him, he endured the cross, despised the shame and is seated at the right hand of God."  ( Hebrews 12 )</a:t>
            </a:r>
          </a:p>
          <a:p>
            <a:r>
              <a:rPr lang="en-US" dirty="0" smtClean="0">
                <a:latin typeface="Arial Rounded MT Bold" pitchFamily="34" charset="0"/>
              </a:rPr>
              <a:t>Christ’s passionate vision and purpose enabled him to endure the wrath of God on our behalf. What are you passionate about? Are you passionate about knowing, loving and serving God?</a:t>
            </a:r>
          </a:p>
          <a:p>
            <a:endParaRPr lang="en-US" b="1" dirty="0" smtClean="0"/>
          </a:p>
          <a:p>
            <a:r>
              <a:rPr lang="en-US" b="1" dirty="0" smtClean="0">
                <a:latin typeface="Arial Rounded MT Bold" pitchFamily="34" charset="0"/>
              </a:rPr>
              <a:t>8.  Divine Power in the Christian Life </a:t>
            </a:r>
          </a:p>
          <a:p>
            <a:r>
              <a:rPr lang="en-US" dirty="0" smtClean="0">
                <a:latin typeface="Arial Rounded MT Bold" pitchFamily="34" charset="0"/>
              </a:rPr>
              <a:t>Before Jesus ascended into heaven He promised His disciples power (Acts 1:8). </a:t>
            </a:r>
          </a:p>
          <a:p>
            <a:endParaRPr lang="en-US" dirty="0" smtClean="0">
              <a:latin typeface="Arial Rounded MT Bold" pitchFamily="34" charset="0"/>
            </a:endParaRPr>
          </a:p>
          <a:p>
            <a:r>
              <a:rPr lang="en-US" dirty="0" smtClean="0">
                <a:latin typeface="Arial Rounded MT Bold" pitchFamily="34" charset="0"/>
              </a:rPr>
              <a:t>Paul said God has not given us "</a:t>
            </a:r>
            <a:r>
              <a:rPr lang="en-US" i="1" dirty="0" smtClean="0">
                <a:latin typeface="Arial Rounded MT Bold" pitchFamily="34" charset="0"/>
              </a:rPr>
              <a:t>a spirit of fear but of power and love and self-control</a:t>
            </a:r>
            <a:r>
              <a:rPr lang="en-US" dirty="0" smtClean="0">
                <a:latin typeface="Arial Rounded MT Bold" pitchFamily="34" charset="0"/>
              </a:rPr>
              <a:t>" (2 Tim. 1:7). God not only gives us the knowledge and the desire to please Him; He also gives us the power to do it. </a:t>
            </a:r>
          </a:p>
          <a:p>
            <a:endParaRPr lang="en-US" dirty="0" smtClean="0"/>
          </a:p>
          <a:p>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a:bodyPr>
          <a:lstStyle/>
          <a:p>
            <a:r>
              <a:rPr lang="en-US" dirty="0" smtClean="0">
                <a:latin typeface="Arial Rounded MT Bold" pitchFamily="34" charset="0"/>
              </a:rPr>
              <a:t>Paul says that God is at work in his people </a:t>
            </a:r>
            <a:r>
              <a:rPr lang="en-US" i="1" dirty="0" smtClean="0">
                <a:latin typeface="Arial Rounded MT Bold" pitchFamily="34" charset="0"/>
              </a:rPr>
              <a:t>to will and do His good will</a:t>
            </a:r>
            <a:r>
              <a:rPr lang="en-US" dirty="0" smtClean="0">
                <a:latin typeface="Arial Rounded MT Bold" pitchFamily="34" charset="0"/>
              </a:rPr>
              <a:t>. This power is experienced when we allow God’s Word dwell in us richly (Col. 3:16), and when we submit ourselves to the control of the Holy Spirit (Eph. 5:18).</a:t>
            </a:r>
          </a:p>
          <a:p>
            <a:endParaRPr lang="en-US" dirty="0" smtClean="0">
              <a:latin typeface="Arial Rounded MT Bold" pitchFamily="34" charset="0"/>
            </a:endParaRPr>
          </a:p>
          <a:p>
            <a:r>
              <a:rPr lang="en-US" dirty="0" smtClean="0">
                <a:latin typeface="Arial Rounded MT Bold" pitchFamily="34" charset="0"/>
              </a:rPr>
              <a:t>God’s Word in conjunction with God’s Spirit is the key to experiencing God’s power in our lives (2 Tim. 1:7). God’s power is given to us for the purpose of accomplishing His purpose.</a:t>
            </a:r>
          </a:p>
          <a:p>
            <a:pPr>
              <a:buNone/>
            </a:pPr>
            <a:r>
              <a:rPr lang="en-US" dirty="0" smtClean="0">
                <a:latin typeface="Arial Rounded MT Bold" pitchFamily="34" charset="0"/>
              </a:rPr>
              <a:t> </a:t>
            </a:r>
          </a:p>
          <a:p>
            <a:r>
              <a:rPr lang="en-US" dirty="0" smtClean="0">
                <a:latin typeface="Arial Rounded MT Bold" pitchFamily="34" charset="0"/>
              </a:rPr>
              <a:t>We cannot do God’s will, God’s way in our own strength, but we can with His strength (Phil. 4:13).</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fontScale="92500" lnSpcReduction="10000"/>
          </a:bodyPr>
          <a:lstStyle/>
          <a:p>
            <a:r>
              <a:rPr lang="en-US" b="1" dirty="0" smtClean="0">
                <a:latin typeface="Arial Rounded MT Bold" pitchFamily="34" charset="0"/>
              </a:rPr>
              <a:t>9. Divine Persistence for Christians</a:t>
            </a:r>
            <a:endParaRPr lang="en-US" dirty="0" smtClean="0">
              <a:latin typeface="Arial Rounded MT Bold" pitchFamily="34" charset="0"/>
            </a:endParaRPr>
          </a:p>
          <a:p>
            <a:r>
              <a:rPr lang="en-US" dirty="0" smtClean="0">
                <a:latin typeface="Arial Rounded MT Bold" pitchFamily="34" charset="0"/>
              </a:rPr>
              <a:t>Part of the good news of the Gospel is that God gives us the grace to "keep on keeping on." He who began a good work in us will continue to perform it until Christ returns (Phil. 1:6). Very often we become too easily discouraged. </a:t>
            </a:r>
          </a:p>
          <a:p>
            <a:endParaRPr lang="en-US" dirty="0" smtClean="0">
              <a:latin typeface="Arial Rounded MT Bold" pitchFamily="34" charset="0"/>
            </a:endParaRPr>
          </a:p>
          <a:p>
            <a:r>
              <a:rPr lang="en-US" dirty="0" smtClean="0">
                <a:latin typeface="Arial Rounded MT Bold" pitchFamily="34" charset="0"/>
              </a:rPr>
              <a:t>A setback only turns into a failure if we allow ourselves to become </a:t>
            </a:r>
            <a:r>
              <a:rPr lang="en-US" u="sng" dirty="0" smtClean="0">
                <a:latin typeface="Arial Rounded MT Bold" pitchFamily="34" charset="0"/>
              </a:rPr>
              <a:t>discouraged and give up</a:t>
            </a:r>
            <a:r>
              <a:rPr lang="en-US" dirty="0" smtClean="0">
                <a:latin typeface="Arial Rounded MT Bold" pitchFamily="34" charset="0"/>
              </a:rPr>
              <a:t>. Here is a wise resolve: "When life kicks you, let it kick you forward." Anyone can start well but an important measure of our character is how well we finish. </a:t>
            </a:r>
          </a:p>
          <a:p>
            <a:pPr>
              <a:buNone/>
            </a:pPr>
            <a:endParaRPr lang="en-US" b="1" dirty="0" smtClean="0">
              <a:solidFill>
                <a:srgbClr val="7030A0"/>
              </a:solidFill>
              <a:latin typeface="Arial Rounded MT Bold" pitchFamily="34" charset="0"/>
            </a:endParaRPr>
          </a:p>
          <a:p>
            <a:pPr>
              <a:buNone/>
            </a:pPr>
            <a:r>
              <a:rPr lang="en-US" b="1" dirty="0" smtClean="0">
                <a:solidFill>
                  <a:srgbClr val="7030A0"/>
                </a:solidFill>
                <a:latin typeface="Arial Rounded MT Bold" pitchFamily="34" charset="0"/>
              </a:rPr>
              <a:t>Consider this "Code of Persistence":</a:t>
            </a:r>
          </a:p>
          <a:p>
            <a:r>
              <a:rPr lang="en-US" dirty="0" smtClean="0">
                <a:latin typeface="Arial Rounded MT Bold" pitchFamily="34" charset="0"/>
              </a:rPr>
              <a:t>1. Never give up as long as you are right.</a:t>
            </a:r>
          </a:p>
          <a:p>
            <a:r>
              <a:rPr lang="en-US" dirty="0" smtClean="0">
                <a:latin typeface="Arial Rounded MT Bold" pitchFamily="34" charset="0"/>
              </a:rPr>
              <a:t>2. Believe that all things will work for your good if you love and obey God.</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lstStyle/>
          <a:p>
            <a:r>
              <a:rPr lang="en-US" dirty="0" smtClean="0">
                <a:latin typeface="Arial Rounded MT Bold" pitchFamily="34" charset="0"/>
              </a:rPr>
              <a:t>3. Be courteous and undismayed even when the odds are against you.</a:t>
            </a:r>
          </a:p>
          <a:p>
            <a:r>
              <a:rPr lang="en-US" dirty="0" smtClean="0">
                <a:latin typeface="Arial Rounded MT Bold" pitchFamily="34" charset="0"/>
              </a:rPr>
              <a:t>4. Don’t permit anyone to deter you from your God-given goals.</a:t>
            </a:r>
          </a:p>
          <a:p>
            <a:r>
              <a:rPr lang="en-US" dirty="0" smtClean="0">
                <a:latin typeface="Arial Rounded MT Bold" pitchFamily="34" charset="0"/>
              </a:rPr>
              <a:t>5. Fight to overcome handicaps, hurdles, barriers and setbacks.</a:t>
            </a:r>
          </a:p>
          <a:p>
            <a:r>
              <a:rPr lang="en-US" dirty="0" smtClean="0">
                <a:latin typeface="Arial Rounded MT Bold" pitchFamily="34" charset="0"/>
              </a:rPr>
              <a:t>6. Try again and again until you accomplish your God-given goals.</a:t>
            </a:r>
          </a:p>
          <a:p>
            <a:r>
              <a:rPr lang="en-US" dirty="0" smtClean="0">
                <a:latin typeface="Arial Rounded MT Bold" pitchFamily="34" charset="0"/>
              </a:rPr>
              <a:t>7. Realize that other successful people had to fight defeat and adversity. </a:t>
            </a:r>
          </a:p>
          <a:p>
            <a:r>
              <a:rPr lang="en-US" dirty="0" smtClean="0">
                <a:latin typeface="Arial Rounded MT Bold" pitchFamily="34" charset="0"/>
              </a:rPr>
              <a:t>8. Never surrender to discouragement or despair no matter what the obstacles.</a:t>
            </a:r>
          </a:p>
          <a:p>
            <a:pPr>
              <a:buNone/>
            </a:pPr>
            <a:endParaRPr lang="en-US" dirty="0" smtClean="0">
              <a:latin typeface="Arial Rounded MT Bold" pitchFamily="34" charset="0"/>
            </a:endParaRPr>
          </a:p>
          <a:p>
            <a:pPr>
              <a:buNone/>
            </a:pPr>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lnSpcReduction="10000"/>
          </a:bodyPr>
          <a:lstStyle/>
          <a:p>
            <a:r>
              <a:rPr lang="en-US" b="1" dirty="0" smtClean="0">
                <a:latin typeface="Arial Rounded MT Bold" pitchFamily="34" charset="0"/>
              </a:rPr>
              <a:t>10. Prayer to Our Holy God</a:t>
            </a:r>
            <a:endParaRPr lang="en-US" dirty="0" smtClean="0">
              <a:latin typeface="Arial Rounded MT Bold" pitchFamily="34" charset="0"/>
            </a:endParaRPr>
          </a:p>
          <a:p>
            <a:r>
              <a:rPr lang="en-US" dirty="0" smtClean="0">
                <a:latin typeface="Arial Rounded MT Bold" pitchFamily="34" charset="0"/>
              </a:rPr>
              <a:t>We must never underestimate the potential and power of God-directed prayer.  “… the effective prayer of a righteous man can accomplish much.” James 5:16 </a:t>
            </a:r>
          </a:p>
          <a:p>
            <a:r>
              <a:rPr lang="en-US" dirty="0" smtClean="0">
                <a:latin typeface="Arial Rounded MT Bold" pitchFamily="34" charset="0"/>
              </a:rPr>
              <a:t>Prayer brings about more things than this world can imagine. Fervent heartfelt prayer can move the hand of God. </a:t>
            </a:r>
          </a:p>
          <a:p>
            <a:r>
              <a:rPr lang="en-US" dirty="0" smtClean="0">
                <a:latin typeface="Arial Rounded MT Bold" pitchFamily="34" charset="0"/>
              </a:rPr>
              <a:t>In prayer we learn to share our whole lives with God and relate everything to Him. </a:t>
            </a:r>
          </a:p>
          <a:p>
            <a:r>
              <a:rPr lang="en-US" dirty="0" smtClean="0">
                <a:latin typeface="Arial Rounded MT Bold" pitchFamily="34" charset="0"/>
              </a:rPr>
              <a:t>Prayer is not so much trying to convince God to do our will but rather seeking His will and then asking that we could be part of the answer to our prayers. </a:t>
            </a:r>
            <a:r>
              <a:rPr lang="en-US" u="sng" dirty="0" smtClean="0">
                <a:latin typeface="Arial Rounded MT Bold" pitchFamily="34" charset="0"/>
              </a:rPr>
              <a:t>Prayer is important but it is never a substitute for obedience.</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lnSpcReduction="10000"/>
          </a:bodyPr>
          <a:lstStyle/>
          <a:p>
            <a:r>
              <a:rPr lang="en-US" dirty="0" smtClean="0">
                <a:latin typeface="Arial Rounded MT Bold" pitchFamily="34" charset="0"/>
              </a:rPr>
              <a:t>Just as it is important to have a balanced diet of food, so it is important to have a balanced prayer life. </a:t>
            </a:r>
          </a:p>
          <a:p>
            <a:r>
              <a:rPr lang="en-US" dirty="0" smtClean="0">
                <a:latin typeface="Arial Rounded MT Bold" pitchFamily="34" charset="0"/>
              </a:rPr>
              <a:t>Instead of just selfishly asking God for things, we should praise God for who He is and thank Him for what He does. </a:t>
            </a:r>
          </a:p>
          <a:p>
            <a:r>
              <a:rPr lang="en-US" dirty="0" smtClean="0">
                <a:latin typeface="Arial Rounded MT Bold" pitchFamily="34" charset="0"/>
              </a:rPr>
              <a:t>We should express adoration in song, confess our sins and not forget to thank God for answered prayer. We should pray for others as well as ourselves.</a:t>
            </a:r>
          </a:p>
          <a:p>
            <a:endParaRPr lang="en-US" b="1" dirty="0" smtClean="0">
              <a:latin typeface="Arial Rounded MT Bold" pitchFamily="34" charset="0"/>
            </a:endParaRPr>
          </a:p>
          <a:p>
            <a:r>
              <a:rPr lang="en-US" b="1" dirty="0" smtClean="0">
                <a:latin typeface="Arial Rounded MT Bold" pitchFamily="34" charset="0"/>
              </a:rPr>
              <a:t>11.  Divine Pattern for Our Lives</a:t>
            </a:r>
            <a:endParaRPr lang="en-US" dirty="0" smtClean="0">
              <a:latin typeface="Arial Rounded MT Bold" pitchFamily="34" charset="0"/>
            </a:endParaRPr>
          </a:p>
          <a:p>
            <a:r>
              <a:rPr lang="en-US" dirty="0" smtClean="0">
                <a:latin typeface="Arial Rounded MT Bold" pitchFamily="34" charset="0"/>
              </a:rPr>
              <a:t>For better or worse, we are all creatures of habit. We establish either healthy or unhealthy patterns of living and relating to others. </a:t>
            </a:r>
          </a:p>
          <a:p>
            <a:r>
              <a:rPr lang="en-US" dirty="0" smtClean="0">
                <a:latin typeface="Arial Rounded MT Bold" pitchFamily="34" charset="0"/>
              </a:rPr>
              <a:t>To establish a habit we need to align our knowledge, skill and desire in the same direction. Knowledge tells us what to do. Skill tells us how to do it and desire gives us the motivation to want to do it.</a:t>
            </a:r>
          </a:p>
          <a:p>
            <a:endParaRPr lang="en-US" dirty="0" smtClean="0">
              <a:latin typeface="Arial Rounded MT Bold" pitchFamily="34" charset="0"/>
            </a:endParaRPr>
          </a:p>
          <a:p>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915400" cy="6629400"/>
          </a:xfrm>
        </p:spPr>
        <p:txBody>
          <a:bodyPr>
            <a:normAutofit/>
          </a:bodyPr>
          <a:lstStyle/>
          <a:p>
            <a:r>
              <a:rPr lang="en-US" dirty="0" smtClean="0">
                <a:latin typeface="Arial Rounded MT Bold" pitchFamily="34" charset="0"/>
              </a:rPr>
              <a:t> In order to establish good habits we initially need to be able to subordinate fluctuating feelings to God’s wise and loving principles. </a:t>
            </a:r>
          </a:p>
          <a:p>
            <a:r>
              <a:rPr lang="en-US" dirty="0" smtClean="0">
                <a:latin typeface="Arial Rounded MT Bold" pitchFamily="34" charset="0"/>
              </a:rPr>
              <a:t>We must be willing to subordinate what we want now for what we want later. </a:t>
            </a:r>
          </a:p>
          <a:p>
            <a:r>
              <a:rPr lang="en-US" dirty="0" smtClean="0">
                <a:latin typeface="Arial Rounded MT Bold" pitchFamily="34" charset="0"/>
              </a:rPr>
              <a:t>This process of developing healthy habits produces long term success and happiness. </a:t>
            </a:r>
          </a:p>
          <a:p>
            <a:r>
              <a:rPr lang="en-US" dirty="0" smtClean="0">
                <a:latin typeface="Arial Rounded MT Bold" pitchFamily="34" charset="0"/>
              </a:rPr>
              <a:t>Happiness can be defined in part as </a:t>
            </a:r>
            <a:r>
              <a:rPr lang="en-US" u="sng" dirty="0" smtClean="0">
                <a:latin typeface="Arial Rounded MT Bold" pitchFamily="34" charset="0"/>
              </a:rPr>
              <a:t>the fruit of the desire and ability to sacrifice what we want now for what we want in the future. </a:t>
            </a:r>
          </a:p>
          <a:p>
            <a:r>
              <a:rPr lang="en-US" dirty="0" smtClean="0">
                <a:latin typeface="Arial Rounded MT Bold" pitchFamily="34" charset="0"/>
              </a:rPr>
              <a:t>In order to establish good habits, we need to see the long-term consequences of our thoughts, attitudes and actions. </a:t>
            </a:r>
          </a:p>
          <a:p>
            <a:r>
              <a:rPr lang="en-US" dirty="0" smtClean="0">
                <a:latin typeface="Arial Rounded MT Bold" pitchFamily="34" charset="0"/>
              </a:rPr>
              <a:t>The pattern for our lives is found in the person and example of Jesus Christ. ( Philippians 2:1-8 )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dirty="0" smtClean="0">
                <a:latin typeface="Arial Rounded MT Bold" pitchFamily="34" charset="0"/>
              </a:rPr>
              <a:t>Paul appeals to their memories of his ministry among them to prove how much he cared for them  ( vs 1,2,5, 11 “you remember”, and in vs 9 “you are my witnesses.”</a:t>
            </a:r>
          </a:p>
          <a:p>
            <a:endParaRPr lang="en-US" dirty="0" smtClean="0">
              <a:latin typeface="Arial Rounded MT Bold" pitchFamily="34" charset="0"/>
            </a:endParaRPr>
          </a:p>
          <a:p>
            <a:r>
              <a:rPr lang="en-US" dirty="0" smtClean="0">
                <a:latin typeface="Arial Rounded MT Bold" pitchFamily="34" charset="0"/>
              </a:rPr>
              <a:t>An ineffective or empty ministry has no enemies in the world system. Paul was beaten with rods, flogged with whips, and stoned in Philippi to demonstrate the devil’s opposition to his ministry.</a:t>
            </a:r>
          </a:p>
          <a:p>
            <a:pPr>
              <a:buNone/>
            </a:pPr>
            <a:r>
              <a:rPr lang="en-US" dirty="0" smtClean="0">
                <a:latin typeface="Arial Rounded MT Bold" pitchFamily="34" charset="0"/>
              </a:rPr>
              <a:t>      - He was put in stocks and prison in Philippi (Acts 16:22-24).</a:t>
            </a:r>
          </a:p>
          <a:p>
            <a:pPr>
              <a:buNone/>
            </a:pPr>
            <a:r>
              <a:rPr lang="en-US" dirty="0" smtClean="0">
                <a:latin typeface="Arial Rounded MT Bold" pitchFamily="34" charset="0"/>
              </a:rPr>
              <a:t>      - His Roman citizenship was violated ( Acts 16:37)</a:t>
            </a:r>
          </a:p>
          <a:p>
            <a:pPr>
              <a:buNone/>
            </a:pPr>
            <a:r>
              <a:rPr lang="en-US" dirty="0" smtClean="0">
                <a:latin typeface="Arial Rounded MT Bold" pitchFamily="34" charset="0"/>
              </a:rPr>
              <a:t>     Yet he continued to give the same gospel message everywhere he went!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normAutofit fontScale="92500"/>
          </a:bodyPr>
          <a:lstStyle/>
          <a:p>
            <a:r>
              <a:rPr lang="en-US" b="1" dirty="0" smtClean="0">
                <a:latin typeface="Arial Rounded MT Bold" pitchFamily="34" charset="0"/>
              </a:rPr>
              <a:t>12. Divine Promises</a:t>
            </a:r>
            <a:endParaRPr lang="en-US" dirty="0" smtClean="0">
              <a:latin typeface="Arial Rounded MT Bold" pitchFamily="34" charset="0"/>
            </a:endParaRPr>
          </a:p>
          <a:p>
            <a:r>
              <a:rPr lang="en-US" dirty="0" smtClean="0">
                <a:latin typeface="Arial Rounded MT Bold" pitchFamily="34" charset="0"/>
              </a:rPr>
              <a:t>God can do anything, but what can we realistically expect Him to do? We can expect Him to always keep His Word. </a:t>
            </a:r>
          </a:p>
          <a:p>
            <a:endParaRPr lang="en-US" dirty="0" smtClean="0">
              <a:latin typeface="Arial Rounded MT Bold" pitchFamily="34" charset="0"/>
            </a:endParaRPr>
          </a:p>
          <a:p>
            <a:r>
              <a:rPr lang="en-US" dirty="0" smtClean="0">
                <a:latin typeface="Arial Rounded MT Bold" pitchFamily="34" charset="0"/>
              </a:rPr>
              <a:t>Specifically, we can expect God to keep His promises. Peter says in 2 Peter 1:4, God </a:t>
            </a:r>
            <a:r>
              <a:rPr lang="en-US" i="1" dirty="0" smtClean="0">
                <a:latin typeface="Arial Rounded MT Bold" pitchFamily="34" charset="0"/>
              </a:rPr>
              <a:t>"has given us his very great and precious promises, so that through them you may participate in the divine nature and escape the corruption in the world caused by evil desires."</a:t>
            </a:r>
            <a:endParaRPr lang="en-US" dirty="0" smtClean="0">
              <a:latin typeface="Arial Rounded MT Bold" pitchFamily="34" charset="0"/>
            </a:endParaRPr>
          </a:p>
          <a:p>
            <a:r>
              <a:rPr lang="en-US" dirty="0" smtClean="0">
                <a:latin typeface="Arial Rounded MT Bold" pitchFamily="34" charset="0"/>
              </a:rPr>
              <a:t>There is a familiar Christian song called, "Standing on the Promises." In the 2nd stanza we read these words: "Standing on the promises that cannot fail, when the howling storms of doubt and fear assail, by the living Word of God I shall prevail, standing on the promises of God…" </a:t>
            </a:r>
          </a:p>
          <a:p>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lstStyle/>
          <a:p>
            <a:r>
              <a:rPr lang="en-US" dirty="0" smtClean="0">
                <a:latin typeface="Arial Rounded MT Bold" pitchFamily="34" charset="0"/>
              </a:rPr>
              <a:t>The promises of God have always been the bedrock of the Christian faith. As we trust and obey God’s promises we become more conformed to Jesus Christ. </a:t>
            </a:r>
          </a:p>
          <a:p>
            <a:r>
              <a:rPr lang="en-US" dirty="0" smtClean="0">
                <a:latin typeface="Arial Rounded MT Bold" pitchFamily="34" charset="0"/>
              </a:rPr>
              <a:t>What could be more important, exciting or successful than becoming more conformed to the character and conduct of Christ? (Rom. 8:28-9)</a:t>
            </a:r>
            <a:endParaRPr lang="en-US" b="1" dirty="0" smtClean="0"/>
          </a:p>
          <a:p>
            <a:endParaRPr lang="en-US" b="1" dirty="0" smtClean="0"/>
          </a:p>
          <a:p>
            <a:r>
              <a:rPr lang="en-US" b="1" dirty="0" smtClean="0">
                <a:solidFill>
                  <a:srgbClr val="002060"/>
                </a:solidFill>
                <a:latin typeface="Arial Rounded MT Bold" pitchFamily="34" charset="0"/>
              </a:rPr>
              <a:t>2:5 “For we never came with flattering speech, as you know, nor with a pretext for greed, God is witness,” </a:t>
            </a:r>
            <a:r>
              <a:rPr lang="en-US" dirty="0" smtClean="0">
                <a:solidFill>
                  <a:srgbClr val="002060"/>
                </a:solidFill>
                <a:latin typeface="Arial Rounded MT Bold" pitchFamily="34" charset="0"/>
              </a:rPr>
              <a:t> </a:t>
            </a:r>
            <a:r>
              <a:rPr lang="en-US" dirty="0" smtClean="0">
                <a:latin typeface="Arial Rounded MT Bold" pitchFamily="34" charset="0"/>
              </a:rPr>
              <a:t>GINOMAI –APIndic – to not become</a:t>
            </a:r>
            <a:endParaRPr lang="en-US" b="1" dirty="0" smtClean="0">
              <a:solidFill>
                <a:srgbClr val="00B0F0"/>
              </a:solidFill>
              <a:latin typeface="Arial Rounded MT Bold" pitchFamily="34" charset="0"/>
            </a:endParaRPr>
          </a:p>
          <a:p>
            <a:r>
              <a:rPr lang="en-US" dirty="0" smtClean="0">
                <a:latin typeface="Arial Rounded MT Bold" pitchFamily="34" charset="0"/>
              </a:rPr>
              <a:t>LOGO KOLAKEIAS – words of flattery to falsely build someone up in order to deceive them. This insults the audience but deceives many.</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fontScale="92500"/>
          </a:bodyPr>
          <a:lstStyle/>
          <a:p>
            <a:r>
              <a:rPr lang="en-US" u="sng" dirty="0" smtClean="0">
                <a:latin typeface="Arial Rounded MT Bold" pitchFamily="34" charset="0"/>
              </a:rPr>
              <a:t>Flattery is condemned in Scripture</a:t>
            </a:r>
            <a:r>
              <a:rPr lang="en-US" dirty="0" smtClean="0">
                <a:latin typeface="Arial Rounded MT Bold" pitchFamily="34" charset="0"/>
              </a:rPr>
              <a:t>:</a:t>
            </a:r>
          </a:p>
          <a:p>
            <a:pPr>
              <a:buNone/>
            </a:pPr>
            <a:r>
              <a:rPr lang="en-US" dirty="0" smtClean="0">
                <a:latin typeface="Arial Rounded MT Bold" pitchFamily="34" charset="0"/>
              </a:rPr>
              <a:t>  - Psalms 5:9 ‘they flatter with their tongue’</a:t>
            </a:r>
          </a:p>
          <a:p>
            <a:pPr>
              <a:buNone/>
            </a:pPr>
            <a:r>
              <a:rPr lang="en-US" dirty="0" smtClean="0">
                <a:latin typeface="Arial Rounded MT Bold" pitchFamily="34" charset="0"/>
              </a:rPr>
              <a:t>  - Psalms 12:2 ‘flattering li8ps and with a double heart’, 12:3 ‘Lord shall cut off flattering lips,’</a:t>
            </a:r>
          </a:p>
          <a:p>
            <a:pPr>
              <a:buNone/>
            </a:pPr>
            <a:r>
              <a:rPr lang="en-US" dirty="0" smtClean="0">
                <a:latin typeface="Arial Rounded MT Bold" pitchFamily="34" charset="0"/>
              </a:rPr>
              <a:t>   -Psalms 36:2 ‘for he flatters himself with his own eyes’</a:t>
            </a:r>
          </a:p>
          <a:p>
            <a:pPr>
              <a:buNone/>
            </a:pPr>
            <a:r>
              <a:rPr lang="en-US" dirty="0" smtClean="0">
                <a:latin typeface="Arial Rounded MT Bold" pitchFamily="34" charset="0"/>
              </a:rPr>
              <a:t>  - Proverbs 2:16 ‘stranger which flatters with her words’.</a:t>
            </a:r>
          </a:p>
          <a:p>
            <a:pPr>
              <a:buNone/>
            </a:pPr>
            <a:r>
              <a:rPr lang="en-US" dirty="0" smtClean="0">
                <a:latin typeface="Arial Rounded MT Bold" pitchFamily="34" charset="0"/>
              </a:rPr>
              <a:t>  - Prov 20:19 ‘do not meddle with the flatterer’</a:t>
            </a:r>
          </a:p>
          <a:p>
            <a:pPr>
              <a:buNone/>
            </a:pPr>
            <a:r>
              <a:rPr lang="en-US" dirty="0" smtClean="0">
                <a:latin typeface="Arial Rounded MT Bold" pitchFamily="34" charset="0"/>
              </a:rPr>
              <a:t>  - Prov 26:28 ‘a flattering mouth works ruin’</a:t>
            </a:r>
          </a:p>
          <a:p>
            <a:pPr>
              <a:buNone/>
            </a:pPr>
            <a:r>
              <a:rPr lang="en-US" dirty="0" smtClean="0">
                <a:latin typeface="Arial Rounded MT Bold" pitchFamily="34" charset="0"/>
              </a:rPr>
              <a:t>  - Prov 28:23 ‘ than he that flatters with the tongue’</a:t>
            </a:r>
          </a:p>
          <a:p>
            <a:pPr>
              <a:buNone/>
            </a:pPr>
            <a:r>
              <a:rPr lang="en-US" dirty="0" smtClean="0">
                <a:latin typeface="Arial Rounded MT Bold" pitchFamily="34" charset="0"/>
              </a:rPr>
              <a:t>  - Prov 29:5 ‘a man that flatters his neighbor…”</a:t>
            </a:r>
          </a:p>
          <a:p>
            <a:pPr>
              <a:buNone/>
            </a:pPr>
            <a:r>
              <a:rPr lang="en-US" dirty="0" smtClean="0">
                <a:latin typeface="Arial Rounded MT Bold" pitchFamily="34" charset="0"/>
              </a:rPr>
              <a:t>  - Daniel 11:21 ‘and obtain the kingdom by flattery’</a:t>
            </a:r>
          </a:p>
          <a:p>
            <a:pPr>
              <a:buNone/>
            </a:pPr>
            <a:r>
              <a:rPr lang="en-US" dirty="0" smtClean="0">
                <a:latin typeface="Arial Rounded MT Bold" pitchFamily="34" charset="0"/>
              </a:rPr>
              <a:t>                 11:32 ‘covenant shall he corrupt by flattery’</a:t>
            </a:r>
          </a:p>
          <a:p>
            <a:pPr>
              <a:buNone/>
            </a:pPr>
            <a:r>
              <a:rPr lang="en-US" dirty="0" smtClean="0">
                <a:latin typeface="Arial Rounded MT Bold" pitchFamily="34" charset="0"/>
              </a:rPr>
              <a:t>                 11:34 ‘many shall cleave to them with flattery’</a:t>
            </a:r>
          </a:p>
          <a:p>
            <a:pPr>
              <a:buNone/>
            </a:pPr>
            <a:r>
              <a:rPr lang="en-US" dirty="0" smtClean="0">
                <a:latin typeface="Arial Rounded MT Bold"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down)">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wipe(down)">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wipe(down)">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wipe(down)">
                                      <p:cBhvr>
                                        <p:cTn id="67"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533400"/>
            <a:ext cx="8991600" cy="6324600"/>
          </a:xfrm>
        </p:spPr>
        <p:txBody>
          <a:bodyPr>
            <a:normAutofit lnSpcReduction="10000"/>
          </a:bodyPr>
          <a:lstStyle/>
          <a:p>
            <a:r>
              <a:rPr lang="en-US" dirty="0" smtClean="0">
                <a:solidFill>
                  <a:srgbClr val="002060"/>
                </a:solidFill>
                <a:latin typeface="Arial Rounded MT Bold" pitchFamily="34" charset="0"/>
              </a:rPr>
              <a:t>“nor with pretext for greed” </a:t>
            </a:r>
            <a:r>
              <a:rPr lang="en-US" dirty="0" smtClean="0">
                <a:latin typeface="Arial Rounded MT Bold" pitchFamily="34" charset="0"/>
              </a:rPr>
              <a:t>– PROPHASEI PLEONEXIAS – pretext, to have a sinful motivation for greed (status, power over people, income )</a:t>
            </a:r>
          </a:p>
          <a:p>
            <a:r>
              <a:rPr lang="en-US" dirty="0" smtClean="0">
                <a:latin typeface="Arial Rounded MT Bold" pitchFamily="34" charset="0"/>
              </a:rPr>
              <a:t>God is Paul’s witness that Paul is not greedy (2 Cor 1:23, Rom 9:1, Phil 1:8).  Paul never had a quest for greed.</a:t>
            </a:r>
          </a:p>
          <a:p>
            <a:r>
              <a:rPr lang="en-US" dirty="0" smtClean="0">
                <a:latin typeface="Arial Rounded MT Bold" pitchFamily="34" charset="0"/>
              </a:rPr>
              <a:t>PLEONEXIAS is also a complete disinterest in the rights of others as many religions have.</a:t>
            </a:r>
          </a:p>
          <a:p>
            <a:endParaRPr lang="en-US" dirty="0" smtClean="0">
              <a:solidFill>
                <a:srgbClr val="00B0F0"/>
              </a:solidFill>
              <a:latin typeface="Arial Rounded MT Bold" pitchFamily="34" charset="0"/>
            </a:endParaRPr>
          </a:p>
          <a:p>
            <a:r>
              <a:rPr lang="en-US" dirty="0" smtClean="0">
                <a:solidFill>
                  <a:srgbClr val="002060"/>
                </a:solidFill>
                <a:latin typeface="Arial Rounded MT Bold" pitchFamily="34" charset="0"/>
              </a:rPr>
              <a:t>2:6 “nor did we seek glory from men, either from you or from others, even though as apostles of Christ we might have asserted our authority” </a:t>
            </a:r>
            <a:r>
              <a:rPr lang="en-US" dirty="0" smtClean="0">
                <a:latin typeface="Arial Rounded MT Bold" pitchFamily="34" charset="0"/>
              </a:rPr>
              <a:t>– third thing denied by Paul.  </a:t>
            </a:r>
          </a:p>
          <a:p>
            <a:r>
              <a:rPr lang="en-US" dirty="0" smtClean="0">
                <a:latin typeface="Arial Rounded MT Bold" pitchFamily="34" charset="0"/>
              </a:rPr>
              <a:t>OUTE ZETEO EX ANTHROPOS DOXAN – PAPtc of ZETEO –  Paul did not try to build up a reputation for himself at the expense of the Gospel.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lstStyle/>
          <a:p>
            <a:r>
              <a:rPr lang="en-US" dirty="0" smtClean="0">
                <a:latin typeface="Arial Rounded MT Bold" pitchFamily="34" charset="0"/>
              </a:rPr>
              <a:t>APOSTOLOI- apostle, means admiral of the fleet, highest spiritual gift, most authority, has authority over all churches he established.</a:t>
            </a:r>
          </a:p>
          <a:p>
            <a:r>
              <a:rPr lang="en-US" dirty="0" smtClean="0">
                <a:latin typeface="Arial Rounded MT Bold" pitchFamily="34" charset="0"/>
              </a:rPr>
              <a:t>DUNAMENOI EN BAREI – being able to bear weight, refers to dignity and authority of apostle office therefore could bear the weight of the office and receive wages from those he taught.</a:t>
            </a:r>
          </a:p>
          <a:p>
            <a:r>
              <a:rPr lang="en-US" dirty="0" smtClean="0">
                <a:latin typeface="Arial Rounded MT Bold" pitchFamily="34" charset="0"/>
              </a:rPr>
              <a:t>Paul, Timothy, and Silas taught the Thessalonians and were allowed by God to receive wages for their work ( 1 Cor 9,  2 Cor 11:7ff ).</a:t>
            </a:r>
          </a:p>
          <a:p>
            <a:r>
              <a:rPr lang="en-US" dirty="0" smtClean="0">
                <a:latin typeface="Arial Rounded MT Bold" pitchFamily="34" charset="0"/>
              </a:rPr>
              <a:t>There were times when Paul made tents and sold them for a living so he could continue his ministry. </a:t>
            </a:r>
          </a:p>
          <a:p>
            <a:r>
              <a:rPr lang="en-US" dirty="0" smtClean="0">
                <a:latin typeface="Arial Rounded MT Bold" pitchFamily="34" charset="0"/>
              </a:rPr>
              <a:t>This demonstrated his work ethic and set an example for others in the divine institutions.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991600" cy="6248400"/>
          </a:xfrm>
        </p:spPr>
        <p:txBody>
          <a:bodyPr>
            <a:normAutofit lnSpcReduction="10000"/>
          </a:bodyPr>
          <a:lstStyle/>
          <a:p>
            <a:endParaRPr lang="en-US" dirty="0" smtClean="0">
              <a:solidFill>
                <a:srgbClr val="002060"/>
              </a:solidFill>
              <a:latin typeface="Arial Rounded MT Bold" pitchFamily="34" charset="0"/>
            </a:endParaRPr>
          </a:p>
          <a:p>
            <a:r>
              <a:rPr lang="en-US" dirty="0" smtClean="0">
                <a:solidFill>
                  <a:srgbClr val="002060"/>
                </a:solidFill>
                <a:latin typeface="Arial Rounded MT Bold" pitchFamily="34" charset="0"/>
              </a:rPr>
              <a:t>2:7 “But we proved to be gentle among you”,</a:t>
            </a:r>
            <a:endParaRPr lang="en-US" dirty="0">
              <a:solidFill>
                <a:srgbClr val="002060"/>
              </a:solidFill>
              <a:latin typeface="Arial Rounded MT Bold" pitchFamily="34" charset="0"/>
            </a:endParaRPr>
          </a:p>
          <a:p>
            <a:r>
              <a:rPr lang="en-US" dirty="0" smtClean="0">
                <a:latin typeface="Arial Rounded MT Bold" pitchFamily="34" charset="0"/>
              </a:rPr>
              <a:t>GINOMAI EPIOI – Aorist Pass Indic – became gentle, the approach Paul took with them for they were receptive.   He did not need to shout at them or put them under apostolic discipline.</a:t>
            </a:r>
          </a:p>
          <a:p>
            <a:pPr>
              <a:buNone/>
            </a:pPr>
            <a:endParaRPr lang="en-US" dirty="0" smtClean="0">
              <a:solidFill>
                <a:srgbClr val="002060"/>
              </a:solidFill>
              <a:latin typeface="Arial Rounded MT Bold" pitchFamily="34" charset="0"/>
            </a:endParaRPr>
          </a:p>
          <a:p>
            <a:r>
              <a:rPr lang="en-US" dirty="0" smtClean="0">
                <a:solidFill>
                  <a:srgbClr val="002060"/>
                </a:solidFill>
                <a:latin typeface="Arial Rounded MT Bold" pitchFamily="34" charset="0"/>
              </a:rPr>
              <a:t>“as a nursing mother </a:t>
            </a:r>
            <a:r>
              <a:rPr lang="en-US" dirty="0" smtClean="0">
                <a:latin typeface="Arial Rounded MT Bold" pitchFamily="34" charset="0"/>
              </a:rPr>
              <a:t>(HOS EAN TROPHOS THALPE) </a:t>
            </a:r>
            <a:r>
              <a:rPr lang="en-US" dirty="0" smtClean="0">
                <a:solidFill>
                  <a:srgbClr val="002060"/>
                </a:solidFill>
                <a:latin typeface="Arial Rounded MT Bold" pitchFamily="34" charset="0"/>
              </a:rPr>
              <a:t>tenderly cares for her own children” </a:t>
            </a:r>
            <a:r>
              <a:rPr lang="en-US" dirty="0" smtClean="0">
                <a:latin typeface="Arial Rounded MT Bold" pitchFamily="34" charset="0"/>
              </a:rPr>
              <a:t>(TA HEAUTES TEKNA).</a:t>
            </a:r>
          </a:p>
          <a:p>
            <a:r>
              <a:rPr lang="en-US" dirty="0" smtClean="0">
                <a:latin typeface="Arial Rounded MT Bold" pitchFamily="34" charset="0"/>
              </a:rPr>
              <a:t>TROPHOS is a nurse or a mother.  Paul gently ministered to the new Thess bels.  New bels need basic doctrine with a gentle approach, lots of caring, understanding, answering their questions, assuring them of their faith, encouragement.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85000" lnSpcReduction="20000"/>
          </a:bodyPr>
          <a:lstStyle/>
          <a:p>
            <a:r>
              <a:rPr lang="en-US" dirty="0" smtClean="0">
                <a:latin typeface="Arial Rounded MT Bold" pitchFamily="34" charset="0"/>
              </a:rPr>
              <a:t>THALPO – means to keep warm, to love tenderly like a new baby.  This was Paul’s shepherding approach to these new believers and they became a key church for spreading the gospel in the Roman empire.</a:t>
            </a:r>
          </a:p>
          <a:p>
            <a:endParaRPr lang="en-US" dirty="0" smtClean="0">
              <a:latin typeface="Arial Rounded MT Bold" pitchFamily="34" charset="0"/>
            </a:endParaRPr>
          </a:p>
          <a:p>
            <a:pPr hangingPunct="0">
              <a:buNone/>
            </a:pPr>
            <a:r>
              <a:rPr lang="en-US" dirty="0" smtClean="0">
                <a:latin typeface="Arial Rounded MT Bold" pitchFamily="34" charset="0"/>
              </a:rPr>
              <a:t> Shepherds of the Flock of God </a:t>
            </a:r>
          </a:p>
          <a:p>
            <a:pPr hangingPunct="0">
              <a:buNone/>
            </a:pPr>
            <a:r>
              <a:rPr lang="en-US" dirty="0" smtClean="0">
                <a:latin typeface="Arial Rounded MT Bold" pitchFamily="34" charset="0"/>
              </a:rPr>
              <a:t> </a:t>
            </a:r>
          </a:p>
          <a:p>
            <a:pPr marL="514350" indent="-514350" hangingPunct="0">
              <a:buAutoNum type="arabicPeriod"/>
            </a:pPr>
            <a:r>
              <a:rPr lang="en-US" dirty="0" smtClean="0">
                <a:latin typeface="Arial Rounded MT Bold" pitchFamily="34" charset="0"/>
              </a:rPr>
              <a:t>A shepherd’s primary responsibility is to provide spiritual food for his flock. 1 Peter 5:1,2</a:t>
            </a:r>
          </a:p>
          <a:p>
            <a:pPr marL="514350" indent="-514350" hangingPunct="0">
              <a:buNone/>
            </a:pPr>
            <a:r>
              <a:rPr lang="en-US" dirty="0" smtClean="0">
                <a:latin typeface="Arial Rounded MT Bold" pitchFamily="34" charset="0"/>
              </a:rPr>
              <a:t>          - Feed the flock</a:t>
            </a:r>
          </a:p>
          <a:p>
            <a:pPr marL="514350" indent="-514350" hangingPunct="0">
              <a:buNone/>
            </a:pPr>
            <a:r>
              <a:rPr lang="en-US" dirty="0" smtClean="0">
                <a:latin typeface="Arial Rounded MT Bold" pitchFamily="34" charset="0"/>
              </a:rPr>
              <a:t>          - Take oversight not by constraint but willingly</a:t>
            </a:r>
          </a:p>
          <a:p>
            <a:pPr marL="514350" indent="-514350" hangingPunct="0">
              <a:buNone/>
            </a:pPr>
            <a:r>
              <a:rPr lang="en-US" dirty="0" smtClean="0">
                <a:latin typeface="Arial Rounded MT Bold" pitchFamily="34" charset="0"/>
              </a:rPr>
              <a:t>          - Do not seek personal wealth or gain</a:t>
            </a:r>
          </a:p>
          <a:p>
            <a:pPr marL="514350" indent="-514350" hangingPunct="0">
              <a:buNone/>
            </a:pPr>
            <a:r>
              <a:rPr lang="en-US" dirty="0" smtClean="0">
                <a:latin typeface="Arial Rounded MT Bold" pitchFamily="34" charset="0"/>
              </a:rPr>
              <a:t>          - Minister from a willing mind. </a:t>
            </a:r>
          </a:p>
          <a:p>
            <a:pPr marL="514350" indent="-514350" hangingPunct="0">
              <a:buNone/>
            </a:pPr>
            <a:endParaRPr lang="en-US" dirty="0" smtClean="0">
              <a:latin typeface="Arial Rounded MT Bold" pitchFamily="34" charset="0"/>
            </a:endParaRPr>
          </a:p>
          <a:p>
            <a:pPr hangingPunct="0"/>
            <a:r>
              <a:rPr lang="en-US" dirty="0" smtClean="0">
                <a:latin typeface="Arial Rounded MT Bold" pitchFamily="34" charset="0"/>
              </a:rPr>
              <a:t>Principle of Nourishment - Deuteronomy 8:3, - God fed them manna each day which teaches us that man does not live by bread only, but by every word that proceeds out of the mouth of the Lord.</a:t>
            </a:r>
          </a:p>
          <a:p>
            <a:pPr hangingPunct="0"/>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wipe(down)">
                                      <p:cBhvr>
                                        <p:cTn id="4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r>
              <a:rPr lang="en-US" dirty="0" smtClean="0">
                <a:latin typeface="Arial Rounded MT Bold" pitchFamily="34" charset="0"/>
              </a:rPr>
              <a:t>2. Pastors or Shepherds have the duty to provide us with spiritual nourishment, lest we waste away in spiritual malnutrition! </a:t>
            </a:r>
          </a:p>
          <a:p>
            <a:pPr>
              <a:buNone/>
            </a:pPr>
            <a:r>
              <a:rPr lang="en-US" dirty="0" smtClean="0">
                <a:latin typeface="Arial Rounded MT Bold" pitchFamily="34" charset="0"/>
              </a:rPr>
              <a:t>    - Pastors and elders are shepherds. The Greek word (POIMEINOS), used a single time in the New Testament in Ephesians 4:11, is translated "pastor".</a:t>
            </a:r>
          </a:p>
          <a:p>
            <a:pPr>
              <a:buNone/>
            </a:pPr>
            <a:endParaRPr lang="en-US" dirty="0" smtClean="0">
              <a:latin typeface="Arial Rounded MT Bold" pitchFamily="34" charset="0"/>
            </a:endParaRPr>
          </a:p>
          <a:p>
            <a:pPr>
              <a:buNone/>
            </a:pPr>
            <a:r>
              <a:rPr lang="en-US" dirty="0" smtClean="0">
                <a:latin typeface="Arial Rounded MT Bold" pitchFamily="34" charset="0"/>
              </a:rPr>
              <a:t>    - On other occasions, such as in 1 Peter 5:2, the verb form (POIMEINO) is translated "to feed". </a:t>
            </a:r>
          </a:p>
          <a:p>
            <a:pPr>
              <a:buNone/>
            </a:pPr>
            <a:r>
              <a:rPr lang="en-US" dirty="0" smtClean="0">
                <a:latin typeface="Arial Rounded MT Bold" pitchFamily="34" charset="0"/>
              </a:rPr>
              <a:t>     - So pastors and elders are "feeders", and Christians are the "flock" which are to be fed.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hangingPunct="0"/>
            <a:endParaRPr lang="en-US" dirty="0" smtClean="0">
              <a:latin typeface="Arial Rounded MT Bold" pitchFamily="34" charset="0"/>
            </a:endParaRPr>
          </a:p>
          <a:p>
            <a:pPr hangingPunct="0"/>
            <a:endParaRPr lang="en-US" dirty="0" smtClean="0">
              <a:latin typeface="Arial Rounded MT Bold" pitchFamily="34" charset="0"/>
            </a:endParaRPr>
          </a:p>
          <a:p>
            <a:pPr hangingPunct="0"/>
            <a:r>
              <a:rPr lang="en-US" dirty="0" smtClean="0">
                <a:latin typeface="Arial Rounded MT Bold" pitchFamily="34" charset="0"/>
              </a:rPr>
              <a:t>Description  of a Shepherd is derived from a study of what the whole Bible says about shepherds, by examining the following: </a:t>
            </a:r>
          </a:p>
          <a:p>
            <a:pPr hangingPunct="0">
              <a:buNone/>
            </a:pPr>
            <a:r>
              <a:rPr lang="en-US" dirty="0" smtClean="0">
                <a:latin typeface="Arial Rounded MT Bold" pitchFamily="34" charset="0"/>
              </a:rPr>
              <a:t>   Jehovah as Shepherd </a:t>
            </a:r>
          </a:p>
          <a:p>
            <a:pPr hangingPunct="0">
              <a:buNone/>
            </a:pPr>
            <a:r>
              <a:rPr lang="en-US" dirty="0" smtClean="0">
                <a:latin typeface="Arial Rounded MT Bold" pitchFamily="34" charset="0"/>
              </a:rPr>
              <a:t>   The Lord Jesus Christ as the Good Shepherd King</a:t>
            </a:r>
          </a:p>
          <a:p>
            <a:pPr hangingPunct="0"/>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hangingPunct="0"/>
            <a:r>
              <a:rPr lang="en-US" dirty="0" smtClean="0">
                <a:latin typeface="Arial Rounded MT Bold" pitchFamily="34" charset="0"/>
              </a:rPr>
              <a:t>To illustrate: </a:t>
            </a:r>
          </a:p>
          <a:p>
            <a:pPr hangingPunct="0">
              <a:buNone/>
            </a:pPr>
            <a:r>
              <a:rPr lang="en-US" dirty="0" smtClean="0">
                <a:latin typeface="Arial Rounded MT Bold" pitchFamily="34" charset="0"/>
              </a:rPr>
              <a:t>	A good shepherd puts the needs of the sheep first, and has an abiding sense of obligation toward them. One who does not know how to care for sheep, or who neglects sheep, is not a good shepherd.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A good shepherd leads sheep to good pasture and water. A person who does not provide food and water for sheep is not a good shepherd.</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A good shepherd protects the sheep and sets up defenses against those who would harm the sheep. An individual who deliberately harms or frightens sheep is not a good shepherd. </a:t>
            </a:r>
          </a:p>
          <a:p>
            <a:pPr hangingPunct="0">
              <a:buNone/>
            </a:pPr>
            <a:endParaRPr lang="en-US" dirty="0" smtClean="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dirty="0" smtClean="0">
                <a:solidFill>
                  <a:srgbClr val="0070C0"/>
                </a:solidFill>
                <a:latin typeface="Arial Rounded MT Bold" pitchFamily="34" charset="0"/>
              </a:rPr>
              <a:t>2:2 “but after we had already suffered and been mistreated in Philippi, as you know, we had the  boldness in our God to speak to you the gospel of God amid such opposition.”</a:t>
            </a:r>
          </a:p>
          <a:p>
            <a:r>
              <a:rPr lang="en-US" dirty="0" smtClean="0">
                <a:latin typeface="Arial Rounded MT Bold" pitchFamily="34" charset="0"/>
              </a:rPr>
              <a:t>PROPASCHO  AAPtc – having suffered before in Philippi.  He was arrested unjustly, Roman citizenship violated, imprisoned, beaten, etc.</a:t>
            </a:r>
          </a:p>
          <a:p>
            <a:r>
              <a:rPr lang="en-US" dirty="0" smtClean="0">
                <a:latin typeface="Arial Rounded MT Bold" pitchFamily="34" charset="0"/>
              </a:rPr>
              <a:t>HUBRIZO APPtc – to receive insulting, treated insolently, (Acts 16:16-40 ). </a:t>
            </a:r>
          </a:p>
          <a:p>
            <a:r>
              <a:rPr lang="en-US" dirty="0" smtClean="0">
                <a:latin typeface="Arial Rounded MT Bold" pitchFamily="34" charset="0"/>
              </a:rPr>
              <a:t>PARRESIZOMAI AMIndic – we were bold (ingressive aorist) began to be bold in Thess.  They gained courage from Paul’s suffering.</a:t>
            </a:r>
          </a:p>
          <a:p>
            <a:r>
              <a:rPr lang="en-US" dirty="0" smtClean="0">
                <a:latin typeface="Arial Rounded MT Bold" pitchFamily="34" charset="0"/>
              </a:rPr>
              <a:t>POLLU AGONI – much struggle, opposition, as an athlete struggles to gain first place in a race so is Paul’s struggle to present the gospel of Christ.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77500" lnSpcReduction="20000"/>
          </a:bodyPr>
          <a:lstStyle/>
          <a:p>
            <a:pPr>
              <a:buNone/>
            </a:pPr>
            <a:r>
              <a:rPr lang="en-US" dirty="0" smtClean="0">
                <a:latin typeface="Arial Rounded MT Bold" pitchFamily="34" charset="0"/>
              </a:rPr>
              <a:t>3. God the Father, Jehovah, is always watching His sheep; and He is always ready to take over when the sheep are not being well handled by their appointed shepherds.. Jeremiah 10:19-22 ; Jeremiah 23:1-6; Jeremiah 50:4-19; Psalm 23; Isaiah 44:24-28.</a:t>
            </a:r>
          </a:p>
          <a:p>
            <a:pPr>
              <a:buNone/>
            </a:pPr>
            <a:endParaRPr lang="en-US" dirty="0" smtClean="0">
              <a:latin typeface="Arial Rounded MT Bold" pitchFamily="34" charset="0"/>
            </a:endParaRPr>
          </a:p>
          <a:p>
            <a:pPr>
              <a:buNone/>
            </a:pPr>
            <a:r>
              <a:rPr lang="en-US" dirty="0" smtClean="0">
                <a:latin typeface="Arial Rounded MT Bold" pitchFamily="34" charset="0"/>
              </a:rPr>
              <a:t>4. Even a heathen king, Cyrus, was named shepherd, to fulfill a specific function, to contribute to the rebuilding of Jerusalem. Read Ezekiel 34. </a:t>
            </a:r>
          </a:p>
          <a:p>
            <a:pPr>
              <a:buNone/>
            </a:pPr>
            <a:r>
              <a:rPr lang="en-US" dirty="0" smtClean="0">
                <a:latin typeface="Arial Rounded MT Bold" pitchFamily="34" charset="0"/>
              </a:rPr>
              <a:t>     From C. F. Keil, Commentary on Ezekiel The shepherds of Israel, namely, the political and religious leaders, have been feeding themselves and neglecting the flock. </a:t>
            </a:r>
          </a:p>
          <a:p>
            <a:pPr>
              <a:buNone/>
            </a:pPr>
            <a:endParaRPr lang="en-US" dirty="0" smtClean="0">
              <a:latin typeface="Arial Rounded MT Bold" pitchFamily="34" charset="0"/>
            </a:endParaRPr>
          </a:p>
          <a:p>
            <a:pPr>
              <a:buNone/>
            </a:pPr>
            <a:r>
              <a:rPr lang="en-US" dirty="0" smtClean="0">
                <a:latin typeface="Arial Rounded MT Bold" pitchFamily="34" charset="0"/>
              </a:rPr>
              <a:t>    The flock has been scattered and has become a prey to wild beasts. The Lord will remove the bad shepherds from their office. </a:t>
            </a:r>
          </a:p>
          <a:p>
            <a:pPr>
              <a:buNone/>
            </a:pPr>
            <a:endParaRPr lang="en-US" dirty="0" smtClean="0">
              <a:latin typeface="Arial Rounded MT Bold" pitchFamily="34" charset="0"/>
            </a:endParaRPr>
          </a:p>
          <a:p>
            <a:pPr>
              <a:buNone/>
            </a:pPr>
            <a:r>
              <a:rPr lang="en-US" dirty="0" smtClean="0">
                <a:latin typeface="Arial Rounded MT Bold" pitchFamily="34" charset="0"/>
              </a:rPr>
              <a:t>    The Lord will take charge of His own flock, gather it together from where it is scattered, and feed and tend it on good pasture in the land of Israel. </a:t>
            </a:r>
          </a:p>
          <a:p>
            <a:pPr>
              <a:buNone/>
            </a:pPr>
            <a:endParaRPr lang="en-US" dirty="0" smtClean="0">
              <a:latin typeface="Arial Rounded MT Bold" pitchFamily="34" charset="0"/>
            </a:endParaRPr>
          </a:p>
          <a:p>
            <a:pPr>
              <a:buNone/>
            </a:pPr>
            <a:r>
              <a:rPr lang="en-US" dirty="0" smtClean="0">
                <a:latin typeface="Arial Rounded MT Bold" pitchFamily="34" charset="0"/>
              </a:rPr>
              <a:t>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wipe(down)">
                                      <p:cBhvr>
                                        <p:cTn id="3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10000"/>
          </a:bodyPr>
          <a:lstStyle/>
          <a:p>
            <a:r>
              <a:rPr lang="en-US" dirty="0" smtClean="0">
                <a:latin typeface="Arial Rounded MT Bold" pitchFamily="34" charset="0"/>
              </a:rPr>
              <a:t>He will sift the flock by getting rid of the "fat" and "violent" ones. </a:t>
            </a:r>
          </a:p>
          <a:p>
            <a:r>
              <a:rPr lang="en-US" dirty="0" smtClean="0">
                <a:latin typeface="Arial Rounded MT Bold" pitchFamily="34" charset="0"/>
              </a:rPr>
              <a:t>He will appoint His servant David shepherd over His flock, make a covenant of peace with His people, and bless the land with fruitfulness, so that Israel may dwell there in security, and no more suffer by internal strife and famine or be carried off by their enemies. </a:t>
            </a:r>
          </a:p>
          <a:p>
            <a:pPr hangingPunct="0"/>
            <a:endParaRPr lang="en-US" dirty="0" smtClean="0">
              <a:latin typeface="Arial Rounded MT Bold" pitchFamily="34" charset="0"/>
            </a:endParaRPr>
          </a:p>
          <a:p>
            <a:pPr hangingPunct="0"/>
            <a:r>
              <a:rPr lang="en-US" dirty="0" smtClean="0">
                <a:latin typeface="Arial Rounded MT Bold" pitchFamily="34" charset="0"/>
              </a:rPr>
              <a:t>This chapter (Ezek. 34) is a repetition and expansion of the prophecy of Jeremiah 23:1-8. </a:t>
            </a:r>
          </a:p>
          <a:p>
            <a:pPr hangingPunct="0">
              <a:buNone/>
            </a:pPr>
            <a:r>
              <a:rPr lang="en-US" dirty="0" smtClean="0">
                <a:latin typeface="Arial Rounded MT Bold" pitchFamily="34" charset="0"/>
              </a:rPr>
              <a:t>      </a:t>
            </a:r>
          </a:p>
          <a:p>
            <a:pPr hangingPunct="0">
              <a:buNone/>
            </a:pPr>
            <a:r>
              <a:rPr lang="en-US" dirty="0" smtClean="0">
                <a:latin typeface="Arial Rounded MT Bold" pitchFamily="34" charset="0"/>
              </a:rPr>
              <a:t>    Both prophecies deal with the salvation of Israel and the fact that the sheep will be gathered and tended by the Lord and His servant David. Rev. 7:17, 12:6</a:t>
            </a:r>
          </a:p>
          <a:p>
            <a:pPr hangingPunct="0">
              <a:buNone/>
            </a:pPr>
            <a:r>
              <a:rPr lang="en-US" dirty="0" smtClean="0">
                <a:latin typeface="Arial Rounded MT Bold" pitchFamily="34" charset="0"/>
              </a:rPr>
              <a:t>       </a:t>
            </a:r>
          </a:p>
          <a:p>
            <a:pPr hangingPunct="0"/>
            <a:r>
              <a:rPr lang="en-US" dirty="0" smtClean="0">
                <a:latin typeface="Arial Rounded MT Bold" pitchFamily="34" charset="0"/>
              </a:rPr>
              <a:t>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hangingPunct="0">
              <a:buNone/>
            </a:pPr>
            <a:r>
              <a:rPr lang="en-US" dirty="0" smtClean="0">
                <a:latin typeface="Arial Rounded MT Bold" pitchFamily="34" charset="0"/>
              </a:rPr>
              <a:t>4.  Jesus Christ is presented as the "Good Shepherd" in that He lays down His life for His sheep. This refers to Christ's saving work on the cross, the atonement.  John 10</a:t>
            </a:r>
          </a:p>
          <a:p>
            <a:pPr hangingPunct="0">
              <a:buNone/>
            </a:pPr>
            <a:endParaRPr lang="en-US" dirty="0" smtClean="0">
              <a:latin typeface="Arial Rounded MT Bold" pitchFamily="34" charset="0"/>
            </a:endParaRPr>
          </a:p>
          <a:p>
            <a:pPr hangingPunct="0"/>
            <a:r>
              <a:rPr lang="en-US" dirty="0" smtClean="0">
                <a:latin typeface="Arial Rounded MT Bold" pitchFamily="34" charset="0"/>
              </a:rPr>
              <a:t>In Hebrews 13:20,21, He is called the "great shepherd," a title that refers to divine blessing to advanced believers. </a:t>
            </a:r>
          </a:p>
          <a:p>
            <a:pPr hangingPunct="0"/>
            <a:endParaRPr lang="en-US" dirty="0" smtClean="0">
              <a:latin typeface="Arial Rounded MT Bold" pitchFamily="34" charset="0"/>
            </a:endParaRPr>
          </a:p>
          <a:p>
            <a:pPr hangingPunct="0"/>
            <a:r>
              <a:rPr lang="en-US" dirty="0" smtClean="0">
                <a:latin typeface="Arial Rounded MT Bold" pitchFamily="34" charset="0"/>
              </a:rPr>
              <a:t>In 1 Peter 5:4, the title "Chief Shepherd" is the title for Christ as we face Him after death. The Lord Jesus provides for His sheep in many ways. </a:t>
            </a:r>
          </a:p>
          <a:p>
            <a:pPr hangingPunct="0">
              <a:buNone/>
            </a:pPr>
            <a:r>
              <a:rPr lang="en-US" dirty="0" smtClean="0">
                <a:latin typeface="Arial Rounded MT Bold" pitchFamily="34" charset="0"/>
              </a:rPr>
              <a:t>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38200"/>
            <a:ext cx="8839200" cy="6019800"/>
          </a:xfrm>
        </p:spPr>
        <p:txBody>
          <a:bodyPr>
            <a:normAutofit/>
          </a:bodyPr>
          <a:lstStyle/>
          <a:p>
            <a:pPr hangingPunct="0">
              <a:buNone/>
            </a:pPr>
            <a:r>
              <a:rPr lang="en-US" dirty="0" smtClean="0">
                <a:latin typeface="Arial Rounded MT Bold" pitchFamily="34" charset="0"/>
              </a:rPr>
              <a:t>5.  Sheep are helpless against Satan and his demonic army:</a:t>
            </a:r>
          </a:p>
          <a:p>
            <a:pPr hangingPunct="0">
              <a:buNone/>
            </a:pPr>
            <a:r>
              <a:rPr lang="en-US" dirty="0" smtClean="0">
                <a:latin typeface="Arial Rounded MT Bold" pitchFamily="34" charset="0"/>
              </a:rPr>
              <a:t>     - The believer, like a sheep, is helpless and has no sense of direction; a sheep must be guided by a shepherd. We need Bible truth as our guide in life. </a:t>
            </a:r>
          </a:p>
          <a:p>
            <a:pPr hangingPunct="0"/>
            <a:endParaRPr lang="en-US" dirty="0" smtClean="0">
              <a:latin typeface="Arial Rounded MT Bold" pitchFamily="34" charset="0"/>
            </a:endParaRPr>
          </a:p>
          <a:p>
            <a:pPr hangingPunct="0">
              <a:buNone/>
            </a:pPr>
            <a:r>
              <a:rPr lang="en-US" dirty="0" smtClean="0">
                <a:latin typeface="Arial Rounded MT Bold" pitchFamily="34" charset="0"/>
              </a:rPr>
              <a:t>	- A sheep cannot clean itself; this a reminder of our Lord's provision of cleansing, as shown in 1 John 1:9. </a:t>
            </a:r>
          </a:p>
          <a:p>
            <a:pPr hangingPunct="0">
              <a:buNone/>
            </a:pPr>
            <a:r>
              <a:rPr lang="en-US" dirty="0" smtClean="0">
                <a:latin typeface="Arial Rounded MT Bold" pitchFamily="34" charset="0"/>
              </a:rPr>
              <a:t>      - A sheep is helpless when injured. So, when we are injured by the various problems in life, only the Lord can provide the necessary therapy.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hangingPunct="0">
              <a:buNone/>
            </a:pPr>
            <a:r>
              <a:rPr lang="en-US" dirty="0" smtClean="0">
                <a:latin typeface="Arial Rounded MT Bold" pitchFamily="34" charset="0"/>
              </a:rPr>
              <a:t>      - A sheep is defenseless; he depends on the shepherd for protection. The Lord provide the armor of God for protection.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 A sheep can't find food or water for itself. A sheep must depend on the shepherd to lead it to water.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 A sheep is easily frightened or panicked. The shepherd calms the sheep with songs in the night; i.e. Bible truth in the soul.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 When the sheep produces wool, it belong to the owner of the flock.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324600"/>
          </a:xfrm>
        </p:spPr>
        <p:txBody>
          <a:bodyPr>
            <a:normAutofit fontScale="85000" lnSpcReduction="10000"/>
          </a:bodyPr>
          <a:lstStyle/>
          <a:p>
            <a:pPr hangingPunct="0">
              <a:buNone/>
            </a:pPr>
            <a:r>
              <a:rPr lang="en-US" sz="2900" dirty="0" smtClean="0">
                <a:latin typeface="Arial Rounded MT Bold" pitchFamily="34" charset="0"/>
              </a:rPr>
              <a:t>  6. An elder must have the "mind of Christ." This means that, as he grows into his job as elder, he will become more like Christ in his thinking and shepherding. If he does not, he will be a poor shepherd.</a:t>
            </a:r>
          </a:p>
          <a:p>
            <a:pPr hangingPunct="0">
              <a:buNone/>
            </a:pPr>
            <a:r>
              <a:rPr lang="en-US" sz="2900" dirty="0" smtClean="0">
                <a:latin typeface="Arial Rounded MT Bold" pitchFamily="34" charset="0"/>
              </a:rPr>
              <a:t>     Matthew 9:35-38 Matthew 25:31-34 Luke 15:4-7 John 10:1-18 John 21:15-17 </a:t>
            </a:r>
          </a:p>
          <a:p>
            <a:pPr hangingPunct="0">
              <a:buNone/>
            </a:pPr>
            <a:endParaRPr lang="en-US" sz="2900" dirty="0" smtClean="0">
              <a:latin typeface="Arial Rounded MT Bold" pitchFamily="34" charset="0"/>
            </a:endParaRPr>
          </a:p>
          <a:p>
            <a:pPr hangingPunct="0">
              <a:buNone/>
            </a:pPr>
            <a:r>
              <a:rPr lang="en-US" sz="2900" dirty="0" smtClean="0">
                <a:latin typeface="Arial Rounded MT Bold" pitchFamily="34" charset="0"/>
              </a:rPr>
              <a:t>   7.  Shepherd must remember that  the sheep belong to the Lord Jesus Christ. All through the scriptures that we are studying, the flocks belong to God. </a:t>
            </a:r>
          </a:p>
          <a:p>
            <a:pPr hangingPunct="0">
              <a:buNone/>
            </a:pPr>
            <a:r>
              <a:rPr lang="en-US" sz="2900" dirty="0" smtClean="0">
                <a:latin typeface="Arial Rounded MT Bold" pitchFamily="34" charset="0"/>
              </a:rPr>
              <a:t>       - In Hebrews 13:20, Christ is called "the great Shepherd of the sheep." </a:t>
            </a:r>
          </a:p>
          <a:p>
            <a:pPr hangingPunct="0">
              <a:buNone/>
            </a:pPr>
            <a:r>
              <a:rPr lang="en-US" sz="2900" dirty="0" smtClean="0">
                <a:latin typeface="Arial Rounded MT Bold" pitchFamily="34" charset="0"/>
              </a:rPr>
              <a:t>       - 1 Peter 2:21-25, the Shepherd and Bishop of your souls.“</a:t>
            </a:r>
          </a:p>
          <a:p>
            <a:pPr hangingPunct="0">
              <a:buNone/>
            </a:pPr>
            <a:r>
              <a:rPr lang="en-US" sz="2900" dirty="0" smtClean="0">
                <a:latin typeface="Arial Rounded MT Bold" pitchFamily="34" charset="0"/>
              </a:rPr>
              <a:t>       - Matthew 18:10-24, Psalm 78:51-54, </a:t>
            </a:r>
            <a:endParaRPr lang="en-US" dirty="0" smtClean="0">
              <a:latin typeface="Arial Rounded MT Bold" pitchFamily="34" charset="0"/>
            </a:endParaRPr>
          </a:p>
          <a:p>
            <a:pPr hangingPunct="0">
              <a:buNone/>
            </a:pPr>
            <a:r>
              <a:rPr lang="en-US" dirty="0" smtClean="0">
                <a:latin typeface="Arial Rounded MT Bold" pitchFamily="34" charset="0"/>
              </a:rPr>
              <a:t>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pPr hangingPunct="0">
              <a:buNone/>
            </a:pPr>
            <a:r>
              <a:rPr lang="en-US" dirty="0" smtClean="0">
                <a:latin typeface="Arial Rounded MT Bold" pitchFamily="34" charset="0"/>
              </a:rPr>
              <a:t>   - Psalm 79:13, "So we thy people and sheep of thy pasture will give thee thanks forever: we will show forth thy praise to all generations."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 Isaiah 40:10,11, "Behold, the Lord God will come with strong hand, and his arm shall rule for him: behold, his reward is with him, and his work before him. He shall </a:t>
            </a:r>
            <a:r>
              <a:rPr lang="en-US" u="sng" dirty="0" smtClean="0">
                <a:latin typeface="Arial Rounded MT Bold" pitchFamily="34" charset="0"/>
              </a:rPr>
              <a:t>feed his flock like a shepherd</a:t>
            </a:r>
            <a:r>
              <a:rPr lang="en-US" dirty="0" smtClean="0">
                <a:latin typeface="Arial Rounded MT Bold" pitchFamily="34" charset="0"/>
              </a:rPr>
              <a:t>: he shall gather the lambs with his arm, and carry them in his bosom, and shall gently lead those that are with young." </a:t>
            </a:r>
          </a:p>
          <a:p>
            <a:pPr hangingPunct="0">
              <a:buNone/>
            </a:pPr>
            <a:endParaRPr lang="en-US" dirty="0" smtClean="0">
              <a:latin typeface="Arial Rounded MT Bold" pitchFamily="34" charset="0"/>
            </a:endParaRPr>
          </a:p>
          <a:p>
            <a:pPr hangingPunct="0">
              <a:buNone/>
            </a:pPr>
            <a:r>
              <a:rPr lang="en-US" dirty="0" smtClean="0">
                <a:latin typeface="Arial Rounded MT Bold" pitchFamily="34" charset="0"/>
              </a:rPr>
              <a:t>    - If an elder has the mind of Christ, he will have the attitude of Christ toward his flock and toward his job as shepherd. </a:t>
            </a:r>
          </a:p>
          <a:p>
            <a:pPr hangingPunct="0">
              <a:buNone/>
            </a:pPr>
            <a:endParaRPr lang="en-US" dirty="0" smtClean="0">
              <a:latin typeface="Arial Rounded MT Bold" pitchFamily="34" charset="0"/>
            </a:endParaRPr>
          </a:p>
          <a:p>
            <a:pPr hangingPunct="0">
              <a:buNone/>
            </a:pPr>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hangingPunct="0"/>
            <a:r>
              <a:rPr lang="en-US" dirty="0" smtClean="0">
                <a:latin typeface="Arial Rounded MT Bold" pitchFamily="34" charset="0"/>
              </a:rPr>
              <a:t>1 Chronicles 17:3-9</a:t>
            </a:r>
          </a:p>
          <a:p>
            <a:pPr hangingPunct="0"/>
            <a:r>
              <a:rPr lang="en-US" dirty="0" smtClean="0">
                <a:latin typeface="Arial Rounded MT Bold" pitchFamily="34" charset="0"/>
              </a:rPr>
              <a:t> </a:t>
            </a:r>
          </a:p>
          <a:p>
            <a:pPr hangingPunct="0"/>
            <a:r>
              <a:rPr lang="en-US" dirty="0" smtClean="0">
                <a:latin typeface="Arial Rounded MT Bold" pitchFamily="34" charset="0"/>
              </a:rPr>
              <a:t>1 Chronicles 21:16,17 In this passage, David takes the responsibility for the poor handling of his human flock when he numbered the people. The Elder's Spiritual Qualifications</a:t>
            </a:r>
          </a:p>
          <a:p>
            <a:pPr hangingPunct="0"/>
            <a:r>
              <a:rPr lang="en-US" dirty="0" smtClean="0">
                <a:latin typeface="Arial Rounded MT Bold" pitchFamily="34" charset="0"/>
              </a:rPr>
              <a:t> </a:t>
            </a:r>
          </a:p>
          <a:p>
            <a:pPr hangingPunct="0"/>
            <a:r>
              <a:rPr lang="en-US" dirty="0" smtClean="0">
                <a:latin typeface="Arial Rounded MT Bold" pitchFamily="34" charset="0"/>
              </a:rPr>
              <a:t>The most important function in a church - and the most important activity that a Christian can engage is the study and teaching of the Word of God. </a:t>
            </a:r>
          </a:p>
          <a:p>
            <a:pPr hangingPunct="0"/>
            <a:endParaRPr lang="en-US" dirty="0" smtClean="0">
              <a:latin typeface="Arial Rounded MT Bold" pitchFamily="34" charset="0"/>
            </a:endParaRPr>
          </a:p>
          <a:p>
            <a:pPr hangingPunct="0"/>
            <a:endParaRPr lang="en-US" dirty="0" smtClean="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r>
              <a:rPr lang="en-US" dirty="0" smtClean="0">
                <a:latin typeface="Arial Rounded MT Bold" pitchFamily="34" charset="0"/>
              </a:rPr>
              <a:t>In a local church, someone has to teach, to organize things, to arrange for the activities of the organization, no matter how small. </a:t>
            </a:r>
          </a:p>
          <a:p>
            <a:endParaRPr lang="en-US" dirty="0" smtClean="0">
              <a:latin typeface="Arial Rounded MT Bold" pitchFamily="34" charset="0"/>
            </a:endParaRPr>
          </a:p>
          <a:p>
            <a:r>
              <a:rPr lang="en-US" dirty="0" smtClean="0">
                <a:latin typeface="Arial Rounded MT Bold" pitchFamily="34" charset="0"/>
              </a:rPr>
              <a:t>In the Bible, Christian leaders are not chosen politically, or by seniority, or by submitting a resume.</a:t>
            </a:r>
          </a:p>
          <a:p>
            <a:endParaRPr lang="en-US" dirty="0" smtClean="0">
              <a:latin typeface="Arial Rounded MT Bold" pitchFamily="34" charset="0"/>
            </a:endParaRPr>
          </a:p>
          <a:p>
            <a:r>
              <a:rPr lang="en-US" dirty="0" smtClean="0">
                <a:latin typeface="Arial Rounded MT Bold" pitchFamily="34" charset="0"/>
              </a:rPr>
              <a:t> An "eldership" is a battlefield commission; a person tested and proved in battle is seen to be the natural choice for a position as a bishop or elder.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pPr>
              <a:buNone/>
            </a:pPr>
            <a:endParaRPr lang="en-US" dirty="0" smtClean="0">
              <a:latin typeface="Arial Rounded MT Bold" pitchFamily="34" charset="0"/>
            </a:endParaRPr>
          </a:p>
          <a:p>
            <a:r>
              <a:rPr lang="en-US" dirty="0" smtClean="0">
                <a:latin typeface="Arial Rounded MT Bold" pitchFamily="34" charset="0"/>
              </a:rPr>
              <a:t>In the Epistle to Titus, the task given to Titus was to observe which individuals were qualified to be appointed, according to the criteria Paul outlined. </a:t>
            </a:r>
          </a:p>
          <a:p>
            <a:endParaRPr lang="en-US" dirty="0" smtClean="0">
              <a:latin typeface="Arial Rounded MT Bold" pitchFamily="34" charset="0"/>
            </a:endParaRPr>
          </a:p>
          <a:p>
            <a:r>
              <a:rPr lang="en-US" dirty="0" smtClean="0">
                <a:latin typeface="Arial Rounded MT Bold" pitchFamily="34" charset="0"/>
              </a:rPr>
              <a:t>Chief among these qualifications was that the elder was to "hold to the faithful word as he had been taught, that he may be able by sound doctrine to refute and to convince the gainsayers." </a:t>
            </a:r>
          </a:p>
          <a:p>
            <a:endParaRPr lang="en-US" dirty="0" smtClean="0">
              <a:latin typeface="Arial Rounded MT Bold" pitchFamily="34" charset="0"/>
            </a:endParaRPr>
          </a:p>
          <a:p>
            <a:r>
              <a:rPr lang="en-US" dirty="0" smtClean="0">
                <a:latin typeface="Arial Rounded MT Bold" pitchFamily="34" charset="0"/>
              </a:rPr>
              <a:t>An elder is primarily a teacher of the Word of God. If he does not teach his flock what the Bible says, his sheep will perish of malnourishment! </a:t>
            </a:r>
          </a:p>
          <a:p>
            <a:endParaRPr lang="en-US" dirty="0" smtClean="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r>
              <a:rPr lang="en-US" dirty="0" smtClean="0">
                <a:latin typeface="Arial Rounded MT Bold" pitchFamily="34" charset="0"/>
              </a:rPr>
              <a:t>Paul had the inward conviction of the Holy Spirit in his life to present the gospel. Colossians 2:1</a:t>
            </a:r>
          </a:p>
          <a:p>
            <a:r>
              <a:rPr lang="en-US" dirty="0" smtClean="0">
                <a:latin typeface="Arial Rounded MT Bold" pitchFamily="34" charset="0"/>
              </a:rPr>
              <a:t>He was opposed by enemies when he witnessed for Christ.  Philippians 1:30</a:t>
            </a:r>
          </a:p>
          <a:p>
            <a:r>
              <a:rPr lang="en-US" dirty="0" smtClean="0">
                <a:latin typeface="Arial Rounded MT Bold" pitchFamily="34" charset="0"/>
              </a:rPr>
              <a:t>In Thess he received opposition also but he kept on witnessing.</a:t>
            </a:r>
          </a:p>
          <a:p>
            <a:r>
              <a:rPr lang="en-US" dirty="0" smtClean="0">
                <a:latin typeface="Arial Rounded MT Bold" pitchFamily="34" charset="0"/>
              </a:rPr>
              <a:t>EUAGGELION TOU THEOU – the gospel of God, good news of grace which is the news that angered the Romans and Jews. </a:t>
            </a:r>
          </a:p>
          <a:p>
            <a:pPr>
              <a:buNone/>
            </a:pPr>
            <a:r>
              <a:rPr lang="en-US" dirty="0" smtClean="0">
                <a:latin typeface="Arial Rounded MT Bold" pitchFamily="34" charset="0"/>
              </a:rPr>
              <a:t>     -  The gospel challenged the ministry of the Greeks and rebuked the false teaching of the Judaizers for their legalism and law keeping.</a:t>
            </a:r>
          </a:p>
          <a:p>
            <a:pPr>
              <a:buNone/>
            </a:pPr>
            <a:r>
              <a:rPr lang="en-US" dirty="0" smtClean="0">
                <a:latin typeface="Arial Rounded MT Bold" pitchFamily="34" charset="0"/>
              </a:rPr>
              <a:t>     - The gospel also provides eternal life for all who accept Christ.</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a:bodyPr>
          <a:lstStyle/>
          <a:p>
            <a:pPr>
              <a:buNone/>
            </a:pPr>
            <a:endParaRPr lang="en-US" dirty="0" smtClean="0">
              <a:latin typeface="Arial Rounded MT Bold" pitchFamily="34" charset="0"/>
            </a:endParaRPr>
          </a:p>
          <a:p>
            <a:pPr>
              <a:buNone/>
            </a:pPr>
            <a:r>
              <a:rPr lang="en-US" dirty="0" smtClean="0">
                <a:latin typeface="Arial Rounded MT Bold" pitchFamily="34" charset="0"/>
              </a:rPr>
              <a:t>8. The qualifications of elders (pastors, bishops, overseers, presbyters, deacons) are given in such passages as 1 Peter 5, Titus 1 and 2, 1 Timothy, and Acts 6. </a:t>
            </a:r>
          </a:p>
          <a:p>
            <a:endParaRPr lang="en-US" dirty="0" smtClean="0">
              <a:latin typeface="Arial Rounded MT Bold" pitchFamily="34" charset="0"/>
            </a:endParaRPr>
          </a:p>
          <a:p>
            <a:r>
              <a:rPr lang="en-US" dirty="0" smtClean="0">
                <a:latin typeface="Arial Rounded MT Bold" pitchFamily="34" charset="0"/>
              </a:rPr>
              <a:t>Think about Titus's job of selecting elders on Crete. He had to observe men in the communities on Crete and decide whom to appoint as elder.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a:buNone/>
            </a:pPr>
            <a:endParaRPr lang="en-US" dirty="0" smtClean="0">
              <a:latin typeface="Arial Rounded MT Bold" pitchFamily="34" charset="0"/>
            </a:endParaRPr>
          </a:p>
          <a:p>
            <a:r>
              <a:rPr lang="en-US" dirty="0" smtClean="0">
                <a:latin typeface="Arial Rounded MT Bold" pitchFamily="34" charset="0"/>
              </a:rPr>
              <a:t>If a person claims to love the Lord and be devoted to Christian service, how can you tell if the claim is genuine?  How do you spot a fraud?</a:t>
            </a:r>
          </a:p>
          <a:p>
            <a:endParaRPr lang="en-US" dirty="0" smtClean="0">
              <a:latin typeface="Arial Rounded MT Bold" pitchFamily="34" charset="0"/>
            </a:endParaRPr>
          </a:p>
          <a:p>
            <a:r>
              <a:rPr lang="en-US" dirty="0" smtClean="0">
                <a:latin typeface="Arial Rounded MT Bold" pitchFamily="34" charset="0"/>
              </a:rPr>
              <a:t>Well, there are two things in which it is extremely difficult to fool an experienced person like Titus. </a:t>
            </a:r>
          </a:p>
          <a:p>
            <a:pPr>
              <a:buNone/>
            </a:pPr>
            <a:r>
              <a:rPr lang="en-US" dirty="0" smtClean="0">
                <a:latin typeface="Arial Rounded MT Bold" pitchFamily="34" charset="0"/>
              </a:rPr>
              <a:t>        </a:t>
            </a:r>
            <a:r>
              <a:rPr lang="en-US" b="1" dirty="0" smtClean="0">
                <a:solidFill>
                  <a:srgbClr val="FF0000"/>
                </a:solidFill>
                <a:latin typeface="Arial Rounded MT Bold" pitchFamily="34" charset="0"/>
              </a:rPr>
              <a:t>- First</a:t>
            </a:r>
            <a:r>
              <a:rPr lang="en-US" dirty="0" smtClean="0">
                <a:latin typeface="Arial Rounded MT Bold" pitchFamily="34" charset="0"/>
              </a:rPr>
              <a:t>, it is hard to give the appearance of having a great love for the Word of God. </a:t>
            </a:r>
          </a:p>
          <a:p>
            <a:pPr>
              <a:buNone/>
            </a:pPr>
            <a:r>
              <a:rPr lang="en-US" b="1" dirty="0" smtClean="0">
                <a:solidFill>
                  <a:srgbClr val="FF0000"/>
                </a:solidFill>
                <a:latin typeface="Arial Rounded MT Bold" pitchFamily="34" charset="0"/>
              </a:rPr>
              <a:t>        - Second</a:t>
            </a:r>
            <a:r>
              <a:rPr lang="en-US" dirty="0" smtClean="0">
                <a:latin typeface="Arial Rounded MT Bold" pitchFamily="34" charset="0"/>
              </a:rPr>
              <a:t>, it is hard to fool a discerning Christian into believing that one has the fruit of the Holy Spirit.</a:t>
            </a:r>
          </a:p>
          <a:p>
            <a:pPr>
              <a:buNone/>
            </a:pPr>
            <a:endParaRPr lang="en-US" dirty="0" smtClean="0">
              <a:latin typeface="Arial Rounded MT Bold" pitchFamily="34" charset="0"/>
            </a:endParaRPr>
          </a:p>
          <a:p>
            <a:pPr>
              <a:buNone/>
            </a:pPr>
            <a:r>
              <a:rPr lang="en-US" dirty="0" smtClean="0">
                <a:latin typeface="Arial Rounded MT Bold" pitchFamily="34" charset="0"/>
              </a:rPr>
              <a:t>.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pPr>
              <a:buNone/>
            </a:pPr>
            <a:r>
              <a:rPr lang="en-US" dirty="0" smtClean="0">
                <a:solidFill>
                  <a:schemeClr val="accent1">
                    <a:lumMod val="75000"/>
                  </a:schemeClr>
                </a:solidFill>
                <a:latin typeface="Arial Rounded MT Bold" pitchFamily="34" charset="0"/>
              </a:rPr>
              <a:t> </a:t>
            </a:r>
            <a:r>
              <a:rPr lang="en-US" u="sng" dirty="0" smtClean="0">
                <a:solidFill>
                  <a:schemeClr val="accent1">
                    <a:lumMod val="75000"/>
                  </a:schemeClr>
                </a:solidFill>
                <a:latin typeface="Arial Rounded MT Bold" pitchFamily="34" charset="0"/>
              </a:rPr>
              <a:t>Priority One:  LOVE FOR THE WORD OF GOD</a:t>
            </a:r>
            <a:r>
              <a:rPr lang="en-US" dirty="0" smtClean="0">
                <a:latin typeface="Arial Rounded MT Bold" pitchFamily="34" charset="0"/>
              </a:rPr>
              <a:t>. When a person genuinely loves the Lord, a love for the Word of God is naturally accompanies that love.</a:t>
            </a:r>
          </a:p>
          <a:p>
            <a:pPr>
              <a:buNone/>
            </a:pPr>
            <a:r>
              <a:rPr lang="en-US" dirty="0" smtClean="0">
                <a:latin typeface="Arial Rounded MT Bold" pitchFamily="34" charset="0"/>
              </a:rPr>
              <a:t>         - That person will give evidence every day of immersion in the Bible. ( Matt 22:37-38, Deut 6:5, 10:12)</a:t>
            </a:r>
          </a:p>
          <a:p>
            <a:pPr>
              <a:buNone/>
            </a:pPr>
            <a:r>
              <a:rPr lang="en-US" dirty="0" smtClean="0">
                <a:latin typeface="Arial Rounded MT Bold" pitchFamily="34" charset="0"/>
              </a:rPr>
              <a:t>         - Desire to know it, meditate in it, talk about it. Giving of whole self to the Lord’s will.</a:t>
            </a:r>
          </a:p>
          <a:p>
            <a:pPr>
              <a:buNone/>
            </a:pPr>
            <a:r>
              <a:rPr lang="en-US" dirty="0" smtClean="0">
                <a:latin typeface="Arial Rounded MT Bold" pitchFamily="34" charset="0"/>
              </a:rPr>
              <a:t>         - This can be used to evaluate any believer.    A young man who is interested in a young woman can readily adapt himself to her surroundings and seem to be something that he is not. People are chameleons when trying to impress others.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fontScale="85000" lnSpcReduction="10000"/>
          </a:bodyPr>
          <a:lstStyle/>
          <a:p>
            <a:pPr>
              <a:buNone/>
            </a:pPr>
            <a:r>
              <a:rPr lang="en-US" dirty="0" smtClean="0"/>
              <a:t> </a:t>
            </a:r>
            <a:endParaRPr lang="en-US" dirty="0" smtClean="0">
              <a:latin typeface="Arial Rounded MT Bold" pitchFamily="34" charset="0"/>
            </a:endParaRPr>
          </a:p>
          <a:p>
            <a:pPr>
              <a:buNone/>
            </a:pPr>
            <a:endParaRPr lang="en-US" dirty="0" smtClean="0">
              <a:latin typeface="Arial Rounded MT Bold" pitchFamily="34" charset="0"/>
            </a:endParaRPr>
          </a:p>
          <a:p>
            <a:pPr>
              <a:buNone/>
            </a:pPr>
            <a:r>
              <a:rPr lang="en-US" sz="3100" dirty="0" smtClean="0">
                <a:latin typeface="Arial Rounded MT Bold" pitchFamily="34" charset="0"/>
              </a:rPr>
              <a:t>  - It is very difficult over a period of time for a person to establish a reputation as one who is absorbed by the Word of God, unless the Bible is the center of attention and devotion.  </a:t>
            </a:r>
          </a:p>
          <a:p>
            <a:pPr>
              <a:buNone/>
            </a:pPr>
            <a:r>
              <a:rPr lang="en-US" sz="3100" dirty="0" smtClean="0">
                <a:latin typeface="Arial Rounded MT Bold" pitchFamily="34" charset="0"/>
              </a:rPr>
              <a:t>    John 21 Test: “Do you love Me more than these?” </a:t>
            </a:r>
          </a:p>
          <a:p>
            <a:pPr>
              <a:buNone/>
            </a:pPr>
            <a:r>
              <a:rPr lang="en-US" sz="3100" dirty="0" smtClean="0">
                <a:latin typeface="Arial Rounded MT Bold" pitchFamily="34" charset="0"/>
              </a:rPr>
              <a:t> </a:t>
            </a:r>
          </a:p>
          <a:p>
            <a:pPr>
              <a:buNone/>
            </a:pPr>
            <a:r>
              <a:rPr lang="en-US" sz="3100" dirty="0" smtClean="0">
                <a:latin typeface="Arial Rounded MT Bold" pitchFamily="34" charset="0"/>
              </a:rPr>
              <a:t> - 1 Cor 1:18-21 Gospel is foolishness to the world system so ask them to give a clear gospel.</a:t>
            </a:r>
          </a:p>
          <a:p>
            <a:pPr>
              <a:buNone/>
            </a:pPr>
            <a:endParaRPr lang="en-US" sz="3100" dirty="0" smtClean="0">
              <a:latin typeface="Arial Rounded MT Bold" pitchFamily="34" charset="0"/>
            </a:endParaRPr>
          </a:p>
          <a:p>
            <a:r>
              <a:rPr lang="en-US" sz="3100" dirty="0" smtClean="0">
                <a:latin typeface="Arial Rounded MT Bold" pitchFamily="34" charset="0"/>
              </a:rPr>
              <a:t>- A Christian who is motivated by a desire for recognition, a lust for power, or an ambition to have a religious career, can adopt almost any appearance or conform to any program or set of standards. </a:t>
            </a:r>
          </a:p>
          <a:p>
            <a:endParaRPr lang="en-US" sz="3100" dirty="0" smtClean="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77500" lnSpcReduction="20000"/>
          </a:bodyPr>
          <a:lstStyle/>
          <a:p>
            <a:r>
              <a:rPr lang="en-US" sz="2800" dirty="0" smtClean="0">
                <a:latin typeface="Arial Rounded MT Bold" pitchFamily="34" charset="0"/>
              </a:rPr>
              <a:t>One of </a:t>
            </a:r>
            <a:r>
              <a:rPr lang="en-US" sz="2800" b="1" dirty="0" smtClean="0">
                <a:latin typeface="Arial Rounded MT Bold" pitchFamily="34" charset="0"/>
              </a:rPr>
              <a:t>the most difficult things to fake</a:t>
            </a:r>
            <a:r>
              <a:rPr lang="en-US" sz="2800" dirty="0" smtClean="0">
                <a:latin typeface="Arial Rounded MT Bold" pitchFamily="34" charset="0"/>
              </a:rPr>
              <a:t>, however, is an occupation with the Lord Jesus Christ and His Word. ( Philippians 2:5-18  must have humility before God by listening and applying the Word of God).</a:t>
            </a:r>
          </a:p>
          <a:p>
            <a:endParaRPr lang="en-US" sz="2800" b="1" u="sng" dirty="0" smtClean="0">
              <a:solidFill>
                <a:schemeClr val="accent1">
                  <a:lumMod val="75000"/>
                </a:schemeClr>
              </a:solidFill>
              <a:latin typeface="Arial Rounded MT Bold" pitchFamily="34" charset="0"/>
            </a:endParaRPr>
          </a:p>
          <a:p>
            <a:r>
              <a:rPr lang="en-US" sz="2800" b="1" u="sng" dirty="0" smtClean="0">
                <a:solidFill>
                  <a:schemeClr val="accent1">
                    <a:lumMod val="75000"/>
                  </a:schemeClr>
                </a:solidFill>
                <a:latin typeface="Arial Rounded MT Bold" pitchFamily="34" charset="0"/>
              </a:rPr>
              <a:t>Priority Two: THE FRUIT OF THE HOLY SPIRIT </a:t>
            </a:r>
          </a:p>
          <a:p>
            <a:pPr>
              <a:buNone/>
            </a:pPr>
            <a:r>
              <a:rPr lang="en-US" sz="2800" dirty="0" smtClean="0">
                <a:latin typeface="Arial Rounded MT Bold" pitchFamily="34" charset="0"/>
              </a:rPr>
              <a:t>    The other thing that is hard to cover up is a lack of the fruit of the Holy Spirit. But how can you tell when a person is filled with the Holy Spirit?  </a:t>
            </a:r>
          </a:p>
          <a:p>
            <a:pPr>
              <a:buNone/>
            </a:pPr>
            <a:r>
              <a:rPr lang="en-US" sz="2800" dirty="0" smtClean="0">
                <a:latin typeface="Arial Rounded MT Bold" pitchFamily="34" charset="0"/>
              </a:rPr>
              <a:t>    ( Galatians 5:22-23 if the Spirit is producing fruit in your life then you will be able to recognize it is the lives of others) </a:t>
            </a:r>
          </a:p>
          <a:p>
            <a:pPr>
              <a:buNone/>
            </a:pPr>
            <a:r>
              <a:rPr lang="en-US" sz="2800" dirty="0" smtClean="0">
                <a:latin typeface="Arial Rounded MT Bold" pitchFamily="34" charset="0"/>
              </a:rPr>
              <a:t>  </a:t>
            </a:r>
          </a:p>
          <a:p>
            <a:pPr>
              <a:buNone/>
            </a:pPr>
            <a:r>
              <a:rPr lang="en-US" sz="2800" dirty="0" smtClean="0">
                <a:latin typeface="Arial Rounded MT Bold" pitchFamily="34" charset="0"/>
              </a:rPr>
              <a:t>     The people in Acts 6 were expected to do just that when they selected the first seven deacons. </a:t>
            </a:r>
          </a:p>
          <a:p>
            <a:endParaRPr lang="en-US" sz="2800" dirty="0" smtClean="0">
              <a:latin typeface="Arial Rounded MT Bold" pitchFamily="34" charset="0"/>
            </a:endParaRPr>
          </a:p>
          <a:p>
            <a:pPr>
              <a:buNone/>
            </a:pPr>
            <a:endParaRPr lang="en-US" dirty="0" smtClean="0">
              <a:latin typeface="Arial Rounded MT Bold" pitchFamily="34" charset="0"/>
            </a:endParaRPr>
          </a:p>
          <a:p>
            <a:pPr>
              <a:buNone/>
            </a:pPr>
            <a:endParaRPr lang="en-US" dirty="0" smtClean="0">
              <a:latin typeface="Arial Rounded MT Bold" pitchFamily="34" charset="0"/>
            </a:endParaRPr>
          </a:p>
          <a:p>
            <a:pPr>
              <a:buNone/>
            </a:pPr>
            <a:r>
              <a:rPr lang="en-US" dirty="0" smtClean="0">
                <a:latin typeface="Arial Rounded MT Bold" pitchFamily="34" charset="0"/>
              </a:rPr>
              <a:t> </a:t>
            </a:r>
          </a:p>
          <a:p>
            <a:pPr>
              <a:buNone/>
            </a:pPr>
            <a:r>
              <a:rPr lang="en-US" dirty="0" smtClean="0">
                <a:latin typeface="Arial Rounded MT Bold" pitchFamily="34" charset="0"/>
              </a:rPr>
              <a:t>         </a:t>
            </a:r>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wipe(down)">
                                      <p:cBhvr>
                                        <p:cTn id="37" dur="500"/>
                                        <p:tgtEl>
                                          <p:spTgt spid="3">
                                            <p:txEl>
                                              <p:pRg st="10" end="1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11" end="11"/>
                                            </p:txEl>
                                          </p:spTgt>
                                        </p:tgtEl>
                                        <p:attrNameLst>
                                          <p:attrName>style.visibility</p:attrName>
                                        </p:attrNameLst>
                                      </p:cBhvr>
                                      <p:to>
                                        <p:strVal val="visible"/>
                                      </p:to>
                                    </p:set>
                                    <p:animEffect transition="in" filter="wipe(down)">
                                      <p:cBhvr>
                                        <p:cTn id="4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a:bodyPr>
          <a:lstStyle/>
          <a:p>
            <a:endParaRPr lang="en-US" dirty="0" smtClean="0"/>
          </a:p>
          <a:p>
            <a:r>
              <a:rPr lang="en-US" dirty="0" smtClean="0">
                <a:latin typeface="Arial Rounded MT Bold" pitchFamily="34" charset="0"/>
              </a:rPr>
              <a:t>They were expected to select men to handle this job, based on just this one qualification. If you had been in that church, how would you have known whom to vote for?  ( Acts 6:3-4 qualifications)</a:t>
            </a:r>
          </a:p>
          <a:p>
            <a:pPr>
              <a:buNone/>
            </a:pPr>
            <a:r>
              <a:rPr lang="en-US" dirty="0" smtClean="0">
                <a:latin typeface="Arial Rounded MT Bold" pitchFamily="34" charset="0"/>
              </a:rPr>
              <a:t>    </a:t>
            </a:r>
          </a:p>
          <a:p>
            <a:pPr>
              <a:buNone/>
            </a:pPr>
            <a:r>
              <a:rPr lang="en-US" dirty="0" smtClean="0">
                <a:latin typeface="Arial Rounded MT Bold" pitchFamily="34" charset="0"/>
              </a:rPr>
              <a:t>    Would you believe that a man is Spirit-filled because he tells you he is, or because he says he has had a spiritual experience? </a:t>
            </a:r>
          </a:p>
          <a:p>
            <a:endParaRPr lang="en-US" dirty="0" smtClean="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457200"/>
            <a:ext cx="8991600" cy="6400800"/>
          </a:xfrm>
        </p:spPr>
        <p:txBody>
          <a:bodyPr>
            <a:normAutofit/>
          </a:bodyPr>
          <a:lstStyle/>
          <a:p>
            <a:pPr>
              <a:buNone/>
            </a:pPr>
            <a:r>
              <a:rPr lang="en-US" dirty="0" smtClean="0">
                <a:latin typeface="Arial Rounded MT Bold" pitchFamily="34" charset="0"/>
              </a:rPr>
              <a:t>  </a:t>
            </a:r>
          </a:p>
          <a:p>
            <a:pPr>
              <a:buNone/>
            </a:pPr>
            <a:r>
              <a:rPr lang="en-US" dirty="0" smtClean="0">
                <a:latin typeface="Arial Rounded MT Bold" pitchFamily="34" charset="0"/>
              </a:rPr>
              <a:t>   When one person exhibits some genuine spiritual power or ability, it's quite natural that others will envy that and want to fake it, or buy it (Simon the Sorcerer)! </a:t>
            </a:r>
          </a:p>
          <a:p>
            <a:pPr>
              <a:buNone/>
            </a:pPr>
            <a:r>
              <a:rPr lang="en-US" dirty="0" smtClean="0">
                <a:latin typeface="Arial Rounded MT Bold" pitchFamily="34" charset="0"/>
              </a:rPr>
              <a:t>   </a:t>
            </a:r>
          </a:p>
          <a:p>
            <a:pPr>
              <a:buNone/>
            </a:pPr>
            <a:r>
              <a:rPr lang="en-US" dirty="0" smtClean="0">
                <a:latin typeface="Arial Rounded MT Bold" pitchFamily="34" charset="0"/>
              </a:rPr>
              <a:t>   Titus was looking for some very objective evidence of genuine Christian character in the men he was considering for positions of responsibility on Crete. </a:t>
            </a:r>
          </a:p>
          <a:p>
            <a:pPr>
              <a:buNone/>
            </a:pPr>
            <a:r>
              <a:rPr lang="en-US" dirty="0" smtClean="0">
                <a:latin typeface="Arial Rounded MT Bold" pitchFamily="34" charset="0"/>
              </a:rPr>
              <a:t>   ( Titus 1:5-9 ).</a:t>
            </a:r>
          </a:p>
          <a:p>
            <a:pPr>
              <a:buNone/>
            </a:pPr>
            <a:endParaRPr lang="en-US" dirty="0" smtClean="0">
              <a:latin typeface="Arial Rounded MT Bold" pitchFamily="34" charset="0"/>
            </a:endParaRPr>
          </a:p>
          <a:p>
            <a:pPr>
              <a:buNone/>
            </a:pPr>
            <a:r>
              <a:rPr lang="en-US" dirty="0" smtClean="0">
                <a:latin typeface="Arial Rounded MT Bold" pitchFamily="34" charset="0"/>
              </a:rPr>
              <a:t>   </a:t>
            </a:r>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a:bodyPr>
          <a:lstStyle/>
          <a:p>
            <a:r>
              <a:rPr lang="en-US" b="1" u="sng" dirty="0" smtClean="0">
                <a:latin typeface="Arial Rounded MT Bold" pitchFamily="34" charset="0"/>
              </a:rPr>
              <a:t>LOVE</a:t>
            </a:r>
            <a:r>
              <a:rPr lang="en-US" dirty="0" smtClean="0">
                <a:latin typeface="Arial Rounded MT Bold" pitchFamily="34" charset="0"/>
              </a:rPr>
              <a:t> - The first fruit of the Holy Spirit mentioned in Galatians 5 is Love. </a:t>
            </a:r>
          </a:p>
          <a:p>
            <a:r>
              <a:rPr lang="en-US" dirty="0" smtClean="0">
                <a:latin typeface="Arial Rounded MT Bold" pitchFamily="34" charset="0"/>
              </a:rPr>
              <a:t>Titus 1:8 states that an elder is to be "a lover of hospitality": (</a:t>
            </a:r>
            <a:r>
              <a:rPr lang="en-US" dirty="0" err="1" smtClean="0">
                <a:latin typeface="Arial Rounded MT Bold" pitchFamily="34" charset="0"/>
              </a:rPr>
              <a:t>philozenos</a:t>
            </a:r>
            <a:r>
              <a:rPr lang="en-US" dirty="0" smtClean="0">
                <a:latin typeface="Arial Rounded MT Bold" pitchFamily="34" charset="0"/>
              </a:rPr>
              <a:t>); he is to have a love for strangers. </a:t>
            </a:r>
          </a:p>
          <a:p>
            <a:r>
              <a:rPr lang="en-US" dirty="0" smtClean="0">
                <a:latin typeface="Arial Rounded MT Bold" pitchFamily="34" charset="0"/>
              </a:rPr>
              <a:t>This word carries the connotation of hospitality, of doing something for someone who does not earn or deserve the good treatment, because there has been no previous acquaintance. </a:t>
            </a:r>
          </a:p>
          <a:p>
            <a:r>
              <a:rPr lang="en-US" dirty="0" smtClean="0">
                <a:latin typeface="Arial Rounded MT Bold" pitchFamily="34" charset="0"/>
              </a:rPr>
              <a:t>This word reflects a Grace attitude toward people who have not yet earned one's consideration. This objective love is free of arrogance, envy, hatred, or even disdain for other people, even if there is sharp disagreement about doctrine or practice.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915400" cy="6324600"/>
          </a:xfrm>
        </p:spPr>
        <p:txBody>
          <a:bodyPr/>
          <a:lstStyle/>
          <a:p>
            <a:r>
              <a:rPr lang="en-US" dirty="0" smtClean="0">
                <a:latin typeface="Arial Rounded MT Bold" pitchFamily="34" charset="0"/>
              </a:rPr>
              <a:t>AGAPE LOVE – Gal 5:22 - This is the type of love that permits a Christian to love ( be objective ) his enemies or people that he doesn't like. </a:t>
            </a:r>
          </a:p>
          <a:p>
            <a:endParaRPr lang="en-US" dirty="0" smtClean="0">
              <a:latin typeface="Arial Rounded MT Bold" pitchFamily="34" charset="0"/>
            </a:endParaRPr>
          </a:p>
          <a:p>
            <a:r>
              <a:rPr lang="en-US" dirty="0" smtClean="0">
                <a:latin typeface="Arial Rounded MT Bold" pitchFamily="34" charset="0"/>
              </a:rPr>
              <a:t>Example of AGAPE:  Christ died for all of us and loves all of us equally therefore I have no right to hate or desire harm or evil towards others. </a:t>
            </a:r>
          </a:p>
          <a:p>
            <a:pPr>
              <a:buNone/>
            </a:pPr>
            <a:endParaRPr lang="en-US" dirty="0" smtClean="0">
              <a:latin typeface="Arial Rounded MT Bold" pitchFamily="34" charset="0"/>
            </a:endParaRPr>
          </a:p>
          <a:p>
            <a:r>
              <a:rPr lang="en-US" dirty="0" smtClean="0">
                <a:latin typeface="Arial Rounded MT Bold" pitchFamily="34" charset="0"/>
              </a:rPr>
              <a:t>There is no envy, self-righteousness, or sinful judging accompanying this love. There will be no hatred, maligning, or malicious gossip involved in this love.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20000"/>
          </a:bodyPr>
          <a:lstStyle/>
          <a:p>
            <a:r>
              <a:rPr lang="en-US" dirty="0" smtClean="0">
                <a:latin typeface="Arial Rounded MT Bold" pitchFamily="34" charset="0"/>
              </a:rPr>
              <a:t>This love does not come from emotion, although it may cause emotion. </a:t>
            </a:r>
          </a:p>
          <a:p>
            <a:r>
              <a:rPr lang="en-US" dirty="0" smtClean="0">
                <a:latin typeface="Arial Rounded MT Bold" pitchFamily="34" charset="0"/>
              </a:rPr>
              <a:t>This is the love of the mature Christian believer, analogous to the Love of God, the quality of which does not depend on the behavior or character of the one being loved, but on the </a:t>
            </a:r>
            <a:r>
              <a:rPr lang="en-US" u="sng" dirty="0" smtClean="0">
                <a:latin typeface="Arial Rounded MT Bold" pitchFamily="34" charset="0"/>
              </a:rPr>
              <a:t>character of the one who loves. </a:t>
            </a:r>
          </a:p>
          <a:p>
            <a:endParaRPr lang="en-US" b="1" u="sng" dirty="0" smtClean="0">
              <a:latin typeface="Arial Rounded MT Bold" pitchFamily="34" charset="0"/>
            </a:endParaRPr>
          </a:p>
          <a:p>
            <a:r>
              <a:rPr lang="en-US" b="1" u="sng" dirty="0" smtClean="0">
                <a:latin typeface="Arial Rounded MT Bold" pitchFamily="34" charset="0"/>
              </a:rPr>
              <a:t>JOY</a:t>
            </a:r>
            <a:r>
              <a:rPr lang="en-US" dirty="0" smtClean="0">
                <a:latin typeface="Arial Rounded MT Bold" pitchFamily="34" charset="0"/>
              </a:rPr>
              <a:t>  or INNER HAPPINESS - Joy is the happiness which God provides, a happiness that does not depend on people, circumstances, or things to maintain it. </a:t>
            </a:r>
          </a:p>
          <a:p>
            <a:endParaRPr lang="en-US" dirty="0" smtClean="0">
              <a:latin typeface="Arial Rounded MT Bold" pitchFamily="34" charset="0"/>
            </a:endParaRPr>
          </a:p>
          <a:p>
            <a:r>
              <a:rPr lang="en-US" dirty="0" smtClean="0">
                <a:latin typeface="Arial Rounded MT Bold" pitchFamily="34" charset="0"/>
              </a:rPr>
              <a:t> Joy is the relaxed mental attitude that comes from casting one's cares on Christ, knowing that He cares for us. </a:t>
            </a:r>
          </a:p>
          <a:p>
            <a:r>
              <a:rPr lang="en-US" dirty="0" smtClean="0">
                <a:latin typeface="Arial Rounded MT Bold" pitchFamily="34" charset="0"/>
              </a:rPr>
              <a:t>A person who does not possess spiritual joy will chase after the world's attractions BECAUSE THEY LACK A CLOSE FELLOWSHIP WITH CHRIST. </a:t>
            </a:r>
          </a:p>
          <a:p>
            <a:endParaRPr lang="en-US" dirty="0" smtClean="0">
              <a:latin typeface="Arial Rounded MT Bold" pitchFamily="34" charset="0"/>
            </a:endParaRPr>
          </a:p>
          <a:p>
            <a:endParaRPr lang="en-US" dirty="0" smtClean="0">
              <a:latin typeface="Arial Rounded MT Bold" pitchFamily="34" charset="0"/>
            </a:endParaRPr>
          </a:p>
          <a:p>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85000" lnSpcReduction="20000"/>
          </a:bodyPr>
          <a:lstStyle/>
          <a:p>
            <a:pPr>
              <a:buNone/>
            </a:pPr>
            <a:r>
              <a:rPr lang="en-US" dirty="0" smtClean="0">
                <a:latin typeface="Arial Rounded MT Bold" pitchFamily="34" charset="0"/>
              </a:rPr>
              <a:t>Doctrine of the Gospel of Jesus Christ</a:t>
            </a:r>
          </a:p>
          <a:p>
            <a:pPr hangingPunct="0">
              <a:buNone/>
            </a:pPr>
            <a:endParaRPr lang="en-US" dirty="0" smtClean="0">
              <a:latin typeface="Arial Rounded MT Bold" pitchFamily="34" charset="0"/>
            </a:endParaRPr>
          </a:p>
          <a:p>
            <a:pPr marL="651510" indent="-514350" hangingPunct="0">
              <a:buAutoNum type="arabicPeriod"/>
            </a:pPr>
            <a:r>
              <a:rPr lang="en-US" dirty="0" smtClean="0">
                <a:latin typeface="Arial Rounded MT Bold" pitchFamily="34" charset="0"/>
              </a:rPr>
              <a:t>Definition </a:t>
            </a:r>
            <a:r>
              <a:rPr lang="en-US" dirty="0" smtClean="0"/>
              <a:t> </a:t>
            </a:r>
            <a:r>
              <a:rPr lang="en-US" dirty="0" smtClean="0">
                <a:latin typeface="Arial Rounded MT Bold" pitchFamily="34" charset="0"/>
              </a:rPr>
              <a:t>EUAGGELIA – means good news, in the Bible it refers to the doctrines or teachings about salvation in Christ through His work on the cross.</a:t>
            </a:r>
          </a:p>
          <a:p>
            <a:pPr hangingPunct="0">
              <a:buNone/>
            </a:pPr>
            <a:endParaRPr lang="en-US" dirty="0" smtClean="0">
              <a:latin typeface="Arial Rounded MT Bold" pitchFamily="34" charset="0"/>
            </a:endParaRPr>
          </a:p>
          <a:p>
            <a:pPr marL="651510" indent="-514350" hangingPunct="0">
              <a:buAutoNum type="arabicPeriod" startAt="2"/>
            </a:pPr>
            <a:r>
              <a:rPr lang="en-US" dirty="0" smtClean="0">
                <a:latin typeface="Arial Rounded MT Bold" pitchFamily="34" charset="0"/>
              </a:rPr>
              <a:t>The boundaries of the gospel — 1 Corinthians 15:1-4. </a:t>
            </a:r>
          </a:p>
          <a:p>
            <a:pPr marL="651510" indent="-514350" hangingPunct="0">
              <a:buNone/>
            </a:pPr>
            <a:r>
              <a:rPr lang="en-US" dirty="0" smtClean="0">
                <a:latin typeface="Arial Rounded MT Bold" pitchFamily="34" charset="0"/>
              </a:rPr>
              <a:t>         </a:t>
            </a:r>
            <a:r>
              <a:rPr lang="en-US" u="sng" dirty="0" smtClean="0">
                <a:latin typeface="Arial Rounded MT Bold" pitchFamily="34" charset="0"/>
              </a:rPr>
              <a:t>– First boundary </a:t>
            </a:r>
            <a:r>
              <a:rPr lang="en-US" dirty="0" smtClean="0">
                <a:latin typeface="Arial Rounded MT Bold" pitchFamily="34" charset="0"/>
              </a:rPr>
              <a:t>is that Christ died of our sins “according to the scriptures” refers to the Old Testament.  It is taught in the Old Testament as well as in the New.</a:t>
            </a:r>
          </a:p>
          <a:p>
            <a:pPr marL="651510" indent="-514350" hangingPunct="0">
              <a:buNone/>
            </a:pPr>
            <a:r>
              <a:rPr lang="en-US" dirty="0" smtClean="0">
                <a:latin typeface="Arial Rounded MT Bold" pitchFamily="34" charset="0"/>
              </a:rPr>
              <a:t>         - </a:t>
            </a:r>
            <a:r>
              <a:rPr lang="en-US" u="sng" dirty="0" smtClean="0">
                <a:latin typeface="Arial Rounded MT Bold" pitchFamily="34" charset="0"/>
              </a:rPr>
              <a:t>Second boundary </a:t>
            </a:r>
            <a:r>
              <a:rPr lang="en-US" dirty="0" smtClean="0">
                <a:latin typeface="Arial Rounded MT Bold" pitchFamily="34" charset="0"/>
              </a:rPr>
              <a:t>- “He was buried” is to indicate that after He died for our sins He died physically. So we have spiritual death; physical death. </a:t>
            </a:r>
          </a:p>
          <a:p>
            <a:pPr marL="651510" indent="-514350" hangingPunct="0">
              <a:buNone/>
            </a:pPr>
            <a:r>
              <a:rPr lang="en-US" dirty="0" smtClean="0">
                <a:latin typeface="Arial Rounded MT Bold" pitchFamily="34" charset="0"/>
              </a:rPr>
              <a:t>        - </a:t>
            </a:r>
            <a:r>
              <a:rPr lang="en-US" u="sng" dirty="0" smtClean="0">
                <a:latin typeface="Arial Rounded MT Bold" pitchFamily="34" charset="0"/>
              </a:rPr>
              <a:t>Third Boundary </a:t>
            </a:r>
            <a:r>
              <a:rPr lang="en-US" dirty="0" smtClean="0">
                <a:latin typeface="Arial Rounded MT Bold" pitchFamily="34" charset="0"/>
              </a:rPr>
              <a:t>- “That he was raised in the third day, according to the scripture.” So the gospel ends with resurrection. There are the boundaries. </a:t>
            </a:r>
          </a:p>
          <a:p>
            <a:pPr marL="651510" indent="-514350" hangingPunct="0">
              <a:buNone/>
            </a:pPr>
            <a:r>
              <a:rPr lang="en-US" dirty="0" smtClean="0">
                <a:latin typeface="Arial Rounded MT Bold" pitchFamily="34" charset="0"/>
              </a:rPr>
              <a:t>         </a:t>
            </a:r>
          </a:p>
          <a:p>
            <a:pPr marL="651510" indent="-514350" hangingPunct="0">
              <a:buNone/>
            </a:pPr>
            <a:r>
              <a:rPr lang="en-US" dirty="0" smtClean="0">
                <a:latin typeface="Arial Rounded MT Bold" pitchFamily="34" charset="0"/>
              </a:rPr>
              <a:t>        - If you go away from the cross you are out of bounds; if you go away from the physical death you are out of bounds; if you deny the resurrection you are out of bounds. The playing field with boundaries is from death to resurrection. </a:t>
            </a:r>
          </a:p>
          <a:p>
            <a:pPr hangingPunct="0">
              <a:buNone/>
            </a:pPr>
            <a:r>
              <a:rPr lang="en-US" dirty="0" smtClean="0">
                <a:latin typeface="Arial Rounded MT Bold" pitchFamily="34" charset="0"/>
              </a:rPr>
              <a:t>	</a:t>
            </a:r>
          </a:p>
          <a:p>
            <a:pPr>
              <a:buNone/>
            </a:pP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wipe(down)">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wipe(down)">
                                      <p:cBhvr>
                                        <p:cTn id="4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6096000"/>
          </a:xfrm>
        </p:spPr>
        <p:txBody>
          <a:bodyPr/>
          <a:lstStyle/>
          <a:p>
            <a:r>
              <a:rPr lang="en-US" b="1" u="sng" dirty="0" smtClean="0">
                <a:latin typeface="Arial Rounded MT Bold" pitchFamily="34" charset="0"/>
              </a:rPr>
              <a:t>PEACE </a:t>
            </a:r>
            <a:r>
              <a:rPr lang="en-US" dirty="0" smtClean="0">
                <a:latin typeface="Arial Rounded MT Bold" pitchFamily="34" charset="0"/>
              </a:rPr>
              <a:t>- Peace is the result of exercising Faith-Rest. Faith-Rest is the process of trusting God the Father to keep his promises, to make provision for every contingency and trial, and then enjoying the tranquility that abiding in Christ provides. </a:t>
            </a:r>
          </a:p>
          <a:p>
            <a:endParaRPr lang="en-US" dirty="0" smtClean="0">
              <a:latin typeface="Arial Rounded MT Bold" pitchFamily="34" charset="0"/>
            </a:endParaRPr>
          </a:p>
          <a:p>
            <a:r>
              <a:rPr lang="en-US" dirty="0" smtClean="0">
                <a:latin typeface="Arial Rounded MT Bold" pitchFamily="34" charset="0"/>
              </a:rPr>
              <a:t>A person without godly peace will fret and stew, try to solve problems in flesh, and will generally exhibit the same anxieties as the unbeliever in the same position.</a:t>
            </a:r>
          </a:p>
          <a:p>
            <a:endParaRPr lang="en-US" dirty="0" smtClean="0">
              <a:latin typeface="Arial Rounded MT Bold" pitchFamily="34" charset="0"/>
            </a:endParaRPr>
          </a:p>
          <a:p>
            <a:r>
              <a:rPr lang="en-US" dirty="0" smtClean="0">
                <a:latin typeface="Arial Rounded MT Bold" pitchFamily="34" charset="0"/>
              </a:rPr>
              <a:t>Believers with inner peace are not frantic, lack worry, lack a guilt complex, and trust in the Lord to confront evil and change lives.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a:bodyPr>
          <a:lstStyle/>
          <a:p>
            <a:r>
              <a:rPr lang="en-US" b="1" u="sng" dirty="0" smtClean="0">
                <a:latin typeface="Arial Rounded MT Bold" pitchFamily="34" charset="0"/>
              </a:rPr>
              <a:t>PATIENCE </a:t>
            </a:r>
            <a:r>
              <a:rPr lang="en-US" dirty="0" smtClean="0">
                <a:latin typeface="Arial Rounded MT Bold" pitchFamily="34" charset="0"/>
              </a:rPr>
              <a:t>- the long view; the quality that results from having eternity's value in view, of being occupied with Christ, of living in the Word of God, and of knowing what God's plan is and how it is working out in the life. </a:t>
            </a:r>
          </a:p>
          <a:p>
            <a:pPr>
              <a:buNone/>
            </a:pPr>
            <a:r>
              <a:rPr lang="en-US" dirty="0" smtClean="0">
                <a:latin typeface="Arial Rounded MT Bold" pitchFamily="34" charset="0"/>
              </a:rPr>
              <a:t>          -  HUPOMONE – patience in circumstances, waiting upon the Lord rather than taking things into own hands.</a:t>
            </a:r>
          </a:p>
          <a:p>
            <a:pPr>
              <a:buNone/>
            </a:pPr>
            <a:r>
              <a:rPr lang="en-US" dirty="0" smtClean="0">
                <a:latin typeface="Arial Rounded MT Bold" pitchFamily="34" charset="0"/>
              </a:rPr>
              <a:t>          - MAKROTHUMIA – patience with people when they are obstinate, stubborn, critical, apathetic, or aggressive.</a:t>
            </a:r>
          </a:p>
          <a:p>
            <a:pPr>
              <a:buNone/>
            </a:pPr>
            <a:endParaRPr lang="en-US" dirty="0" smtClean="0">
              <a:latin typeface="Arial Rounded MT Bold" pitchFamily="34" charset="0"/>
            </a:endParaRPr>
          </a:p>
          <a:p>
            <a:r>
              <a:rPr lang="en-US" dirty="0" smtClean="0">
                <a:latin typeface="Arial Rounded MT Bold" pitchFamily="34" charset="0"/>
              </a:rPr>
              <a:t>The impatient person wants things now and will avidly pursue "things", not being willing to wait for the Lord to provide or promote. This is why we must pray before we take action. </a:t>
            </a:r>
          </a:p>
          <a:p>
            <a:endParaRPr lang="en-US" dirty="0" smtClean="0">
              <a:latin typeface="Arial Rounded MT Bold" pitchFamily="34" charset="0"/>
            </a:endParaRPr>
          </a:p>
          <a:p>
            <a:endParaRPr lang="en-US" dirty="0" smtClean="0">
              <a:latin typeface="Arial Rounded MT Bold" pitchFamily="34" charset="0"/>
            </a:endParaRP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915400" cy="5867400"/>
          </a:xfrm>
        </p:spPr>
        <p:txBody>
          <a:bodyPr/>
          <a:lstStyle/>
          <a:p>
            <a:pPr>
              <a:buNone/>
            </a:pPr>
            <a:r>
              <a:rPr lang="en-US" dirty="0" smtClean="0">
                <a:latin typeface="Arial Rounded MT Bold" pitchFamily="34" charset="0"/>
              </a:rPr>
              <a:t>9. The Elder's Professional Qualifications</a:t>
            </a:r>
          </a:p>
          <a:p>
            <a:r>
              <a:rPr lang="en-US" dirty="0" smtClean="0">
                <a:latin typeface="Arial Rounded MT Bold" pitchFamily="34" charset="0"/>
              </a:rPr>
              <a:t>An elder must be an </a:t>
            </a:r>
            <a:r>
              <a:rPr lang="en-US" u="sng" dirty="0" smtClean="0">
                <a:latin typeface="Arial Rounded MT Bold" pitchFamily="34" charset="0"/>
              </a:rPr>
              <a:t>accomplished instructor </a:t>
            </a:r>
            <a:r>
              <a:rPr lang="en-US" dirty="0" smtClean="0">
                <a:latin typeface="Arial Rounded MT Bold" pitchFamily="34" charset="0"/>
              </a:rPr>
              <a:t>of the Word of God. ( 1 Timothy 3 )</a:t>
            </a:r>
          </a:p>
          <a:p>
            <a:endParaRPr lang="en-US" dirty="0" smtClean="0">
              <a:latin typeface="Arial Rounded MT Bold" pitchFamily="34" charset="0"/>
            </a:endParaRPr>
          </a:p>
          <a:p>
            <a:r>
              <a:rPr lang="en-US" dirty="0" smtClean="0">
                <a:latin typeface="Arial Rounded MT Bold" pitchFamily="34" charset="0"/>
              </a:rPr>
              <a:t>There are many other duties of elders, especially of those who are overseers, such as priests, pastors, bishops; but the underlying basic responsibility is that of teaching - feeding the flock.</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5867400"/>
          </a:xfrm>
        </p:spPr>
        <p:txBody>
          <a:bodyPr>
            <a:normAutofit/>
          </a:bodyPr>
          <a:lstStyle/>
          <a:p>
            <a:pPr hangingPunct="0"/>
            <a:r>
              <a:rPr lang="en-US" dirty="0" smtClean="0">
                <a:latin typeface="Arial Rounded MT Bold" pitchFamily="34" charset="0"/>
              </a:rPr>
              <a:t>To the spiritual character and personal integrity described above must be added the training and growth in "knowledge of our Lord and Savior Jesus Christ" that allows the elder, as the chief among edified believers, to serve as an </a:t>
            </a:r>
            <a:r>
              <a:rPr lang="en-US" u="sng" dirty="0" smtClean="0">
                <a:latin typeface="Arial Rounded MT Bold" pitchFamily="34" charset="0"/>
              </a:rPr>
              <a:t>effective shepherd</a:t>
            </a:r>
            <a:r>
              <a:rPr lang="en-US" dirty="0" smtClean="0">
                <a:latin typeface="Arial Rounded MT Bold" pitchFamily="34" charset="0"/>
              </a:rPr>
              <a:t>.</a:t>
            </a:r>
          </a:p>
          <a:p>
            <a:pPr hangingPunct="0">
              <a:buNone/>
            </a:pPr>
            <a:r>
              <a:rPr lang="en-US" dirty="0" smtClean="0">
                <a:latin typeface="Arial Rounded MT Bold" pitchFamily="34" charset="0"/>
              </a:rPr>
              <a:t> </a:t>
            </a:r>
          </a:p>
          <a:p>
            <a:pPr hangingPunct="0"/>
            <a:r>
              <a:rPr lang="en-US" dirty="0" smtClean="0">
                <a:latin typeface="Arial Rounded MT Bold" pitchFamily="34" charset="0"/>
              </a:rPr>
              <a:t>The shepherd- teacher needs to have a thorough knowledge of the Word and the ability to correlate the facts and doctrines of scripture and make application of those principles to Christian living. </a:t>
            </a:r>
          </a:p>
          <a:p>
            <a:pPr hangingPunct="0"/>
            <a:endParaRPr lang="en-US" dirty="0" smtClean="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r>
              <a:rPr lang="en-US" b="1" dirty="0" smtClean="0">
                <a:solidFill>
                  <a:schemeClr val="accent1">
                    <a:lumMod val="75000"/>
                  </a:schemeClr>
                </a:solidFill>
                <a:latin typeface="Arial Rounded MT Bold" pitchFamily="34" charset="0"/>
              </a:rPr>
              <a:t>2:8 “ having thus a fond affection for you we were well pleased to impart to you not only the gospel of God but also our own lives, because you have become very dear to us.”</a:t>
            </a:r>
          </a:p>
          <a:p>
            <a:r>
              <a:rPr lang="en-US" dirty="0" smtClean="0">
                <a:latin typeface="Arial Rounded MT Bold" pitchFamily="34" charset="0"/>
              </a:rPr>
              <a:t>OMEIROMAI  - PMPtc – to long for, endearment</a:t>
            </a:r>
          </a:p>
          <a:p>
            <a:r>
              <a:rPr lang="en-US" dirty="0" smtClean="0">
                <a:latin typeface="Arial Rounded MT Bold" pitchFamily="34" charset="0"/>
              </a:rPr>
              <a:t>EUDOKEO – Impf </a:t>
            </a:r>
            <a:r>
              <a:rPr lang="en-US" dirty="0" err="1" smtClean="0">
                <a:latin typeface="Arial Rounded MT Bold" pitchFamily="34" charset="0"/>
              </a:rPr>
              <a:t>Aindic</a:t>
            </a:r>
            <a:r>
              <a:rPr lang="en-US" dirty="0" smtClean="0">
                <a:latin typeface="Arial Rounded MT Bold" pitchFamily="34" charset="0"/>
              </a:rPr>
              <a:t> – to be pleased</a:t>
            </a:r>
          </a:p>
          <a:p>
            <a:r>
              <a:rPr lang="en-US" dirty="0" smtClean="0">
                <a:latin typeface="Arial Rounded MT Bold" pitchFamily="34" charset="0"/>
              </a:rPr>
              <a:t>METADIDOMI – AAInfin – impart at a point</a:t>
            </a:r>
          </a:p>
          <a:p>
            <a:r>
              <a:rPr lang="en-US" dirty="0" smtClean="0">
                <a:latin typeface="Arial Rounded MT Bold" pitchFamily="34" charset="0"/>
              </a:rPr>
              <a:t>PSUCHAS – apostle’s soul and other missionaries, Paul taught them the whole counsel of WOG</a:t>
            </a:r>
          </a:p>
          <a:p>
            <a:r>
              <a:rPr lang="en-US" dirty="0" smtClean="0">
                <a:latin typeface="Arial Rounded MT Bold" pitchFamily="34" charset="0"/>
              </a:rPr>
              <a:t>AGAPETOI HEMIN GINOMAI – became beloved to us. Paul became involved with the Thess and cared for them. He loved them in the Lord and they cared for him. This is a normal relationship between the shepherd and the flock.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r>
              <a:rPr lang="en-US" dirty="0" smtClean="0">
                <a:solidFill>
                  <a:schemeClr val="accent1"/>
                </a:solidFill>
                <a:latin typeface="Arial Rounded MT Bold" pitchFamily="34" charset="0"/>
              </a:rPr>
              <a:t>2:9- “for you recall brethern our labor and hardship, how working night and day so as not to be a burden to any of you, we proclaimed to you the gospel of God.”  </a:t>
            </a:r>
            <a:r>
              <a:rPr lang="en-US" dirty="0" smtClean="0">
                <a:latin typeface="Arial Rounded MT Bold" pitchFamily="34" charset="0"/>
              </a:rPr>
              <a:t>(Can Pastors work a secular job outside of the church?)</a:t>
            </a:r>
          </a:p>
          <a:p>
            <a:r>
              <a:rPr lang="en-US" dirty="0" smtClean="0">
                <a:latin typeface="Arial Rounded MT Bold" pitchFamily="34" charset="0"/>
              </a:rPr>
              <a:t>MNEMONEUO – PAIndic – to recall, remember</a:t>
            </a:r>
          </a:p>
          <a:p>
            <a:r>
              <a:rPr lang="en-US" dirty="0" smtClean="0">
                <a:latin typeface="Arial Rounded MT Bold" pitchFamily="34" charset="0"/>
              </a:rPr>
              <a:t>TON KOPON HEMON KAI TON MOCHTHON – the labor and the toil.  </a:t>
            </a:r>
          </a:p>
          <a:p>
            <a:r>
              <a:rPr lang="en-US" dirty="0" smtClean="0">
                <a:latin typeface="Arial Rounded MT Bold" pitchFamily="34" charset="0"/>
              </a:rPr>
              <a:t>The long hours of Paul’s ministry has produced a faithful congregation of believers.</a:t>
            </a:r>
          </a:p>
          <a:p>
            <a:r>
              <a:rPr lang="en-US" dirty="0" smtClean="0">
                <a:latin typeface="Arial Rounded MT Bold" pitchFamily="34" charset="0"/>
              </a:rPr>
              <a:t>KOPON means mental fatigue to show Paul’s effort was exhausting for him. </a:t>
            </a:r>
          </a:p>
          <a:p>
            <a:r>
              <a:rPr lang="en-US" dirty="0" smtClean="0">
                <a:latin typeface="Arial Rounded MT Bold" pitchFamily="34" charset="0"/>
              </a:rPr>
              <a:t>MOCHTHON – toil in dealing with the struggles of evangelism and edification, opposition, and Paul’s physical labor of making tents.</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r>
              <a:rPr lang="en-US" dirty="0" smtClean="0">
                <a:latin typeface="Arial Rounded MT Bold" pitchFamily="34" charset="0"/>
              </a:rPr>
              <a:t>Paul did receive some financial support from the Philippians  while in Thessalonica ( Phil 4:15-16) but he also worked long hours in </a:t>
            </a:r>
            <a:r>
              <a:rPr lang="en-US" u="sng" dirty="0" smtClean="0">
                <a:latin typeface="Arial Rounded MT Bold" pitchFamily="34" charset="0"/>
              </a:rPr>
              <a:t>manufacturing tents.</a:t>
            </a:r>
          </a:p>
          <a:p>
            <a:endParaRPr lang="en-US" dirty="0" smtClean="0">
              <a:latin typeface="Arial Rounded MT Bold" pitchFamily="34" charset="0"/>
            </a:endParaRPr>
          </a:p>
          <a:p>
            <a:r>
              <a:rPr lang="en-US" dirty="0" smtClean="0">
                <a:latin typeface="Arial Rounded MT Bold" pitchFamily="34" charset="0"/>
              </a:rPr>
              <a:t>Paul did not receive any income from the Thessalonians. He did not receive income from the Corinthians for a different reason ( 1 Cor 4:12, 2 Cor 11:8)  and Ephesus ( Acts 20:34-35).</a:t>
            </a:r>
          </a:p>
          <a:p>
            <a:endParaRPr lang="en-US" dirty="0" smtClean="0">
              <a:latin typeface="Arial Rounded MT Bold" pitchFamily="34" charset="0"/>
            </a:endParaRPr>
          </a:p>
          <a:p>
            <a:r>
              <a:rPr lang="en-US" dirty="0" smtClean="0">
                <a:latin typeface="Arial Rounded MT Bold" pitchFamily="34" charset="0"/>
              </a:rPr>
              <a:t>ERGAZOMAI – PMPtc – </a:t>
            </a:r>
            <a:r>
              <a:rPr lang="en-US" dirty="0" smtClean="0">
                <a:solidFill>
                  <a:schemeClr val="accent1"/>
                </a:solidFill>
                <a:latin typeface="Arial Rounded MT Bold" pitchFamily="34" charset="0"/>
              </a:rPr>
              <a:t>‘working’ night and day’</a:t>
            </a:r>
            <a:r>
              <a:rPr lang="en-US" dirty="0" smtClean="0">
                <a:latin typeface="Arial Rounded MT Bold" pitchFamily="34" charset="0"/>
              </a:rPr>
              <a:t>. He would work at his job and then with the church. He had long, exhausting days. He chose not to receive an offering from them.</a:t>
            </a:r>
          </a:p>
          <a:p>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991600" cy="6096000"/>
          </a:xfrm>
        </p:spPr>
        <p:txBody>
          <a:bodyPr/>
          <a:lstStyle/>
          <a:p>
            <a:r>
              <a:rPr lang="en-US" dirty="0" smtClean="0">
                <a:latin typeface="Arial Rounded MT Bold" pitchFamily="34" charset="0"/>
              </a:rPr>
              <a:t>EPIBAREO – AAInfin – to place a burden on someone, Paul remained financially independent of offerings from the Thess church so his critics would be silenced. </a:t>
            </a:r>
          </a:p>
          <a:p>
            <a:r>
              <a:rPr lang="en-US" dirty="0" smtClean="0">
                <a:latin typeface="Arial Rounded MT Bold" pitchFamily="34" charset="0"/>
              </a:rPr>
              <a:t>EKERUXAMEN from KERUSSO – AAIndic – to proclaim, herald forth a message of grace.</a:t>
            </a:r>
          </a:p>
          <a:p>
            <a:endParaRPr lang="en-US" dirty="0" smtClean="0">
              <a:latin typeface="Arial Rounded MT Bold" pitchFamily="34" charset="0"/>
            </a:endParaRPr>
          </a:p>
          <a:p>
            <a:r>
              <a:rPr lang="en-US" dirty="0" smtClean="0">
                <a:solidFill>
                  <a:schemeClr val="tx2"/>
                </a:solidFill>
                <a:latin typeface="Arial Rounded MT Bold" pitchFamily="34" charset="0"/>
              </a:rPr>
              <a:t>2:10 “you are witnesses, and so is God, how devoutly and uprightly and blamelessly we behaved toward you believers.”</a:t>
            </a:r>
          </a:p>
          <a:p>
            <a:r>
              <a:rPr lang="en-US" dirty="0" smtClean="0">
                <a:latin typeface="Arial Rounded MT Bold" pitchFamily="34" charset="0"/>
              </a:rPr>
              <a:t>MATURES – witnesses of Paul’s honorable conduct among them.  God witnessed it also.</a:t>
            </a:r>
          </a:p>
          <a:p>
            <a:r>
              <a:rPr lang="en-US" dirty="0" smtClean="0">
                <a:latin typeface="Arial Rounded MT Bold" pitchFamily="34" charset="0"/>
              </a:rPr>
              <a:t>HOS HOSIOS – means one who is careful, devout, in his duties.</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pPr lvl="1"/>
            <a:r>
              <a:rPr lang="en-US" dirty="0" smtClean="0">
                <a:latin typeface="Arial Rounded MT Bold" pitchFamily="34" charset="0"/>
              </a:rPr>
              <a:t>DIKAIOS – uprightly, righteously, or to minister to others in integrity, without evil motives.</a:t>
            </a:r>
          </a:p>
          <a:p>
            <a:pPr lvl="1"/>
            <a:r>
              <a:rPr lang="en-US" dirty="0" smtClean="0">
                <a:latin typeface="Arial Rounded MT Bold" pitchFamily="34" charset="0"/>
              </a:rPr>
              <a:t>AMEMPTOS – blameless in their business dealings with others, never took advantage of anyone in any way.</a:t>
            </a:r>
          </a:p>
          <a:p>
            <a:pPr lvl="1"/>
            <a:r>
              <a:rPr lang="en-US" dirty="0" smtClean="0">
                <a:latin typeface="Arial Rounded MT Bold" pitchFamily="34" charset="0"/>
              </a:rPr>
              <a:t>PISTEOUSIN – PAPtc – the ones believing or the Thess. believers.</a:t>
            </a:r>
          </a:p>
          <a:p>
            <a:pPr lvl="1">
              <a:buNone/>
            </a:pPr>
            <a:endParaRPr lang="en-US" dirty="0" smtClean="0">
              <a:latin typeface="Arial Rounded MT Bold" pitchFamily="34" charset="0"/>
            </a:endParaRPr>
          </a:p>
          <a:p>
            <a:pPr lvl="1">
              <a:buNone/>
            </a:pPr>
            <a:r>
              <a:rPr lang="en-US" dirty="0" smtClean="0">
                <a:solidFill>
                  <a:schemeClr val="tx2"/>
                </a:solidFill>
                <a:latin typeface="Arial Rounded MT Bold" pitchFamily="34" charset="0"/>
              </a:rPr>
              <a:t>2:11 “just as you know how we were exhorting and encouraging and imploring each one of you as a father would his own children.”</a:t>
            </a:r>
          </a:p>
          <a:p>
            <a:pPr lvl="1">
              <a:buNone/>
            </a:pPr>
            <a:r>
              <a:rPr lang="en-US" dirty="0" smtClean="0">
                <a:latin typeface="Arial Rounded MT Bold" pitchFamily="34" charset="0"/>
              </a:rPr>
              <a:t>PATER TEKNA HEAUTOU – fathers own children. A good child care verse to show how to raise our children. Three words teach us how…</a:t>
            </a:r>
          </a:p>
          <a:p>
            <a:pPr lvl="1">
              <a:buNone/>
            </a:pP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wipe(down)">
                                      <p:cBhvr>
                                        <p:cTn id="16" dur="500"/>
                                        <p:tgtEl>
                                          <p:spTgt spid="3">
                                            <p:txEl>
                                              <p:pRg st="4" end="4"/>
                                            </p:txEl>
                                          </p:spTgt>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wipe(down)">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latin typeface="Arial Rounded MT Bold" pitchFamily="34" charset="0"/>
              </a:rPr>
              <a:t>PARAKALEO – PAPtc – continually exhorting to grow, separate from evil worldviews, identify with the church body, fellowship with one another. A father is to teach these things to his children.</a:t>
            </a:r>
          </a:p>
          <a:p>
            <a:endParaRPr lang="en-US" dirty="0" smtClean="0">
              <a:latin typeface="Arial Rounded MT Bold" pitchFamily="34" charset="0"/>
            </a:endParaRPr>
          </a:p>
          <a:p>
            <a:r>
              <a:rPr lang="en-US" dirty="0" smtClean="0">
                <a:latin typeface="Arial Rounded MT Bold" pitchFamily="34" charset="0"/>
              </a:rPr>
              <a:t>PARAMUTHEOMAI – PMPtc – to console and encourage those harmed by persecution, finding solutions to their problems. Father is to console his children.</a:t>
            </a:r>
          </a:p>
          <a:p>
            <a:endParaRPr lang="en-US" dirty="0" smtClean="0">
              <a:latin typeface="Arial Rounded MT Bold" pitchFamily="34" charset="0"/>
            </a:endParaRPr>
          </a:p>
          <a:p>
            <a:r>
              <a:rPr lang="en-US" dirty="0" smtClean="0">
                <a:latin typeface="Arial Rounded MT Bold" pitchFamily="34" charset="0"/>
              </a:rPr>
              <a:t>MARTUREO – PMPtc –imploring, witnessing, urging, testifying of the benefits of the CWL.  Father is to teach his children to always do the right thing. </a:t>
            </a:r>
          </a:p>
          <a:p>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dirty="0" smtClean="0">
                <a:latin typeface="Arial Rounded MT Bold" pitchFamily="34" charset="0"/>
              </a:rPr>
              <a:t>Note that in the gospel is the fact of sin or the penalty of sin. These are true doctrines but they are out of the boundary. </a:t>
            </a:r>
          </a:p>
          <a:p>
            <a:r>
              <a:rPr lang="en-US" dirty="0" smtClean="0">
                <a:latin typeface="Arial Rounded MT Bold" pitchFamily="34" charset="0"/>
              </a:rPr>
              <a:t>In other words, when you give the gospel the doctrine of </a:t>
            </a:r>
            <a:r>
              <a:rPr lang="en-US" dirty="0" err="1" smtClean="0">
                <a:latin typeface="Arial Rounded MT Bold" pitchFamily="34" charset="0"/>
              </a:rPr>
              <a:t>hamartiology</a:t>
            </a:r>
            <a:r>
              <a:rPr lang="en-US" dirty="0" smtClean="0">
                <a:latin typeface="Arial Rounded MT Bold" pitchFamily="34" charset="0"/>
              </a:rPr>
              <a:t> is true but it is not the gospel so you do not mention someone’s sins. </a:t>
            </a:r>
          </a:p>
          <a:p>
            <a:r>
              <a:rPr lang="en-US" dirty="0" smtClean="0">
                <a:latin typeface="Arial Rounded MT Bold" pitchFamily="34" charset="0"/>
              </a:rPr>
              <a:t>The good news is that Christ did something about sin on the cross. </a:t>
            </a:r>
          </a:p>
          <a:p>
            <a:r>
              <a:rPr lang="en-US" dirty="0" smtClean="0">
                <a:latin typeface="Arial Rounded MT Bold" pitchFamily="34" charset="0"/>
              </a:rPr>
              <a:t>Preaching the gospel is the </a:t>
            </a:r>
            <a:r>
              <a:rPr lang="en-US" u="sng" dirty="0" smtClean="0">
                <a:latin typeface="Arial Rounded MT Bold" pitchFamily="34" charset="0"/>
              </a:rPr>
              <a:t>explanation of salvation </a:t>
            </a:r>
            <a:r>
              <a:rPr lang="en-US" dirty="0" smtClean="0">
                <a:latin typeface="Arial Rounded MT Bold" pitchFamily="34" charset="0"/>
              </a:rPr>
              <a:t>in terms of redemption, reconciliation, and propitiation. The boundaries of the gospel run from the death of Christ for our sins to the resurrection of Christ. Those are boundaries.  NOTHING ELSE IS THE GOSPEL!</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solidFill>
                  <a:schemeClr val="tx2"/>
                </a:solidFill>
                <a:latin typeface="Arial Rounded MT Bold" pitchFamily="34" charset="0"/>
              </a:rPr>
              <a:t>2:12 “ so that you may walk in a manner worthy of the God who calls you into His own kingdom and glory.”</a:t>
            </a:r>
          </a:p>
          <a:p>
            <a:r>
              <a:rPr lang="en-US" dirty="0" smtClean="0">
                <a:latin typeface="Arial Rounded MT Bold" pitchFamily="34" charset="0"/>
              </a:rPr>
              <a:t>TO PERIPATEO – PAInfin – to walk with a purpose in life.</a:t>
            </a:r>
          </a:p>
          <a:p>
            <a:r>
              <a:rPr lang="en-US" dirty="0" smtClean="0">
                <a:latin typeface="Arial Rounded MT Bold" pitchFamily="34" charset="0"/>
              </a:rPr>
              <a:t>AXIOS – worthily, in fellowship with God</a:t>
            </a:r>
          </a:p>
          <a:p>
            <a:endParaRPr lang="en-US" dirty="0" smtClean="0">
              <a:latin typeface="Arial Rounded MT Bold" pitchFamily="34" charset="0"/>
            </a:endParaRPr>
          </a:p>
          <a:p>
            <a:r>
              <a:rPr lang="en-US" dirty="0" smtClean="0">
                <a:latin typeface="Arial Rounded MT Bold" pitchFamily="34" charset="0"/>
              </a:rPr>
              <a:t>TO KALEO – PAPtc – the one calling you into His kingdom of grace ( BASILEIAN – 1 Cor 4:20, Rom 14:17, Col 1:13) and glory ( DOXA – living in the Divine powersphere ). </a:t>
            </a:r>
          </a:p>
          <a:p>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457200" y="0"/>
            <a:ext cx="8229600" cy="563563"/>
          </a:xfrm>
        </p:spPr>
        <p:txBody>
          <a:bodyPr>
            <a:normAutofit fontScale="90000"/>
          </a:bodyPr>
          <a:lstStyle/>
          <a:p>
            <a:pPr algn="l"/>
            <a:r>
              <a:rPr lang="en-US" sz="4000" dirty="0" smtClean="0"/>
              <a:t>                  </a:t>
            </a:r>
            <a:r>
              <a:rPr lang="en-US" sz="4000" b="1" dirty="0" smtClean="0"/>
              <a:t>Divine Powersphere </a:t>
            </a:r>
            <a:r>
              <a:rPr lang="en-US" sz="4000" b="1" dirty="0"/>
              <a:t>of God</a:t>
            </a:r>
          </a:p>
        </p:txBody>
      </p:sp>
      <p:sp>
        <p:nvSpPr>
          <p:cNvPr id="91139" name="Oval 3"/>
          <p:cNvSpPr>
            <a:spLocks noChangeArrowheads="1"/>
          </p:cNvSpPr>
          <p:nvPr/>
        </p:nvSpPr>
        <p:spPr bwMode="auto">
          <a:xfrm>
            <a:off x="1981200" y="2133600"/>
            <a:ext cx="5181600" cy="3048000"/>
          </a:xfrm>
          <a:prstGeom prst="ellipse">
            <a:avLst/>
          </a:prstGeom>
          <a:solidFill>
            <a:srgbClr val="FFFF00"/>
          </a:solidFill>
          <a:ln w="9525">
            <a:round/>
            <a:headEnd/>
            <a:tailEnd/>
          </a:ln>
          <a:effectLst/>
          <a:scene3d>
            <a:camera prst="legacyObliqueTopRight"/>
            <a:lightRig rig="legacyFlat3" dir="b"/>
          </a:scene3d>
          <a:sp3d extrusionH="430200" prstMaterial="legacyMatte">
            <a:bevelT w="13500" h="13500" prst="angle"/>
            <a:bevelB w="13500" h="13500" prst="angle"/>
            <a:extrusionClr>
              <a:srgbClr val="FFFF00"/>
            </a:extrusionClr>
          </a:sp3d>
        </p:spPr>
        <p:txBody>
          <a:bodyPr wrap="none" anchor="ctr">
            <a:flatTx/>
          </a:bodyPr>
          <a:lstStyle/>
          <a:p>
            <a:endParaRPr lang="en-US"/>
          </a:p>
        </p:txBody>
      </p:sp>
      <p:sp>
        <p:nvSpPr>
          <p:cNvPr id="91140" name="Oval 4"/>
          <p:cNvSpPr>
            <a:spLocks noChangeArrowheads="1"/>
          </p:cNvSpPr>
          <p:nvPr/>
        </p:nvSpPr>
        <p:spPr bwMode="auto">
          <a:xfrm>
            <a:off x="1828800" y="1905000"/>
            <a:ext cx="7620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1" name="Oval 5"/>
          <p:cNvSpPr>
            <a:spLocks noChangeArrowheads="1"/>
          </p:cNvSpPr>
          <p:nvPr/>
        </p:nvSpPr>
        <p:spPr bwMode="auto">
          <a:xfrm>
            <a:off x="4114800" y="1143000"/>
            <a:ext cx="914400" cy="6096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2" name="Oval 6"/>
          <p:cNvSpPr>
            <a:spLocks noChangeArrowheads="1"/>
          </p:cNvSpPr>
          <p:nvPr/>
        </p:nvSpPr>
        <p:spPr bwMode="auto">
          <a:xfrm>
            <a:off x="6629400" y="18288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3" name="Oval 7"/>
          <p:cNvSpPr>
            <a:spLocks noChangeArrowheads="1"/>
          </p:cNvSpPr>
          <p:nvPr/>
        </p:nvSpPr>
        <p:spPr bwMode="auto">
          <a:xfrm>
            <a:off x="7467600" y="34290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4" name="Oval 8"/>
          <p:cNvSpPr>
            <a:spLocks noChangeArrowheads="1"/>
          </p:cNvSpPr>
          <p:nvPr/>
        </p:nvSpPr>
        <p:spPr bwMode="auto">
          <a:xfrm>
            <a:off x="6705600" y="49530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5" name="Oval 9"/>
          <p:cNvSpPr>
            <a:spLocks noChangeArrowheads="1"/>
          </p:cNvSpPr>
          <p:nvPr/>
        </p:nvSpPr>
        <p:spPr bwMode="auto">
          <a:xfrm>
            <a:off x="4191000" y="5638800"/>
            <a:ext cx="914400" cy="4572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6" name="Oval 10"/>
          <p:cNvSpPr>
            <a:spLocks noChangeArrowheads="1"/>
          </p:cNvSpPr>
          <p:nvPr/>
        </p:nvSpPr>
        <p:spPr bwMode="auto">
          <a:xfrm>
            <a:off x="2209800" y="53340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7" name="Oval 11"/>
          <p:cNvSpPr>
            <a:spLocks noChangeArrowheads="1"/>
          </p:cNvSpPr>
          <p:nvPr/>
        </p:nvSpPr>
        <p:spPr bwMode="auto">
          <a:xfrm>
            <a:off x="838200" y="3429000"/>
            <a:ext cx="838200" cy="533400"/>
          </a:xfrm>
          <a:prstGeom prst="ellipse">
            <a:avLst/>
          </a:prstGeom>
          <a:solidFill>
            <a:srgbClr val="FFFF00"/>
          </a:solidFill>
          <a:ln w="9525">
            <a:solidFill>
              <a:schemeClr val="tx1"/>
            </a:solidFill>
            <a:round/>
            <a:headEnd/>
            <a:tailEnd/>
          </a:ln>
          <a:effectLst/>
        </p:spPr>
        <p:txBody>
          <a:bodyPr wrap="none" anchor="ctr"/>
          <a:lstStyle/>
          <a:p>
            <a:endParaRPr lang="en-US"/>
          </a:p>
        </p:txBody>
      </p:sp>
      <p:sp>
        <p:nvSpPr>
          <p:cNvPr id="91148" name="Line 12"/>
          <p:cNvSpPr>
            <a:spLocks noChangeShapeType="1"/>
          </p:cNvSpPr>
          <p:nvPr/>
        </p:nvSpPr>
        <p:spPr bwMode="auto">
          <a:xfrm>
            <a:off x="2514600" y="2362200"/>
            <a:ext cx="152400" cy="152400"/>
          </a:xfrm>
          <a:prstGeom prst="line">
            <a:avLst/>
          </a:prstGeom>
          <a:noFill/>
          <a:ln w="9525">
            <a:solidFill>
              <a:schemeClr val="tx1"/>
            </a:solidFill>
            <a:round/>
            <a:headEnd/>
            <a:tailEnd type="triangle" w="med" len="med"/>
          </a:ln>
          <a:effectLst/>
        </p:spPr>
        <p:txBody>
          <a:bodyPr/>
          <a:lstStyle/>
          <a:p>
            <a:endParaRPr lang="en-US"/>
          </a:p>
        </p:txBody>
      </p:sp>
      <p:sp>
        <p:nvSpPr>
          <p:cNvPr id="91149" name="Line 13"/>
          <p:cNvSpPr>
            <a:spLocks noChangeShapeType="1"/>
          </p:cNvSpPr>
          <p:nvPr/>
        </p:nvSpPr>
        <p:spPr bwMode="auto">
          <a:xfrm>
            <a:off x="4572000" y="1752600"/>
            <a:ext cx="0" cy="304800"/>
          </a:xfrm>
          <a:prstGeom prst="line">
            <a:avLst/>
          </a:prstGeom>
          <a:noFill/>
          <a:ln w="9525">
            <a:solidFill>
              <a:schemeClr val="tx1"/>
            </a:solidFill>
            <a:round/>
            <a:headEnd/>
            <a:tailEnd type="triangle" w="med" len="med"/>
          </a:ln>
          <a:effectLst/>
        </p:spPr>
        <p:txBody>
          <a:bodyPr/>
          <a:lstStyle/>
          <a:p>
            <a:endParaRPr lang="en-US"/>
          </a:p>
        </p:txBody>
      </p:sp>
      <p:sp>
        <p:nvSpPr>
          <p:cNvPr id="91150" name="Line 14"/>
          <p:cNvSpPr>
            <a:spLocks noChangeShapeType="1"/>
          </p:cNvSpPr>
          <p:nvPr/>
        </p:nvSpPr>
        <p:spPr bwMode="auto">
          <a:xfrm>
            <a:off x="1676400" y="3733800"/>
            <a:ext cx="228600" cy="0"/>
          </a:xfrm>
          <a:prstGeom prst="line">
            <a:avLst/>
          </a:prstGeom>
          <a:noFill/>
          <a:ln w="9525">
            <a:solidFill>
              <a:schemeClr val="tx1"/>
            </a:solidFill>
            <a:round/>
            <a:headEnd/>
            <a:tailEnd type="triangle" w="med" len="med"/>
          </a:ln>
          <a:effectLst/>
        </p:spPr>
        <p:txBody>
          <a:bodyPr/>
          <a:lstStyle/>
          <a:p>
            <a:endParaRPr lang="en-US"/>
          </a:p>
        </p:txBody>
      </p:sp>
      <p:sp>
        <p:nvSpPr>
          <p:cNvPr id="91151" name="Line 15"/>
          <p:cNvSpPr>
            <a:spLocks noChangeShapeType="1"/>
          </p:cNvSpPr>
          <p:nvPr/>
        </p:nvSpPr>
        <p:spPr bwMode="auto">
          <a:xfrm flipV="1">
            <a:off x="2819400" y="4953000"/>
            <a:ext cx="228600" cy="381000"/>
          </a:xfrm>
          <a:prstGeom prst="line">
            <a:avLst/>
          </a:prstGeom>
          <a:noFill/>
          <a:ln w="9525">
            <a:solidFill>
              <a:schemeClr val="tx1"/>
            </a:solidFill>
            <a:round/>
            <a:headEnd/>
            <a:tailEnd type="triangle" w="med" len="med"/>
          </a:ln>
          <a:effectLst/>
        </p:spPr>
        <p:txBody>
          <a:bodyPr/>
          <a:lstStyle/>
          <a:p>
            <a:endParaRPr lang="en-US"/>
          </a:p>
        </p:txBody>
      </p:sp>
      <p:sp>
        <p:nvSpPr>
          <p:cNvPr id="91152" name="Line 16"/>
          <p:cNvSpPr>
            <a:spLocks noChangeShapeType="1"/>
          </p:cNvSpPr>
          <p:nvPr/>
        </p:nvSpPr>
        <p:spPr bwMode="auto">
          <a:xfrm flipH="1" flipV="1">
            <a:off x="4572000" y="5181600"/>
            <a:ext cx="0" cy="457200"/>
          </a:xfrm>
          <a:prstGeom prst="line">
            <a:avLst/>
          </a:prstGeom>
          <a:noFill/>
          <a:ln w="9525">
            <a:solidFill>
              <a:schemeClr val="tx1"/>
            </a:solidFill>
            <a:round/>
            <a:headEnd/>
            <a:tailEnd type="triangle" w="med" len="med"/>
          </a:ln>
          <a:effectLst/>
        </p:spPr>
        <p:txBody>
          <a:bodyPr/>
          <a:lstStyle/>
          <a:p>
            <a:endParaRPr lang="en-US"/>
          </a:p>
        </p:txBody>
      </p:sp>
      <p:sp>
        <p:nvSpPr>
          <p:cNvPr id="91153" name="Line 17"/>
          <p:cNvSpPr>
            <a:spLocks noChangeShapeType="1"/>
          </p:cNvSpPr>
          <p:nvPr/>
        </p:nvSpPr>
        <p:spPr bwMode="auto">
          <a:xfrm flipH="1" flipV="1">
            <a:off x="6553200" y="4724400"/>
            <a:ext cx="304800" cy="304800"/>
          </a:xfrm>
          <a:prstGeom prst="line">
            <a:avLst/>
          </a:prstGeom>
          <a:noFill/>
          <a:ln w="9525">
            <a:solidFill>
              <a:schemeClr val="tx1"/>
            </a:solidFill>
            <a:round/>
            <a:headEnd/>
            <a:tailEnd type="triangle" w="med" len="med"/>
          </a:ln>
          <a:effectLst/>
        </p:spPr>
        <p:txBody>
          <a:bodyPr/>
          <a:lstStyle/>
          <a:p>
            <a:endParaRPr lang="en-US"/>
          </a:p>
        </p:txBody>
      </p:sp>
      <p:sp>
        <p:nvSpPr>
          <p:cNvPr id="91154" name="Line 18"/>
          <p:cNvSpPr>
            <a:spLocks noChangeShapeType="1"/>
          </p:cNvSpPr>
          <p:nvPr/>
        </p:nvSpPr>
        <p:spPr bwMode="auto">
          <a:xfrm flipH="1">
            <a:off x="7239000" y="3657600"/>
            <a:ext cx="228600" cy="0"/>
          </a:xfrm>
          <a:prstGeom prst="line">
            <a:avLst/>
          </a:prstGeom>
          <a:noFill/>
          <a:ln w="9525">
            <a:solidFill>
              <a:schemeClr val="tx1"/>
            </a:solidFill>
            <a:round/>
            <a:headEnd/>
            <a:tailEnd type="triangle" w="med" len="med"/>
          </a:ln>
          <a:effectLst/>
        </p:spPr>
        <p:txBody>
          <a:bodyPr/>
          <a:lstStyle/>
          <a:p>
            <a:endParaRPr lang="en-US"/>
          </a:p>
        </p:txBody>
      </p:sp>
      <p:sp>
        <p:nvSpPr>
          <p:cNvPr id="91155" name="Line 19"/>
          <p:cNvSpPr>
            <a:spLocks noChangeShapeType="1"/>
          </p:cNvSpPr>
          <p:nvPr/>
        </p:nvSpPr>
        <p:spPr bwMode="auto">
          <a:xfrm flipH="1">
            <a:off x="6477000" y="2286000"/>
            <a:ext cx="304800" cy="228600"/>
          </a:xfrm>
          <a:prstGeom prst="line">
            <a:avLst/>
          </a:prstGeom>
          <a:noFill/>
          <a:ln w="9525">
            <a:solidFill>
              <a:schemeClr val="tx1"/>
            </a:solidFill>
            <a:round/>
            <a:headEnd/>
            <a:tailEnd type="triangle" w="med" len="med"/>
          </a:ln>
          <a:effectLst/>
        </p:spPr>
        <p:txBody>
          <a:bodyPr/>
          <a:lstStyle/>
          <a:p>
            <a:endParaRPr lang="en-US"/>
          </a:p>
        </p:txBody>
      </p:sp>
      <p:sp>
        <p:nvSpPr>
          <p:cNvPr id="91156" name="AutoShape 20"/>
          <p:cNvSpPr>
            <a:spLocks noChangeArrowheads="1"/>
          </p:cNvSpPr>
          <p:nvPr/>
        </p:nvSpPr>
        <p:spPr bwMode="auto">
          <a:xfrm>
            <a:off x="2819400" y="2286000"/>
            <a:ext cx="3429000" cy="1524000"/>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9525">
            <a:solidFill>
              <a:schemeClr val="accent1"/>
            </a:solidFill>
            <a:miter lim="800000"/>
            <a:headEnd/>
            <a:tailEnd/>
          </a:ln>
          <a:effectLst/>
        </p:spPr>
        <p:txBody>
          <a:bodyPr wrap="none" anchor="ctr"/>
          <a:lstStyle/>
          <a:p>
            <a:pPr algn="ctr"/>
            <a:endParaRPr lang="en-US">
              <a:solidFill>
                <a:schemeClr val="accent1"/>
              </a:solidFill>
            </a:endParaRPr>
          </a:p>
        </p:txBody>
      </p:sp>
      <p:sp>
        <p:nvSpPr>
          <p:cNvPr id="91157" name="Text Box 21"/>
          <p:cNvSpPr txBox="1">
            <a:spLocks noChangeArrowheads="1"/>
          </p:cNvSpPr>
          <p:nvPr/>
        </p:nvSpPr>
        <p:spPr bwMode="auto">
          <a:xfrm>
            <a:off x="3657600" y="2362200"/>
            <a:ext cx="18288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91158" name="Text Box 22"/>
          <p:cNvSpPr txBox="1">
            <a:spLocks noChangeArrowheads="1"/>
          </p:cNvSpPr>
          <p:nvPr/>
        </p:nvSpPr>
        <p:spPr bwMode="auto">
          <a:xfrm>
            <a:off x="3505200" y="2362200"/>
            <a:ext cx="2133600" cy="784830"/>
          </a:xfrm>
          <a:prstGeom prst="rect">
            <a:avLst/>
          </a:prstGeom>
          <a:noFill/>
          <a:ln w="9525">
            <a:noFill/>
            <a:miter lim="800000"/>
            <a:headEnd/>
            <a:tailEnd/>
          </a:ln>
          <a:effectLst/>
        </p:spPr>
        <p:txBody>
          <a:bodyPr>
            <a:spAutoFit/>
          </a:bodyPr>
          <a:lstStyle/>
          <a:p>
            <a:pPr>
              <a:spcBef>
                <a:spcPct val="50000"/>
              </a:spcBef>
            </a:pPr>
            <a:r>
              <a:rPr lang="en-US" b="1" dirty="0" smtClean="0">
                <a:solidFill>
                  <a:schemeClr val="bg1"/>
                </a:solidFill>
              </a:rPr>
              <a:t>        Spiritual</a:t>
            </a:r>
            <a:r>
              <a:rPr lang="en-US" b="1" dirty="0" smtClean="0">
                <a:solidFill>
                  <a:schemeClr val="accent2"/>
                </a:solidFill>
              </a:rPr>
              <a:t>       </a:t>
            </a:r>
          </a:p>
          <a:p>
            <a:pPr>
              <a:spcBef>
                <a:spcPct val="50000"/>
              </a:spcBef>
            </a:pPr>
            <a:r>
              <a:rPr lang="en-US" b="1" dirty="0" smtClean="0">
                <a:solidFill>
                  <a:schemeClr val="accent2"/>
                </a:solidFill>
              </a:rPr>
              <a:t>      </a:t>
            </a:r>
            <a:r>
              <a:rPr lang="en-US" b="1" dirty="0" smtClean="0">
                <a:solidFill>
                  <a:schemeClr val="bg1"/>
                </a:solidFill>
              </a:rPr>
              <a:t>Childhood</a:t>
            </a:r>
            <a:endParaRPr lang="en-US" b="1" dirty="0">
              <a:solidFill>
                <a:schemeClr val="bg1"/>
              </a:solidFill>
            </a:endParaRPr>
          </a:p>
        </p:txBody>
      </p:sp>
      <p:sp>
        <p:nvSpPr>
          <p:cNvPr id="91159" name="AutoShape 23"/>
          <p:cNvSpPr>
            <a:spLocks noChangeArrowheads="1"/>
          </p:cNvSpPr>
          <p:nvPr/>
        </p:nvSpPr>
        <p:spPr bwMode="auto">
          <a:xfrm rot="10800000">
            <a:off x="2895600" y="3581400"/>
            <a:ext cx="3429000" cy="1447800"/>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399"/>
                  <a:pt x="16199" y="7817"/>
                  <a:pt x="16200" y="10799"/>
                </a:cubicBezTo>
                <a:lnTo>
                  <a:pt x="21600" y="10800"/>
                </a:lnTo>
                <a:cubicBezTo>
                  <a:pt x="21600" y="4835"/>
                  <a:pt x="16764" y="0"/>
                  <a:pt x="10800" y="0"/>
                </a:cubicBezTo>
                <a:cubicBezTo>
                  <a:pt x="4835" y="0"/>
                  <a:pt x="0" y="4835"/>
                  <a:pt x="0" y="10800"/>
                </a:cubicBezTo>
                <a:close/>
              </a:path>
            </a:pathLst>
          </a:custGeom>
          <a:solidFill>
            <a:schemeClr val="tx1"/>
          </a:solidFill>
          <a:ln w="9525">
            <a:solidFill>
              <a:schemeClr val="accent1"/>
            </a:solidFill>
            <a:miter lim="800000"/>
            <a:headEnd/>
            <a:tailEnd/>
          </a:ln>
          <a:effectLst/>
        </p:spPr>
        <p:txBody>
          <a:bodyPr wrap="none" anchor="ctr"/>
          <a:lstStyle/>
          <a:p>
            <a:endParaRPr lang="en-US"/>
          </a:p>
        </p:txBody>
      </p:sp>
      <p:sp>
        <p:nvSpPr>
          <p:cNvPr id="91160" name="Text Box 24"/>
          <p:cNvSpPr txBox="1">
            <a:spLocks noChangeArrowheads="1"/>
          </p:cNvSpPr>
          <p:nvPr/>
        </p:nvSpPr>
        <p:spPr bwMode="auto">
          <a:xfrm>
            <a:off x="3429000" y="4648200"/>
            <a:ext cx="2362200" cy="366713"/>
          </a:xfrm>
          <a:prstGeom prst="rect">
            <a:avLst/>
          </a:prstGeom>
          <a:noFill/>
          <a:ln w="9525">
            <a:noFill/>
            <a:miter lim="800000"/>
            <a:headEnd/>
            <a:tailEnd/>
          </a:ln>
          <a:effectLst/>
        </p:spPr>
        <p:txBody>
          <a:bodyPr>
            <a:spAutoFit/>
          </a:bodyPr>
          <a:lstStyle/>
          <a:p>
            <a:pPr algn="ctr">
              <a:spcBef>
                <a:spcPct val="50000"/>
              </a:spcBef>
            </a:pPr>
            <a:r>
              <a:rPr lang="en-US" b="1" dirty="0">
                <a:solidFill>
                  <a:schemeClr val="bg1"/>
                </a:solidFill>
              </a:rPr>
              <a:t>Spiritual Maturity</a:t>
            </a:r>
          </a:p>
        </p:txBody>
      </p:sp>
      <p:sp>
        <p:nvSpPr>
          <p:cNvPr id="91162" name="Text Box 26"/>
          <p:cNvSpPr txBox="1">
            <a:spLocks noChangeArrowheads="1"/>
          </p:cNvSpPr>
          <p:nvPr/>
        </p:nvSpPr>
        <p:spPr bwMode="auto">
          <a:xfrm>
            <a:off x="1981200" y="1981200"/>
            <a:ext cx="4572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1</a:t>
            </a:r>
          </a:p>
        </p:txBody>
      </p:sp>
      <p:sp>
        <p:nvSpPr>
          <p:cNvPr id="91163" name="Text Box 27"/>
          <p:cNvSpPr txBox="1">
            <a:spLocks noChangeArrowheads="1"/>
          </p:cNvSpPr>
          <p:nvPr/>
        </p:nvSpPr>
        <p:spPr bwMode="auto">
          <a:xfrm>
            <a:off x="4343400" y="1219200"/>
            <a:ext cx="5334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2</a:t>
            </a:r>
          </a:p>
        </p:txBody>
      </p:sp>
      <p:sp>
        <p:nvSpPr>
          <p:cNvPr id="91164" name="Text Box 28"/>
          <p:cNvSpPr txBox="1">
            <a:spLocks noChangeArrowheads="1"/>
          </p:cNvSpPr>
          <p:nvPr/>
        </p:nvSpPr>
        <p:spPr bwMode="auto">
          <a:xfrm>
            <a:off x="6858000" y="1905000"/>
            <a:ext cx="4572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3</a:t>
            </a:r>
          </a:p>
        </p:txBody>
      </p:sp>
      <p:sp>
        <p:nvSpPr>
          <p:cNvPr id="91165" name="Text Box 29"/>
          <p:cNvSpPr txBox="1">
            <a:spLocks noChangeArrowheads="1"/>
          </p:cNvSpPr>
          <p:nvPr/>
        </p:nvSpPr>
        <p:spPr bwMode="auto">
          <a:xfrm>
            <a:off x="7696200" y="3581400"/>
            <a:ext cx="3810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4</a:t>
            </a:r>
          </a:p>
        </p:txBody>
      </p:sp>
      <p:sp>
        <p:nvSpPr>
          <p:cNvPr id="91166" name="Text Box 30"/>
          <p:cNvSpPr txBox="1">
            <a:spLocks noChangeArrowheads="1"/>
          </p:cNvSpPr>
          <p:nvPr/>
        </p:nvSpPr>
        <p:spPr bwMode="auto">
          <a:xfrm>
            <a:off x="6934200" y="5029200"/>
            <a:ext cx="5334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5</a:t>
            </a:r>
          </a:p>
        </p:txBody>
      </p:sp>
      <p:sp>
        <p:nvSpPr>
          <p:cNvPr id="91167" name="Text Box 31"/>
          <p:cNvSpPr txBox="1">
            <a:spLocks noChangeArrowheads="1"/>
          </p:cNvSpPr>
          <p:nvPr/>
        </p:nvSpPr>
        <p:spPr bwMode="auto">
          <a:xfrm>
            <a:off x="4419600" y="5638800"/>
            <a:ext cx="5334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6</a:t>
            </a:r>
          </a:p>
        </p:txBody>
      </p:sp>
      <p:sp>
        <p:nvSpPr>
          <p:cNvPr id="91168" name="Text Box 32"/>
          <p:cNvSpPr txBox="1">
            <a:spLocks noChangeArrowheads="1"/>
          </p:cNvSpPr>
          <p:nvPr/>
        </p:nvSpPr>
        <p:spPr bwMode="auto">
          <a:xfrm>
            <a:off x="2362200" y="5486400"/>
            <a:ext cx="533400" cy="366713"/>
          </a:xfrm>
          <a:prstGeom prst="rect">
            <a:avLst/>
          </a:prstGeom>
          <a:noFill/>
          <a:ln w="9525">
            <a:noFill/>
            <a:miter lim="800000"/>
            <a:headEnd/>
            <a:tailEnd/>
          </a:ln>
          <a:effectLst/>
        </p:spPr>
        <p:txBody>
          <a:bodyPr>
            <a:spAutoFit/>
          </a:bodyPr>
          <a:lstStyle/>
          <a:p>
            <a:pPr>
              <a:spcBef>
                <a:spcPct val="50000"/>
              </a:spcBef>
            </a:pPr>
            <a:r>
              <a:rPr lang="en-US" dirty="0" smtClean="0">
                <a:solidFill>
                  <a:schemeClr val="accent1"/>
                </a:solidFill>
              </a:rPr>
              <a:t>  7</a:t>
            </a:r>
            <a:endParaRPr lang="en-US" dirty="0">
              <a:solidFill>
                <a:schemeClr val="accent1"/>
              </a:solidFill>
            </a:endParaRPr>
          </a:p>
        </p:txBody>
      </p:sp>
      <p:sp>
        <p:nvSpPr>
          <p:cNvPr id="91169" name="Text Box 33"/>
          <p:cNvSpPr txBox="1">
            <a:spLocks noChangeArrowheads="1"/>
          </p:cNvSpPr>
          <p:nvPr/>
        </p:nvSpPr>
        <p:spPr bwMode="auto">
          <a:xfrm>
            <a:off x="990600" y="3581400"/>
            <a:ext cx="533400" cy="366713"/>
          </a:xfrm>
          <a:prstGeom prst="rect">
            <a:avLst/>
          </a:prstGeom>
          <a:noFill/>
          <a:ln w="9525">
            <a:noFill/>
            <a:miter lim="800000"/>
            <a:headEnd/>
            <a:tailEnd/>
          </a:ln>
          <a:effectLst/>
        </p:spPr>
        <p:txBody>
          <a:bodyPr>
            <a:spAutoFit/>
          </a:bodyPr>
          <a:lstStyle/>
          <a:p>
            <a:pPr>
              <a:spcBef>
                <a:spcPct val="50000"/>
              </a:spcBef>
            </a:pPr>
            <a:r>
              <a:rPr lang="en-US">
                <a:solidFill>
                  <a:schemeClr val="accent1"/>
                </a:solidFill>
              </a:rPr>
              <a:t>8</a:t>
            </a:r>
          </a:p>
        </p:txBody>
      </p:sp>
      <p:sp>
        <p:nvSpPr>
          <p:cNvPr id="91170" name="Text Box 34"/>
          <p:cNvSpPr txBox="1">
            <a:spLocks noChangeArrowheads="1"/>
          </p:cNvSpPr>
          <p:nvPr/>
        </p:nvSpPr>
        <p:spPr bwMode="auto">
          <a:xfrm>
            <a:off x="914400" y="1447800"/>
            <a:ext cx="1143000" cy="646331"/>
          </a:xfrm>
          <a:prstGeom prst="rect">
            <a:avLst/>
          </a:prstGeom>
          <a:noFill/>
          <a:ln w="9525">
            <a:noFill/>
            <a:miter lim="800000"/>
            <a:headEnd/>
            <a:tailEnd/>
          </a:ln>
          <a:effectLst/>
        </p:spPr>
        <p:txBody>
          <a:bodyPr wrap="square">
            <a:spAutoFit/>
          </a:bodyPr>
          <a:lstStyle/>
          <a:p>
            <a:pPr>
              <a:spcBef>
                <a:spcPct val="50000"/>
              </a:spcBef>
            </a:pPr>
            <a:r>
              <a:rPr lang="en-US" b="1" dirty="0" smtClean="0"/>
              <a:t>Filling of Spirit</a:t>
            </a:r>
            <a:endParaRPr lang="en-US" b="1" dirty="0"/>
          </a:p>
        </p:txBody>
      </p:sp>
      <p:sp>
        <p:nvSpPr>
          <p:cNvPr id="91171" name="Text Box 35"/>
          <p:cNvSpPr txBox="1">
            <a:spLocks noChangeArrowheads="1"/>
          </p:cNvSpPr>
          <p:nvPr/>
        </p:nvSpPr>
        <p:spPr bwMode="auto">
          <a:xfrm>
            <a:off x="3352800" y="533400"/>
            <a:ext cx="2362200" cy="641350"/>
          </a:xfrm>
          <a:prstGeom prst="rect">
            <a:avLst/>
          </a:prstGeom>
          <a:noFill/>
          <a:ln w="9525">
            <a:noFill/>
            <a:miter lim="800000"/>
            <a:headEnd/>
            <a:tailEnd/>
          </a:ln>
          <a:effectLst/>
        </p:spPr>
        <p:txBody>
          <a:bodyPr>
            <a:spAutoFit/>
          </a:bodyPr>
          <a:lstStyle/>
          <a:p>
            <a:pPr algn="ctr">
              <a:spcBef>
                <a:spcPct val="50000"/>
              </a:spcBef>
            </a:pPr>
            <a:r>
              <a:rPr lang="en-US" b="1" dirty="0"/>
              <a:t>Christian Way of Life Techniques </a:t>
            </a:r>
          </a:p>
        </p:txBody>
      </p:sp>
      <p:sp>
        <p:nvSpPr>
          <p:cNvPr id="91172" name="Text Box 36"/>
          <p:cNvSpPr txBox="1">
            <a:spLocks noChangeArrowheads="1"/>
          </p:cNvSpPr>
          <p:nvPr/>
        </p:nvSpPr>
        <p:spPr bwMode="auto">
          <a:xfrm>
            <a:off x="7467600" y="1600200"/>
            <a:ext cx="1905000" cy="1190625"/>
          </a:xfrm>
          <a:prstGeom prst="rect">
            <a:avLst/>
          </a:prstGeom>
          <a:noFill/>
          <a:ln w="9525">
            <a:noFill/>
            <a:miter lim="800000"/>
            <a:headEnd/>
            <a:tailEnd/>
          </a:ln>
          <a:effectLst/>
        </p:spPr>
        <p:txBody>
          <a:bodyPr>
            <a:spAutoFit/>
          </a:bodyPr>
          <a:lstStyle/>
          <a:p>
            <a:pPr>
              <a:spcBef>
                <a:spcPct val="50000"/>
              </a:spcBef>
            </a:pPr>
            <a:r>
              <a:rPr lang="en-US" b="1" dirty="0"/>
              <a:t>Teachable, Enforced and Genuine Humility</a:t>
            </a:r>
          </a:p>
        </p:txBody>
      </p:sp>
      <p:sp>
        <p:nvSpPr>
          <p:cNvPr id="91173" name="Text Box 37"/>
          <p:cNvSpPr txBox="1">
            <a:spLocks noChangeArrowheads="1"/>
          </p:cNvSpPr>
          <p:nvPr/>
        </p:nvSpPr>
        <p:spPr bwMode="auto">
          <a:xfrm>
            <a:off x="7467600" y="4038600"/>
            <a:ext cx="1524000" cy="646331"/>
          </a:xfrm>
          <a:prstGeom prst="rect">
            <a:avLst/>
          </a:prstGeom>
          <a:noFill/>
          <a:ln w="9525">
            <a:noFill/>
            <a:miter lim="800000"/>
            <a:headEnd/>
            <a:tailEnd/>
          </a:ln>
          <a:effectLst/>
        </p:spPr>
        <p:txBody>
          <a:bodyPr wrap="square">
            <a:spAutoFit/>
          </a:bodyPr>
          <a:lstStyle/>
          <a:p>
            <a:pPr>
              <a:spcBef>
                <a:spcPct val="50000"/>
              </a:spcBef>
            </a:pPr>
            <a:r>
              <a:rPr lang="en-US" b="1" dirty="0"/>
              <a:t>Spiritual Momentum</a:t>
            </a:r>
          </a:p>
        </p:txBody>
      </p:sp>
      <p:sp>
        <p:nvSpPr>
          <p:cNvPr id="91174" name="Text Box 38"/>
          <p:cNvSpPr txBox="1">
            <a:spLocks noChangeArrowheads="1"/>
          </p:cNvSpPr>
          <p:nvPr/>
        </p:nvSpPr>
        <p:spPr bwMode="auto">
          <a:xfrm>
            <a:off x="6705600" y="5667375"/>
            <a:ext cx="2286000" cy="915988"/>
          </a:xfrm>
          <a:prstGeom prst="rect">
            <a:avLst/>
          </a:prstGeom>
          <a:noFill/>
          <a:ln w="9525">
            <a:noFill/>
            <a:miter lim="800000"/>
            <a:headEnd/>
            <a:tailEnd/>
          </a:ln>
          <a:effectLst/>
        </p:spPr>
        <p:txBody>
          <a:bodyPr>
            <a:spAutoFit/>
          </a:bodyPr>
          <a:lstStyle/>
          <a:p>
            <a:pPr>
              <a:spcBef>
                <a:spcPct val="50000"/>
              </a:spcBef>
            </a:pPr>
            <a:r>
              <a:rPr lang="en-US" b="1" dirty="0"/>
              <a:t>Spiritual Self-Esteem, Personal Love for God</a:t>
            </a:r>
          </a:p>
        </p:txBody>
      </p:sp>
      <p:sp>
        <p:nvSpPr>
          <p:cNvPr id="91175" name="Text Box 39"/>
          <p:cNvSpPr txBox="1">
            <a:spLocks noChangeArrowheads="1"/>
          </p:cNvSpPr>
          <p:nvPr/>
        </p:nvSpPr>
        <p:spPr bwMode="auto">
          <a:xfrm>
            <a:off x="3505200" y="6073170"/>
            <a:ext cx="3429000" cy="784830"/>
          </a:xfrm>
          <a:prstGeom prst="rect">
            <a:avLst/>
          </a:prstGeom>
          <a:noFill/>
          <a:ln w="9525">
            <a:noFill/>
            <a:miter lim="800000"/>
            <a:headEnd/>
            <a:tailEnd/>
          </a:ln>
          <a:effectLst/>
        </p:spPr>
        <p:txBody>
          <a:bodyPr wrap="square">
            <a:spAutoFit/>
          </a:bodyPr>
          <a:lstStyle/>
          <a:p>
            <a:pPr>
              <a:spcBef>
                <a:spcPct val="50000"/>
              </a:spcBef>
            </a:pPr>
            <a:r>
              <a:rPr lang="en-US" b="1" dirty="0"/>
              <a:t>Spiritual Autonomy, </a:t>
            </a:r>
            <a:endParaRPr lang="en-US" b="1" dirty="0" smtClean="0"/>
          </a:p>
          <a:p>
            <a:pPr>
              <a:spcBef>
                <a:spcPct val="50000"/>
              </a:spcBef>
            </a:pPr>
            <a:r>
              <a:rPr lang="en-US" b="1" dirty="0" smtClean="0"/>
              <a:t>Objective </a:t>
            </a:r>
            <a:r>
              <a:rPr lang="en-US" b="1" dirty="0"/>
              <a:t>Love for Mankind</a:t>
            </a:r>
          </a:p>
        </p:txBody>
      </p:sp>
      <p:sp>
        <p:nvSpPr>
          <p:cNvPr id="91176" name="Text Box 40"/>
          <p:cNvSpPr txBox="1">
            <a:spLocks noChangeArrowheads="1"/>
          </p:cNvSpPr>
          <p:nvPr/>
        </p:nvSpPr>
        <p:spPr bwMode="auto">
          <a:xfrm>
            <a:off x="1143000" y="5943600"/>
            <a:ext cx="2362200" cy="366713"/>
          </a:xfrm>
          <a:prstGeom prst="rect">
            <a:avLst/>
          </a:prstGeom>
          <a:noFill/>
          <a:ln w="9525">
            <a:noFill/>
            <a:miter lim="800000"/>
            <a:headEnd/>
            <a:tailEnd/>
          </a:ln>
          <a:effectLst/>
        </p:spPr>
        <p:txBody>
          <a:bodyPr>
            <a:spAutoFit/>
          </a:bodyPr>
          <a:lstStyle/>
          <a:p>
            <a:pPr>
              <a:spcBef>
                <a:spcPct val="50000"/>
              </a:spcBef>
            </a:pPr>
            <a:r>
              <a:rPr lang="en-US" b="1" dirty="0"/>
              <a:t>Momentum Testing</a:t>
            </a:r>
          </a:p>
        </p:txBody>
      </p:sp>
      <p:sp>
        <p:nvSpPr>
          <p:cNvPr id="91177" name="Text Box 41"/>
          <p:cNvSpPr txBox="1">
            <a:spLocks noChangeArrowheads="1"/>
          </p:cNvSpPr>
          <p:nvPr/>
        </p:nvSpPr>
        <p:spPr bwMode="auto">
          <a:xfrm>
            <a:off x="0" y="4114800"/>
            <a:ext cx="2133600" cy="641350"/>
          </a:xfrm>
          <a:prstGeom prst="rect">
            <a:avLst/>
          </a:prstGeom>
          <a:noFill/>
          <a:ln w="9525">
            <a:noFill/>
            <a:miter lim="800000"/>
            <a:headEnd/>
            <a:tailEnd/>
          </a:ln>
          <a:effectLst/>
        </p:spPr>
        <p:txBody>
          <a:bodyPr>
            <a:spAutoFit/>
          </a:bodyPr>
          <a:lstStyle/>
          <a:p>
            <a:pPr algn="ctr">
              <a:spcBef>
                <a:spcPct val="50000"/>
              </a:spcBef>
            </a:pPr>
            <a:r>
              <a:rPr lang="en-US" b="1" dirty="0"/>
              <a:t>Winners! Spiritual Maturity</a:t>
            </a:r>
          </a:p>
        </p:txBody>
      </p:sp>
      <p:sp>
        <p:nvSpPr>
          <p:cNvPr id="91178" name="AutoShape 42"/>
          <p:cNvSpPr>
            <a:spLocks noChangeArrowheads="1"/>
          </p:cNvSpPr>
          <p:nvPr/>
        </p:nvSpPr>
        <p:spPr bwMode="auto">
          <a:xfrm rot="-6893357">
            <a:off x="2057400" y="3429000"/>
            <a:ext cx="1524000" cy="457200"/>
          </a:xfrm>
          <a:prstGeom prst="curvedDownArrow">
            <a:avLst>
              <a:gd name="adj1" fmla="val 66667"/>
              <a:gd name="adj2" fmla="val 133333"/>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91179" name="AutoShape 43"/>
          <p:cNvSpPr>
            <a:spLocks noChangeArrowheads="1"/>
          </p:cNvSpPr>
          <p:nvPr/>
        </p:nvSpPr>
        <p:spPr bwMode="auto">
          <a:xfrm rot="3890895">
            <a:off x="5638800" y="3429000"/>
            <a:ext cx="1447800" cy="533400"/>
          </a:xfrm>
          <a:prstGeom prst="curvedDownArrow">
            <a:avLst>
              <a:gd name="adj1" fmla="val 54286"/>
              <a:gd name="adj2" fmla="val 108571"/>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91180" name="AutoShape 44"/>
          <p:cNvSpPr>
            <a:spLocks noChangeArrowheads="1"/>
          </p:cNvSpPr>
          <p:nvPr/>
        </p:nvSpPr>
        <p:spPr bwMode="auto">
          <a:xfrm rot="2436077">
            <a:off x="609600" y="914400"/>
            <a:ext cx="914400" cy="381000"/>
          </a:xfrm>
          <a:prstGeom prst="rightArrow">
            <a:avLst>
              <a:gd name="adj1" fmla="val 50000"/>
              <a:gd name="adj2" fmla="val 60000"/>
            </a:avLst>
          </a:prstGeom>
          <a:solidFill>
            <a:schemeClr val="accent1"/>
          </a:solidFill>
          <a:ln w="9525">
            <a:solidFill>
              <a:schemeClr val="tx1"/>
            </a:solid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normAutofit fontScale="92500" lnSpcReduction="10000"/>
          </a:bodyPr>
          <a:lstStyle/>
          <a:p>
            <a:r>
              <a:rPr lang="en-US" b="1" dirty="0" smtClean="0">
                <a:solidFill>
                  <a:schemeClr val="accent1"/>
                </a:solidFill>
                <a:latin typeface="Arial Rounded MT Bold" pitchFamily="34" charset="0"/>
              </a:rPr>
              <a:t>2:13 “and for this reason we also constantly thank God that when you received from us the word of God’s message, you accepted it not as the word of men, but for what for what it really is, the Word of God, which also performs its work in you who believe.”</a:t>
            </a:r>
          </a:p>
          <a:p>
            <a:endParaRPr lang="en-US" dirty="0" smtClean="0">
              <a:solidFill>
                <a:schemeClr val="tx2"/>
              </a:solidFill>
              <a:latin typeface="Arial Rounded MT Bold" pitchFamily="34" charset="0"/>
            </a:endParaRPr>
          </a:p>
          <a:p>
            <a:r>
              <a:rPr lang="en-US" dirty="0" smtClean="0">
                <a:latin typeface="Arial Rounded MT Bold" pitchFamily="34" charset="0"/>
              </a:rPr>
              <a:t>EUCHARISTO – PAIndic – constantly give thanks, due to a grace appreciation of doctrine and those who receive it.</a:t>
            </a:r>
          </a:p>
          <a:p>
            <a:pPr lvl="1"/>
            <a:r>
              <a:rPr lang="en-US" dirty="0" smtClean="0">
                <a:latin typeface="Arial Rounded MT Bold" pitchFamily="34" charset="0"/>
              </a:rPr>
              <a:t>ADIALEIPOS – unceasingly, like a hacking cough.</a:t>
            </a:r>
          </a:p>
          <a:p>
            <a:pPr lvl="1"/>
            <a:r>
              <a:rPr lang="en-US" dirty="0" smtClean="0">
                <a:latin typeface="Arial Rounded MT Bold" pitchFamily="34" charset="0"/>
              </a:rPr>
              <a:t>PARALAMBANO – AAPtc – having received alongside, to receive the Word of Hearing (LOGON AKOES).</a:t>
            </a:r>
          </a:p>
          <a:p>
            <a:pPr lvl="1"/>
            <a:r>
              <a:rPr lang="en-US" dirty="0" smtClean="0">
                <a:latin typeface="Arial Rounded MT Bold" pitchFamily="34" charset="0"/>
              </a:rPr>
              <a:t>DECHOMAI – AMIndic –positive volition word,  ‘to accept’, welcome the teaching of Paul as the Word of God not merely his viewpoint. </a:t>
            </a:r>
          </a:p>
          <a:p>
            <a:pPr lvl="1">
              <a:buNone/>
            </a:pPr>
            <a:r>
              <a:rPr lang="en-US" dirty="0" smtClean="0">
                <a:latin typeface="Arial Rounded MT Bold" pitchFamily="34" charset="0"/>
              </a:rPr>
              <a:t>   Positive Volition recognizes the Word of God when it is taught.  Neg. Vol. never recognizes it.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down)">
                                      <p:cBhvr>
                                        <p:cTn id="21" dur="500"/>
                                        <p:tgtEl>
                                          <p:spTgt spid="3">
                                            <p:txEl>
                                              <p:pRg st="5" end="5"/>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down)">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a:bodyPr>
          <a:lstStyle/>
          <a:p>
            <a:r>
              <a:rPr lang="en-US" dirty="0" smtClean="0">
                <a:latin typeface="Arial Rounded MT Bold" pitchFamily="34" charset="0"/>
              </a:rPr>
              <a:t>OU LOGON ANTHROPON – not as the word of men or human viewpoint of Greek and Roman philosophers.</a:t>
            </a:r>
          </a:p>
          <a:p>
            <a:endParaRPr lang="en-US" dirty="0" smtClean="0">
              <a:latin typeface="Arial Rounded MT Bold" pitchFamily="34" charset="0"/>
            </a:endParaRPr>
          </a:p>
          <a:p>
            <a:r>
              <a:rPr lang="en-US" dirty="0" smtClean="0">
                <a:latin typeface="Arial Rounded MT Bold" pitchFamily="34" charset="0"/>
              </a:rPr>
              <a:t>LOGON THEON – Word of God</a:t>
            </a:r>
          </a:p>
          <a:p>
            <a:r>
              <a:rPr lang="en-US" dirty="0" smtClean="0">
                <a:latin typeface="Arial Rounded MT Bold" pitchFamily="34" charset="0"/>
              </a:rPr>
              <a:t>HOS KAI ENERGEITAI EN HUMIN – which is operative in you all, the ones believing. </a:t>
            </a:r>
          </a:p>
          <a:p>
            <a:endParaRPr lang="en-US" dirty="0" smtClean="0">
              <a:latin typeface="Arial Rounded MT Bold" pitchFamily="34" charset="0"/>
            </a:endParaRPr>
          </a:p>
          <a:p>
            <a:r>
              <a:rPr lang="en-US" dirty="0" smtClean="0">
                <a:latin typeface="Arial Rounded MT Bold" pitchFamily="34" charset="0"/>
              </a:rPr>
              <a:t>Principles:</a:t>
            </a:r>
          </a:p>
          <a:p>
            <a:pPr>
              <a:buNone/>
            </a:pPr>
            <a:r>
              <a:rPr lang="en-US" dirty="0" smtClean="0">
                <a:latin typeface="Arial Rounded MT Bold" pitchFamily="34" charset="0"/>
              </a:rPr>
              <a:t> 1. The Word of God only operates in those who believe it.</a:t>
            </a:r>
          </a:p>
          <a:p>
            <a:pPr>
              <a:buNone/>
            </a:pPr>
            <a:r>
              <a:rPr lang="en-US" dirty="0" smtClean="0">
                <a:latin typeface="Arial Rounded MT Bold" pitchFamily="34" charset="0"/>
              </a:rPr>
              <a:t> 2.  The Holy Spirit takes the Word and challenges our viewpoint, opinions, beliefs, by comparing them to DVPT.</a:t>
            </a:r>
          </a:p>
          <a:p>
            <a:pPr>
              <a:buNone/>
            </a:pPr>
            <a:r>
              <a:rPr lang="en-US" dirty="0" smtClean="0">
                <a:latin typeface="Arial Rounded MT Bold" pitchFamily="34" charset="0"/>
              </a:rPr>
              <a:t> 3. Hebrews 4:12 WOG challenges our innermost thoughts and intents (motives) of our hearts (right lobe).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wipe(down)">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838200"/>
            <a:ext cx="8915400" cy="6019800"/>
          </a:xfrm>
        </p:spPr>
        <p:txBody>
          <a:bodyPr/>
          <a:lstStyle/>
          <a:p>
            <a:r>
              <a:rPr lang="en-US" dirty="0" smtClean="0">
                <a:latin typeface="Arial Rounded MT Bold" pitchFamily="34" charset="0"/>
              </a:rPr>
              <a:t>4.  Paul’s teaching came from the Holy Spirit and the Word of God he studied.  1 Cor 14:37</a:t>
            </a:r>
          </a:p>
          <a:p>
            <a:endParaRPr lang="en-US" dirty="0" smtClean="0">
              <a:latin typeface="Arial Rounded MT Bold" pitchFamily="34" charset="0"/>
            </a:endParaRPr>
          </a:p>
          <a:p>
            <a:r>
              <a:rPr lang="en-US" dirty="0" smtClean="0">
                <a:latin typeface="Arial Rounded MT Bold" pitchFamily="34" charset="0"/>
              </a:rPr>
              <a:t>5.  Paul received sound doctrine from:</a:t>
            </a:r>
          </a:p>
          <a:p>
            <a:pPr>
              <a:buNone/>
            </a:pPr>
            <a:r>
              <a:rPr lang="en-US" dirty="0" smtClean="0">
                <a:latin typeface="Arial Rounded MT Bold" pitchFamily="34" charset="0"/>
              </a:rPr>
              <a:t>     Other faithful Christians ( 1 Cor 11:25 and 15:1,3 )</a:t>
            </a:r>
          </a:p>
          <a:p>
            <a:pPr>
              <a:buNone/>
            </a:pPr>
            <a:r>
              <a:rPr lang="en-US" dirty="0" smtClean="0">
                <a:latin typeface="Arial Rounded MT Bold" pitchFamily="34" charset="0"/>
              </a:rPr>
              <a:t>     From the Lord directly ( 1 Thess 4:15 )</a:t>
            </a:r>
          </a:p>
          <a:p>
            <a:pPr>
              <a:buNone/>
            </a:pPr>
            <a:r>
              <a:rPr lang="en-US" dirty="0" smtClean="0">
                <a:latin typeface="Arial Rounded MT Bold" pitchFamily="34" charset="0"/>
              </a:rPr>
              <a:t>     Paul recorded it and taught others (2 Tim 2:2 with 2 Peter 3:15-16 ).</a:t>
            </a:r>
          </a:p>
          <a:p>
            <a:pPr>
              <a:buNone/>
            </a:pPr>
            <a:endParaRPr lang="en-US" dirty="0" smtClean="0">
              <a:latin typeface="Arial Rounded MT Bold" pitchFamily="34" charset="0"/>
            </a:endParaRPr>
          </a:p>
          <a:p>
            <a:pPr>
              <a:buNone/>
            </a:pPr>
            <a:r>
              <a:rPr lang="en-US" dirty="0" smtClean="0">
                <a:latin typeface="Arial Rounded MT Bold" pitchFamily="34" charset="0"/>
              </a:rPr>
              <a:t>Principle:  All believers must learn the Word of God from other believers who study and teach us.  We are then responsible to pass it on to others.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r>
              <a:rPr lang="en-US" dirty="0" smtClean="0">
                <a:solidFill>
                  <a:schemeClr val="tx2"/>
                </a:solidFill>
                <a:latin typeface="Arial Rounded MT Bold" pitchFamily="34" charset="0"/>
              </a:rPr>
              <a:t>2:14 “for you brethern, became imitators of the churches of God in Christ Jesus that are in Judea, for you also endured the same sufferings at the hands of your own countrymen, even as they did from the Jews.”</a:t>
            </a:r>
          </a:p>
          <a:p>
            <a:r>
              <a:rPr lang="en-US" dirty="0" smtClean="0">
                <a:latin typeface="Arial Rounded MT Bold" pitchFamily="34" charset="0"/>
              </a:rPr>
              <a:t>MIMETAI  TON EKKLESION TOU THEOU – Thess. Bels are suffering for Christ like other churches and this is a great honor for the world system attacks successful bels.</a:t>
            </a:r>
          </a:p>
          <a:p>
            <a:endParaRPr lang="en-US" dirty="0" smtClean="0">
              <a:latin typeface="Arial Rounded MT Bold" pitchFamily="34" charset="0"/>
            </a:endParaRPr>
          </a:p>
          <a:p>
            <a:r>
              <a:rPr lang="en-US" dirty="0" smtClean="0">
                <a:latin typeface="Arial Rounded MT Bold" pitchFamily="34" charset="0"/>
              </a:rPr>
              <a:t>PASCHO – AAIndic – to suffer in time for God’s purpose. Jesus told his disciples that they would suffer for Christ in their ministries.  ( John 15)</a:t>
            </a:r>
          </a:p>
          <a:p>
            <a:r>
              <a:rPr lang="en-US" dirty="0" smtClean="0">
                <a:latin typeface="Arial Rounded MT Bold" pitchFamily="34" charset="0"/>
              </a:rPr>
              <a:t>Thess.  Bels were suffering for blessing due to their positive volition and hunger for the Word.</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85800"/>
            <a:ext cx="8991600" cy="6172200"/>
          </a:xfrm>
        </p:spPr>
        <p:txBody>
          <a:bodyPr/>
          <a:lstStyle/>
          <a:p>
            <a:pPr>
              <a:buNone/>
            </a:pPr>
            <a:r>
              <a:rPr lang="en-US" b="1" dirty="0" smtClean="0"/>
              <a:t>  </a:t>
            </a:r>
            <a:r>
              <a:rPr lang="en-US" b="1" dirty="0" smtClean="0">
                <a:latin typeface="Arial Rounded MT Bold" pitchFamily="34" charset="0"/>
              </a:rPr>
              <a:t>Suffering for Blessing – Undeserved Suffering</a:t>
            </a:r>
          </a:p>
          <a:p>
            <a:r>
              <a:rPr lang="en-US" dirty="0" smtClean="0">
                <a:latin typeface="Arial Rounded MT Bold" pitchFamily="34" charset="0"/>
              </a:rPr>
              <a:t>1.  This occurs when the believer is inside the divine powersphere and refusing to cater to the world system.</a:t>
            </a:r>
          </a:p>
          <a:p>
            <a:r>
              <a:rPr lang="en-US" dirty="0" smtClean="0">
                <a:latin typeface="Arial Rounded MT Bold" pitchFamily="34" charset="0"/>
              </a:rPr>
              <a:t>2. Undeserved suffering is when a faithful believer is attacked for their stand for Christ. </a:t>
            </a:r>
          </a:p>
          <a:p>
            <a:r>
              <a:rPr lang="en-US" dirty="0" smtClean="0">
                <a:latin typeface="Arial Rounded MT Bold" pitchFamily="34" charset="0"/>
              </a:rPr>
              <a:t>3. Undeserved Suffering is designed to test the endurance of the believer.</a:t>
            </a:r>
          </a:p>
          <a:p>
            <a:r>
              <a:rPr lang="en-US" dirty="0" smtClean="0">
                <a:latin typeface="Arial Rounded MT Bold" pitchFamily="34" charset="0"/>
              </a:rPr>
              <a:t>4.  Endurance is built by testing our faith and resolve in God’s Word.  Face ridicule, criticism, slander, etc. but must faith-rest and hold onto reality of WOG.</a:t>
            </a:r>
          </a:p>
          <a:p>
            <a:r>
              <a:rPr lang="en-US" dirty="0" smtClean="0">
                <a:latin typeface="Arial Rounded MT Bold" pitchFamily="34" charset="0"/>
              </a:rPr>
              <a:t>5. Believer must not turn to the world for answers but hold onto the teaching he has learned and applied.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09600"/>
            <a:ext cx="8915400" cy="6248400"/>
          </a:xfrm>
        </p:spPr>
        <p:txBody>
          <a:bodyPr>
            <a:normAutofit lnSpcReduction="10000"/>
          </a:bodyPr>
          <a:lstStyle/>
          <a:p>
            <a:r>
              <a:rPr lang="en-US" dirty="0" smtClean="0">
                <a:latin typeface="Arial Rounded MT Bold" pitchFamily="34" charset="0"/>
              </a:rPr>
              <a:t>6.  1 Cor 10:13 – the suffering will be bearable for the believer in fellowship and the way of escape is through using sound doctrine.</a:t>
            </a:r>
          </a:p>
          <a:p>
            <a:r>
              <a:rPr lang="en-US" dirty="0" smtClean="0">
                <a:latin typeface="Arial Rounded MT Bold" pitchFamily="34" charset="0"/>
              </a:rPr>
              <a:t>7. Suffering will be unbearable when we complain, feel sorry for self, worry, and become anxious.</a:t>
            </a:r>
          </a:p>
          <a:p>
            <a:endParaRPr lang="en-US" dirty="0" smtClean="0">
              <a:latin typeface="Arial Rounded MT Bold" pitchFamily="34" charset="0"/>
            </a:endParaRPr>
          </a:p>
          <a:p>
            <a:r>
              <a:rPr lang="en-US" dirty="0" smtClean="0">
                <a:latin typeface="Arial Rounded MT Bold" pitchFamily="34" charset="0"/>
              </a:rPr>
              <a:t>8.  See Undeserved Suffering in 1 Peter 2:21-24</a:t>
            </a:r>
          </a:p>
          <a:p>
            <a:endParaRPr lang="en-US" dirty="0" smtClean="0">
              <a:latin typeface="Arial Rounded MT Bold" pitchFamily="34" charset="0"/>
            </a:endParaRPr>
          </a:p>
          <a:p>
            <a:r>
              <a:rPr lang="en-US" dirty="0" smtClean="0">
                <a:solidFill>
                  <a:schemeClr val="tx2"/>
                </a:solidFill>
                <a:latin typeface="Arial Rounded MT Bold" pitchFamily="34" charset="0"/>
              </a:rPr>
              <a:t>2:15 “who ( Jews) both killed the Lord Jesus and the prophets and drove us out . They are not pleasing to God but hostile to all men.”</a:t>
            </a:r>
          </a:p>
          <a:p>
            <a:r>
              <a:rPr lang="en-US" dirty="0" smtClean="0">
                <a:latin typeface="Arial Rounded MT Bold" pitchFamily="34" charset="0"/>
              </a:rPr>
              <a:t>APOKTEINO – AAPtc – killed,  Matt 23:29, Acts 2:23 Jews were blamed for killing Christ. In John 19:16 and 1 Cor 2:8 Jews convinced Romans to crucify Christ. </a:t>
            </a:r>
          </a:p>
          <a:p>
            <a:endParaRPr lang="en-US" dirty="0" smtClean="0"/>
          </a:p>
          <a:p>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normAutofit lnSpcReduction="10000"/>
          </a:bodyPr>
          <a:lstStyle/>
          <a:p>
            <a:endParaRPr lang="en-US" dirty="0" smtClean="0"/>
          </a:p>
          <a:p>
            <a:r>
              <a:rPr lang="en-US" dirty="0" smtClean="0">
                <a:latin typeface="Arial Rounded MT Bold" pitchFamily="34" charset="0"/>
              </a:rPr>
              <a:t>Paul wants his fellow Jews to be saved ( Rom 9:1-3, and 10:1 ). He did not hate them or become bitter against them.  His love for the Lord and the Jews enabled him to pass this test.</a:t>
            </a:r>
          </a:p>
          <a:p>
            <a:pPr>
              <a:buNone/>
            </a:pPr>
            <a:endParaRPr lang="en-US" b="1" dirty="0" smtClean="0">
              <a:solidFill>
                <a:schemeClr val="tx2"/>
              </a:solidFill>
              <a:latin typeface="Arial Rounded MT Bold" pitchFamily="34" charset="0"/>
            </a:endParaRPr>
          </a:p>
          <a:p>
            <a:r>
              <a:rPr lang="en-US" b="1" dirty="0" smtClean="0">
                <a:solidFill>
                  <a:schemeClr val="tx2"/>
                </a:solidFill>
                <a:latin typeface="Arial Rounded MT Bold" pitchFamily="34" charset="0"/>
              </a:rPr>
              <a:t> “drove us out”  </a:t>
            </a:r>
            <a:r>
              <a:rPr lang="en-US" dirty="0" smtClean="0">
                <a:latin typeface="Arial Rounded MT Bold" pitchFamily="34" charset="0"/>
              </a:rPr>
              <a:t>EKDIOKO AAPtc – having chased us out, banish as a wild beast, Acts 17:5ff.   From a human standpoint Paul had good reason to dislike the Jews because:</a:t>
            </a:r>
          </a:p>
          <a:p>
            <a:pPr>
              <a:buNone/>
            </a:pPr>
            <a:r>
              <a:rPr lang="en-US" dirty="0" smtClean="0">
                <a:latin typeface="Arial Rounded MT Bold" pitchFamily="34" charset="0"/>
              </a:rPr>
              <a:t>     - They chased him out of Damascus ( Acts 9:23-25)</a:t>
            </a:r>
          </a:p>
          <a:p>
            <a:pPr>
              <a:buNone/>
            </a:pPr>
            <a:r>
              <a:rPr lang="en-US" dirty="0" smtClean="0">
                <a:latin typeface="Arial Rounded MT Bold" pitchFamily="34" charset="0"/>
              </a:rPr>
              <a:t>     - Chased him out of Jerusalem ( Acts 9:29-30)</a:t>
            </a:r>
          </a:p>
          <a:p>
            <a:pPr>
              <a:buNone/>
            </a:pPr>
            <a:r>
              <a:rPr lang="en-US" dirty="0" smtClean="0">
                <a:latin typeface="Arial Rounded MT Bold" pitchFamily="34" charset="0"/>
              </a:rPr>
              <a:t>     - Chased him out of Antioch ( Acts 13:45-50)</a:t>
            </a:r>
          </a:p>
          <a:p>
            <a:pPr>
              <a:buNone/>
            </a:pPr>
            <a:r>
              <a:rPr lang="en-US" dirty="0" smtClean="0">
                <a:latin typeface="Arial Rounded MT Bold" pitchFamily="34" charset="0"/>
              </a:rPr>
              <a:t>     - Forced him out of Iconium ( Acts 14:2-6)</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a:bodyPr>
          <a:lstStyle/>
          <a:p>
            <a:pPr>
              <a:buNone/>
            </a:pPr>
            <a:r>
              <a:rPr lang="en-US" dirty="0" smtClean="0"/>
              <a:t>       </a:t>
            </a:r>
            <a:r>
              <a:rPr lang="en-US" dirty="0" smtClean="0">
                <a:latin typeface="Arial Rounded MT Bold" pitchFamily="34" charset="0"/>
              </a:rPr>
              <a:t>-  Jews even made a special trip to Lystra to cause trouble for Paul and stoned him to death ( Acts 14:19)</a:t>
            </a:r>
          </a:p>
          <a:p>
            <a:pPr>
              <a:buNone/>
            </a:pPr>
            <a:r>
              <a:rPr lang="en-US" dirty="0" smtClean="0">
                <a:latin typeface="Arial Rounded MT Bold" pitchFamily="34" charset="0"/>
              </a:rPr>
              <a:t>       - Jews gave him trouble in Thessalonica (Acts 17:5ff)</a:t>
            </a:r>
          </a:p>
          <a:p>
            <a:pPr>
              <a:buNone/>
            </a:pPr>
            <a:r>
              <a:rPr lang="en-US" dirty="0" smtClean="0">
                <a:latin typeface="Arial Rounded MT Bold" pitchFamily="34" charset="0"/>
              </a:rPr>
              <a:t>       - Jews opposed him in Corinth ( Acts 18:6, 13)</a:t>
            </a:r>
          </a:p>
          <a:p>
            <a:pPr>
              <a:buNone/>
            </a:pPr>
            <a:endParaRPr lang="en-US" dirty="0" smtClean="0">
              <a:latin typeface="Arial Rounded MT Bold" pitchFamily="34" charset="0"/>
            </a:endParaRPr>
          </a:p>
          <a:p>
            <a:pPr>
              <a:buNone/>
            </a:pPr>
            <a:r>
              <a:rPr lang="en-US" dirty="0" smtClean="0">
                <a:latin typeface="Arial Rounded MT Bold" pitchFamily="34" charset="0"/>
              </a:rPr>
              <a:t>9. The real Biblical Christ teaches truth and that antagonizes the world system:</a:t>
            </a:r>
          </a:p>
          <a:p>
            <a:pPr>
              <a:buNone/>
            </a:pPr>
            <a:r>
              <a:rPr lang="en-US" dirty="0" smtClean="0">
                <a:latin typeface="Arial Rounded MT Bold" pitchFamily="34" charset="0"/>
              </a:rPr>
              <a:t>    - Psalms 22, Isaiah 53 – despised and rejected by men</a:t>
            </a:r>
          </a:p>
          <a:p>
            <a:pPr>
              <a:buNone/>
            </a:pPr>
            <a:r>
              <a:rPr lang="en-US" dirty="0" smtClean="0">
                <a:latin typeface="Arial Rounded MT Bold" pitchFamily="34" charset="0"/>
              </a:rPr>
              <a:t>    - John 1:11  Jews of His day rejected Him.</a:t>
            </a:r>
          </a:p>
          <a:p>
            <a:pPr>
              <a:buNone/>
            </a:pPr>
            <a:r>
              <a:rPr lang="en-US" dirty="0" smtClean="0">
                <a:latin typeface="Arial Rounded MT Bold" pitchFamily="34" charset="0"/>
              </a:rPr>
              <a:t>    - Luke 4:18-30 His own townspeople tried to kill Him.</a:t>
            </a:r>
          </a:p>
          <a:p>
            <a:pPr>
              <a:buNone/>
            </a:pPr>
            <a:r>
              <a:rPr lang="en-US" dirty="0" smtClean="0">
                <a:latin typeface="Arial Rounded MT Bold" pitchFamily="34" charset="0"/>
              </a:rPr>
              <a:t>    - John 9 – His teaching caused divisions</a:t>
            </a:r>
          </a:p>
          <a:p>
            <a:pPr>
              <a:buNone/>
            </a:pPr>
            <a:r>
              <a:rPr lang="en-US" dirty="0" smtClean="0">
                <a:latin typeface="Arial Rounded MT Bold" pitchFamily="34" charset="0"/>
              </a:rPr>
              <a:t>    - John 15:18 – the world hates the true Christ. </a:t>
            </a:r>
          </a:p>
          <a:p>
            <a:pPr>
              <a:buNone/>
            </a:pPr>
            <a:endParaRPr lang="en-US" dirty="0" smtClean="0"/>
          </a:p>
          <a:p>
            <a:pPr>
              <a:buNone/>
            </a:pPr>
            <a:r>
              <a:rPr lang="en-US" dirty="0" smtClean="0"/>
              <a:t>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wipe(dow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wipe(down)">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wipe(down)">
                                      <p:cBhvr>
                                        <p:cTn id="5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pPr hangingPunct="0"/>
            <a:r>
              <a:rPr lang="en-US" dirty="0" smtClean="0">
                <a:latin typeface="Arial Rounded MT Bold" pitchFamily="34" charset="0"/>
              </a:rPr>
              <a:t>3. The enemy of the gospel — 2 Corinthians 4:3,4.  Satan is the enemy of the gospel. </a:t>
            </a:r>
          </a:p>
          <a:p>
            <a:pPr hangingPunct="0"/>
            <a:endParaRPr lang="en-US" dirty="0" smtClean="0">
              <a:latin typeface="Arial Rounded MT Bold" pitchFamily="34" charset="0"/>
            </a:endParaRPr>
          </a:p>
          <a:p>
            <a:pPr hangingPunct="0"/>
            <a:r>
              <a:rPr lang="en-US" dirty="0" smtClean="0">
                <a:latin typeface="Arial Rounded MT Bold" pitchFamily="34" charset="0"/>
              </a:rPr>
              <a:t>4.  Gospel is often used with other words. It is used with adjectives, participles, with all kinds of words. Therefore there are words with most contexts which describe certain emphases of the gospel. For example:</a:t>
            </a:r>
          </a:p>
          <a:p>
            <a:pPr hangingPunct="0"/>
            <a:r>
              <a:rPr lang="en-US" dirty="0" smtClean="0">
                <a:latin typeface="Arial Rounded MT Bold" pitchFamily="34" charset="0"/>
              </a:rPr>
              <a:t>	a) We have “the gospel of Christ” in Romans 1:16,17. This is emphasis on the person of the gospel. </a:t>
            </a:r>
          </a:p>
          <a:p>
            <a:pPr hangingPunct="0"/>
            <a:r>
              <a:rPr lang="en-US" dirty="0" smtClean="0">
                <a:latin typeface="Arial Rounded MT Bold" pitchFamily="34" charset="0"/>
              </a:rPr>
              <a:t>	b) We have the “gospel from the glory” in 1 Timothy 1:11. This gives us the source of the gospel which is the essence of God. </a:t>
            </a:r>
          </a:p>
          <a:p>
            <a:pPr hangingPunct="0"/>
            <a:r>
              <a:rPr lang="en-US" dirty="0" smtClean="0">
                <a:latin typeface="Arial Rounded MT Bold" pitchFamily="34" charset="0"/>
              </a:rPr>
              <a:t>	c) We have “my  gospel” or “our gospel” as in 2 Timothy 2:8; 2 Corinthians 4:3,4. This emphasizes the fact that the gospel is the same but it belongs to us as believers. We possess it, therefore we propagate it. </a:t>
            </a:r>
          </a:p>
          <a:p>
            <a:pPr hangingPunct="0"/>
            <a:r>
              <a:rPr lang="en-US" dirty="0" smtClean="0">
                <a:latin typeface="Arial Rounded MT Bold" pitchFamily="34" charset="0"/>
              </a:rPr>
              <a:t>	d) We have in Ephesians 6:15 “the gospel of peace.” This is not a different gospel but the emphasis in this passage is on doctrine and the doctrine is reconciliation. 	</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lnSpcReduction="10000"/>
          </a:bodyPr>
          <a:lstStyle/>
          <a:p>
            <a:r>
              <a:rPr lang="en-US" dirty="0" smtClean="0">
                <a:latin typeface="Arial Rounded MT Bold" pitchFamily="34" charset="0"/>
              </a:rPr>
              <a:t>10. True Christ taught repentance ( Matt 4:17, Luke 13:3-5)  and judgment ( Matt 12:41-42 ).</a:t>
            </a:r>
          </a:p>
          <a:p>
            <a:endParaRPr lang="en-US" dirty="0" smtClean="0">
              <a:latin typeface="Arial Rounded MT Bold" pitchFamily="34" charset="0"/>
            </a:endParaRPr>
          </a:p>
          <a:p>
            <a:r>
              <a:rPr lang="en-US" b="1" dirty="0" smtClean="0">
                <a:solidFill>
                  <a:schemeClr val="tx2"/>
                </a:solidFill>
                <a:latin typeface="Arial Rounded MT Bold" pitchFamily="34" charset="0"/>
              </a:rPr>
              <a:t>“not pleasing to God but hostile to all men” – </a:t>
            </a:r>
            <a:r>
              <a:rPr lang="en-US" dirty="0" smtClean="0">
                <a:latin typeface="Arial Rounded MT Bold" pitchFamily="34" charset="0"/>
              </a:rPr>
              <a:t>ARESKO PAPtc – not pleasing to God but ENANTION (adversaries, hostile to Christ and men ). </a:t>
            </a:r>
            <a:endParaRPr lang="en-US" b="1" dirty="0" smtClean="0">
              <a:solidFill>
                <a:schemeClr val="tx2"/>
              </a:solidFill>
              <a:latin typeface="Arial Rounded MT Bold" pitchFamily="34" charset="0"/>
            </a:endParaRPr>
          </a:p>
          <a:p>
            <a:pPr>
              <a:buNone/>
            </a:pPr>
            <a:r>
              <a:rPr lang="en-US" dirty="0" smtClean="0">
                <a:latin typeface="Arial Rounded MT Bold" pitchFamily="34" charset="0"/>
              </a:rPr>
              <a:t>    World system reacted to Him by claiming He was demon possessed (John 7:20, 8:48) and that He was blasphemous (Matt 9:3).</a:t>
            </a:r>
          </a:p>
          <a:p>
            <a:pPr>
              <a:buNone/>
            </a:pPr>
            <a:r>
              <a:rPr lang="en-US" dirty="0" smtClean="0">
                <a:latin typeface="Arial Rounded MT Bold" pitchFamily="34" charset="0"/>
              </a:rPr>
              <a:t>    - Religious Jews rejected the prophets – Elijah – 1 Kgs 19:10</a:t>
            </a:r>
          </a:p>
          <a:p>
            <a:pPr>
              <a:buNone/>
            </a:pPr>
            <a:r>
              <a:rPr lang="en-US" dirty="0" smtClean="0">
                <a:latin typeface="Arial Rounded MT Bold" pitchFamily="34" charset="0"/>
              </a:rPr>
              <a:t>    - Priest Zechariah was murdered – 2 Chron 24:20-22</a:t>
            </a:r>
          </a:p>
          <a:p>
            <a:pPr>
              <a:buNone/>
            </a:pPr>
            <a:r>
              <a:rPr lang="en-US" dirty="0" smtClean="0">
                <a:latin typeface="Arial Rounded MT Bold" pitchFamily="34" charset="0"/>
              </a:rPr>
              <a:t>    - Stephen was murdered for reminding the Jews of killing the OT prophets in 2 Chron 36:15-16, (Acts 7:52).</a:t>
            </a:r>
          </a:p>
          <a:p>
            <a:pPr>
              <a:buNone/>
            </a:pPr>
            <a:r>
              <a:rPr lang="en-US" dirty="0" smtClean="0">
                <a:latin typeface="Arial Rounded MT Bold" pitchFamily="34" charset="0"/>
              </a:rPr>
              <a:t>    -  Paul records that the Jews killed the prophets ( Rom 11:3 )</a:t>
            </a:r>
          </a:p>
          <a:p>
            <a:endParaRPr lang="en-US" dirty="0" smtClean="0"/>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wipe(down)">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latin typeface="Arial Rounded MT Bold" pitchFamily="34" charset="0"/>
              </a:rPr>
              <a:t>12. It is no surprise when we are rejected for teaching what the Lord taught.  We also might be “chased out” by those who reject Christ.</a:t>
            </a:r>
          </a:p>
          <a:p>
            <a:endParaRPr lang="en-US" dirty="0" smtClean="0">
              <a:latin typeface="Arial Rounded MT Bold" pitchFamily="34" charset="0"/>
            </a:endParaRPr>
          </a:p>
          <a:p>
            <a:r>
              <a:rPr lang="en-US" b="1" dirty="0" smtClean="0">
                <a:solidFill>
                  <a:schemeClr val="tx2"/>
                </a:solidFill>
                <a:latin typeface="Arial Rounded MT Bold" pitchFamily="34" charset="0"/>
              </a:rPr>
              <a:t>2:16 “hindering us from speaking to the gentiles that they might be saved with the result that they always fill up the measure of their sins, but wrath has come upon them to the upmost.” </a:t>
            </a:r>
          </a:p>
          <a:p>
            <a:r>
              <a:rPr lang="en-US" dirty="0" smtClean="0">
                <a:latin typeface="Arial Rounded MT Bold" pitchFamily="34" charset="0"/>
              </a:rPr>
              <a:t> KOLUO PAPtc </a:t>
            </a:r>
            <a:r>
              <a:rPr lang="en-US" b="1" dirty="0" smtClean="0">
                <a:solidFill>
                  <a:schemeClr val="tx2"/>
                </a:solidFill>
                <a:latin typeface="Arial Rounded MT Bold" pitchFamily="34" charset="0"/>
              </a:rPr>
              <a:t>– </a:t>
            </a:r>
            <a:r>
              <a:rPr lang="en-US" dirty="0" smtClean="0">
                <a:latin typeface="Arial Rounded MT Bold" pitchFamily="34" charset="0"/>
              </a:rPr>
              <a:t>to hinder by verbal and physical attacks.</a:t>
            </a:r>
          </a:p>
          <a:p>
            <a:endParaRPr lang="en-US" b="1" dirty="0" smtClean="0">
              <a:solidFill>
                <a:schemeClr val="tx2"/>
              </a:solidFill>
              <a:latin typeface="Arial Rounded MT Bold" pitchFamily="34" charset="0"/>
            </a:endParaRPr>
          </a:p>
          <a:p>
            <a:r>
              <a:rPr lang="en-US" dirty="0" smtClean="0">
                <a:latin typeface="Arial Rounded MT Bold" pitchFamily="34" charset="0"/>
              </a:rPr>
              <a:t>LALEO AAInfin – to speak God’s Word to gentiles</a:t>
            </a:r>
          </a:p>
          <a:p>
            <a:r>
              <a:rPr lang="en-US" dirty="0" smtClean="0">
                <a:latin typeface="Arial Rounded MT Bold" pitchFamily="34" charset="0"/>
              </a:rPr>
              <a:t>SOZO </a:t>
            </a:r>
            <a:r>
              <a:rPr lang="en-US" dirty="0" err="1" smtClean="0">
                <a:latin typeface="Arial Rounded MT Bold" pitchFamily="34" charset="0"/>
              </a:rPr>
              <a:t>APSubj</a:t>
            </a:r>
            <a:r>
              <a:rPr lang="en-US" dirty="0" smtClean="0">
                <a:latin typeface="Arial Rounded MT Bold" pitchFamily="34" charset="0"/>
              </a:rPr>
              <a:t> – to receive salvation</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dirty="0" smtClean="0">
                <a:latin typeface="Arial Rounded MT Bold" pitchFamily="34" charset="0"/>
              </a:rPr>
              <a:t>ANAPLEROO AAInfin – to fill to capacity of sin and evil peaking out in rejection of their Messiah and sending Him to the cross.</a:t>
            </a:r>
          </a:p>
          <a:p>
            <a:endParaRPr lang="en-US" dirty="0" smtClean="0">
              <a:latin typeface="Arial Rounded MT Bold" pitchFamily="34" charset="0"/>
            </a:endParaRPr>
          </a:p>
          <a:p>
            <a:r>
              <a:rPr lang="en-US" dirty="0" smtClean="0">
                <a:latin typeface="Arial Rounded MT Bold" pitchFamily="34" charset="0"/>
              </a:rPr>
              <a:t>ORGE – wrath of God has come upon them and Israel will be destroyed in 70 AD by the Romans.  The Jews are under  wrath since 70 AD, throughout the Church Age, and the Tribulation.  ( See Notes p.20-21 for examples ) </a:t>
            </a:r>
          </a:p>
          <a:p>
            <a:endParaRPr lang="en-US" dirty="0" smtClean="0">
              <a:latin typeface="Arial Rounded MT Bold" pitchFamily="34" charset="0"/>
            </a:endParaRPr>
          </a:p>
          <a:p>
            <a:r>
              <a:rPr lang="en-US" dirty="0" smtClean="0">
                <a:latin typeface="Arial Rounded MT Bold" pitchFamily="34" charset="0"/>
              </a:rPr>
              <a:t>Israel will be under God’s wrath until the Second Advent of Christ at the end of the Tribulation.  Romans 9:22</a:t>
            </a:r>
            <a:endParaRPr lang="en-US" dirty="0">
              <a:latin typeface="Arial Rounded MT Bold"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lnSpcReduction="10000"/>
          </a:bodyPr>
          <a:lstStyle/>
          <a:p>
            <a:r>
              <a:rPr lang="en-US" b="1" dirty="0" smtClean="0">
                <a:solidFill>
                  <a:schemeClr val="tx2"/>
                </a:solidFill>
                <a:latin typeface="Arial Rounded MT Bold" pitchFamily="34" charset="0"/>
              </a:rPr>
              <a:t>2:17 “But we brethern, having been bereft of you for a short while, in person, not in spirit, were all the more eager with great desire to see your face.”</a:t>
            </a:r>
          </a:p>
          <a:p>
            <a:r>
              <a:rPr lang="en-US" b="1" dirty="0" smtClean="0">
                <a:latin typeface="Arial Rounded MT Bold" pitchFamily="34" charset="0"/>
              </a:rPr>
              <a:t>Paul’s high praise of the Thessalonians. </a:t>
            </a:r>
          </a:p>
          <a:p>
            <a:endParaRPr lang="en-US" b="1" dirty="0" smtClean="0">
              <a:solidFill>
                <a:schemeClr val="tx2"/>
              </a:solidFill>
              <a:latin typeface="Arial Rounded MT Bold" pitchFamily="34" charset="0"/>
            </a:endParaRPr>
          </a:p>
          <a:p>
            <a:r>
              <a:rPr lang="en-US" dirty="0" smtClean="0">
                <a:latin typeface="Arial Rounded MT Bold" pitchFamily="34" charset="0"/>
              </a:rPr>
              <a:t>APORPHANIZO  APPtc – being orphaned, Paul refers to his separation from them for a short while, like a child being taken from its mother, “bereft”.</a:t>
            </a:r>
          </a:p>
          <a:p>
            <a:r>
              <a:rPr lang="en-US" dirty="0" smtClean="0">
                <a:latin typeface="Arial Rounded MT Bold" pitchFamily="34" charset="0"/>
              </a:rPr>
              <a:t>Paul enjoyed being with the Thess bels and wants to return to them.</a:t>
            </a:r>
          </a:p>
          <a:p>
            <a:r>
              <a:rPr lang="en-US" dirty="0" smtClean="0">
                <a:latin typeface="Arial Rounded MT Bold" pitchFamily="34" charset="0"/>
              </a:rPr>
              <a:t>PROSOPO OU KARDIA – in presence not in heart (spirit), he still keeps them in his mind, prays for them, has fragrance of memories of them.</a:t>
            </a:r>
          </a:p>
          <a:p>
            <a:r>
              <a:rPr lang="en-US" dirty="0" smtClean="0">
                <a:latin typeface="Arial Rounded MT Bold" pitchFamily="34" charset="0"/>
              </a:rPr>
              <a:t>Paul was loyal to his Christian family.</a:t>
            </a:r>
          </a:p>
          <a:p>
            <a:endParaRPr lang="en-US" b="1" dirty="0" smtClean="0">
              <a:solidFill>
                <a:schemeClr val="tx2"/>
              </a:solidFill>
            </a:endParaRPr>
          </a:p>
          <a:p>
            <a:endParaRPr lang="en-US" b="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62000"/>
            <a:ext cx="8839200" cy="6096000"/>
          </a:xfrm>
        </p:spPr>
        <p:txBody>
          <a:bodyPr/>
          <a:lstStyle/>
          <a:p>
            <a:r>
              <a:rPr lang="en-US" dirty="0" smtClean="0"/>
              <a:t>PERISSOUTEROS (more abundantly) ESPOUDASAMEN (AAIndic SPOUDAZO – eager) </a:t>
            </a:r>
          </a:p>
          <a:p>
            <a:r>
              <a:rPr lang="en-US" dirty="0" smtClean="0"/>
              <a:t>“to see you face to face ( HORAO (AAInfin ) with much desire (EPITHUMIA)” </a:t>
            </a:r>
          </a:p>
          <a:p>
            <a:pPr>
              <a:buNone/>
            </a:pPr>
            <a:r>
              <a:rPr lang="en-US" dirty="0" smtClean="0"/>
              <a:t>    - Paul wanted to see the Thess again but the Lord had other plans for him. </a:t>
            </a:r>
          </a:p>
          <a:p>
            <a:pPr>
              <a:buNone/>
            </a:pPr>
            <a:r>
              <a:rPr lang="en-US" dirty="0" smtClean="0"/>
              <a:t>    -</a:t>
            </a:r>
            <a:r>
              <a:rPr lang="en-US" u="sng" dirty="0" smtClean="0"/>
              <a:t> Principle:  </a:t>
            </a:r>
            <a:r>
              <a:rPr lang="en-US" dirty="0" smtClean="0"/>
              <a:t>We will form Christian friendships that last a lifetime even though separated by geography and time. Long distance fellowship is now more possible through the Internet, </a:t>
            </a:r>
            <a:r>
              <a:rPr lang="en-US" dirty="0" err="1" smtClean="0"/>
              <a:t>FaceBook</a:t>
            </a:r>
            <a:r>
              <a:rPr lang="en-US" dirty="0" smtClean="0"/>
              <a:t>, emails, Twitter, etc. </a:t>
            </a:r>
          </a:p>
          <a:p>
            <a:pPr>
              <a:buNone/>
            </a:pPr>
            <a:r>
              <a:rPr lang="en-US" dirty="0" smtClean="0"/>
              <a:t>    -</a:t>
            </a:r>
            <a:r>
              <a:rPr lang="en-US" u="sng" dirty="0" smtClean="0"/>
              <a:t>Principle:  </a:t>
            </a:r>
            <a:r>
              <a:rPr lang="en-US" dirty="0" smtClean="0"/>
              <a:t>It is more important to do the will of God than to remain with friends or family.  God will separate us from time to time knowing we will spend eternity with friends and family.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lstStyle/>
          <a:p>
            <a:r>
              <a:rPr lang="en-US" u="sng" dirty="0" smtClean="0"/>
              <a:t>Principle:  </a:t>
            </a:r>
            <a:r>
              <a:rPr lang="en-US" dirty="0" smtClean="0"/>
              <a:t>The gospel and sound doctrine is the most important thing.  When duty calls you must go even though it means moving away from  family and friends.</a:t>
            </a:r>
          </a:p>
          <a:p>
            <a:endParaRPr lang="en-US" dirty="0" smtClean="0"/>
          </a:p>
          <a:p>
            <a:r>
              <a:rPr lang="en-US" dirty="0" smtClean="0"/>
              <a:t>Performing your spiritual duty without the right attitude soon turns to bitterness, regrets, and anger. We may resent the assignment the Lord has given to us.</a:t>
            </a:r>
          </a:p>
          <a:p>
            <a:r>
              <a:rPr lang="en-US" dirty="0" smtClean="0"/>
              <a:t>Paul teaches us that doing the will of God is more important than remaining with a group of positive believers who love the Lord.  </a:t>
            </a:r>
          </a:p>
          <a:p>
            <a:r>
              <a:rPr lang="en-US" dirty="0" smtClean="0"/>
              <a:t>Paul’s mission is to move around and establish churches not to retire in one place.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915400" cy="6172200"/>
          </a:xfrm>
        </p:spPr>
        <p:txBody>
          <a:bodyPr/>
          <a:lstStyle/>
          <a:p>
            <a:r>
              <a:rPr lang="en-US" b="1" dirty="0" smtClean="0">
                <a:solidFill>
                  <a:schemeClr val="tx2"/>
                </a:solidFill>
              </a:rPr>
              <a:t>2:18 “For we wanted to come to you, I Paul, more than once and yet Satan thwarted us.”</a:t>
            </a:r>
          </a:p>
          <a:p>
            <a:r>
              <a:rPr lang="en-US" dirty="0" smtClean="0"/>
              <a:t>ETHELO – AAIndic – to wish, desire of Paul.  He mentions his name to shut down his enemies who claimed that Paul did not care for them. He wrote this letter!</a:t>
            </a:r>
          </a:p>
          <a:p>
            <a:r>
              <a:rPr lang="en-US" dirty="0" smtClean="0"/>
              <a:t>ERCHOMAI PROS HUMAN – to come face to face with you</a:t>
            </a:r>
          </a:p>
          <a:p>
            <a:r>
              <a:rPr lang="en-US" dirty="0" smtClean="0"/>
              <a:t>HAPAX  KAI  DIS – once and twice,  Paul wanted to return to them but Satan also threw up roadblocks to protect his evil work of trying to dishearten the Thess bels. </a:t>
            </a:r>
          </a:p>
          <a:p>
            <a:r>
              <a:rPr lang="en-US" dirty="0" smtClean="0"/>
              <a:t>EGKOPTO AAIndic – to hinder, stopped.</a:t>
            </a:r>
          </a:p>
          <a:p>
            <a:r>
              <a:rPr lang="en-US" u="sng" dirty="0" smtClean="0"/>
              <a:t>Principle:  </a:t>
            </a:r>
            <a:r>
              <a:rPr lang="en-US" dirty="0" smtClean="0"/>
              <a:t>Satan will distract us from doing God’s will by stirring up opposition ( mobs, police, courts, religious crowd).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762000"/>
            <a:ext cx="8915400" cy="6096000"/>
          </a:xfrm>
        </p:spPr>
        <p:txBody>
          <a:bodyPr>
            <a:normAutofit fontScale="92500"/>
          </a:bodyPr>
          <a:lstStyle/>
          <a:p>
            <a:r>
              <a:rPr lang="en-US" dirty="0" smtClean="0"/>
              <a:t>Satan also used Paul’s health to keep him from continuing his mission. ( 2 Cor 12:7  epilepsy, eye disease, “a demon to buffet” ).</a:t>
            </a:r>
          </a:p>
          <a:p>
            <a:endParaRPr lang="en-US" dirty="0" smtClean="0"/>
          </a:p>
          <a:p>
            <a:r>
              <a:rPr lang="en-US" u="sng" dirty="0" smtClean="0"/>
              <a:t>Principle:  </a:t>
            </a:r>
            <a:r>
              <a:rPr lang="en-US" dirty="0" smtClean="0"/>
              <a:t>God works things together for His good (Rom 8:28) when Paul could not revisit the Thess bels. He wrote 1. 2 Thessalonians for them and for all generations of believers! </a:t>
            </a:r>
          </a:p>
          <a:p>
            <a:pPr>
              <a:buNone/>
            </a:pPr>
            <a:endParaRPr lang="en-US" dirty="0" smtClean="0"/>
          </a:p>
          <a:p>
            <a:pPr>
              <a:buNone/>
            </a:pPr>
            <a:r>
              <a:rPr lang="en-US" b="1" dirty="0" smtClean="0"/>
              <a:t>Doctrine of the Strategy and Tactics of Satan</a:t>
            </a:r>
          </a:p>
          <a:p>
            <a:pPr>
              <a:buNone/>
            </a:pPr>
            <a:r>
              <a:rPr lang="en-US" dirty="0" smtClean="0"/>
              <a:t>1. Satan imitates God’s Work to Deceive Men</a:t>
            </a:r>
          </a:p>
          <a:p>
            <a:pPr lvl="1"/>
            <a:r>
              <a:rPr lang="en-US" dirty="0" smtClean="0"/>
              <a:t>He caricatures God’s work  (John 14:23. Compare also Ephesians 2:2 with Philippians 2:13)</a:t>
            </a:r>
          </a:p>
          <a:p>
            <a:pPr>
              <a:buNone/>
            </a:pPr>
            <a:r>
              <a:rPr lang="en-US" dirty="0" smtClean="0"/>
              <a:t>2. Satan blinds the minds of the unbelieving to the true gospel.  2 Corinthians 4:4</a:t>
            </a:r>
          </a:p>
          <a:p>
            <a:pPr>
              <a:buNone/>
            </a:pPr>
            <a:r>
              <a:rPr lang="en-US" dirty="0" smtClean="0"/>
              <a:t> </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fade">
                                      <p:cBhvr>
                                        <p:cTn id="25" dur="2000"/>
                                        <p:tgtEl>
                                          <p:spTgt spid="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2000"/>
                                        <p:tgtEl>
                                          <p:spTgt spid="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14400"/>
            <a:ext cx="8915400" cy="5943600"/>
          </a:xfrm>
        </p:spPr>
        <p:txBody>
          <a:bodyPr/>
          <a:lstStyle/>
          <a:p>
            <a:pPr>
              <a:buNone/>
            </a:pPr>
            <a:endParaRPr lang="en-US" dirty="0" smtClean="0"/>
          </a:p>
          <a:p>
            <a:pPr>
              <a:buNone/>
            </a:pPr>
            <a:r>
              <a:rPr lang="en-US" dirty="0" smtClean="0"/>
              <a:t>3. Satan accuses believers before God</a:t>
            </a:r>
          </a:p>
          <a:p>
            <a:pPr lvl="1"/>
            <a:endParaRPr lang="en-US" dirty="0" smtClean="0"/>
          </a:p>
          <a:p>
            <a:pPr lvl="1"/>
            <a:r>
              <a:rPr lang="en-US" dirty="0" smtClean="0"/>
              <a:t>The sins of the Christian are observed by the fallen angels and reported. </a:t>
            </a:r>
          </a:p>
          <a:p>
            <a:pPr lvl="1"/>
            <a:r>
              <a:rPr lang="en-US" dirty="0" smtClean="0"/>
              <a:t>He does this to try to hinder the work of God on earth</a:t>
            </a:r>
          </a:p>
          <a:p>
            <a:pPr lvl="1"/>
            <a:r>
              <a:rPr lang="en-US" dirty="0" smtClean="0"/>
              <a:t>However, 1 John 2:1ff points out that Jesus Christ is our Advocate with the Father; and the Lord reminds the Father of what happened at the Cross and makes note of the believer's faith and position in Christ.</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20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2000"/>
                                        <p:tgtEl>
                                          <p:spTgt spid="3">
                                            <p:txEl>
                                              <p:pRg st="3" end="3"/>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2000"/>
                                        <p:tgtEl>
                                          <p:spTgt spid="3">
                                            <p:txEl>
                                              <p:pRg st="4" end="4"/>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457200" y="914400"/>
            <a:ext cx="8305800" cy="762000"/>
          </a:xfrm>
        </p:spPr>
        <p:txBody>
          <a:bodyPr/>
          <a:lstStyle/>
          <a:p>
            <a:pPr algn="ctr"/>
            <a:r>
              <a:rPr lang="en-US" sz="3600" dirty="0">
                <a:solidFill>
                  <a:schemeClr val="tx1"/>
                </a:solidFill>
              </a:rPr>
              <a:t>Destruction </a:t>
            </a:r>
            <a:r>
              <a:rPr lang="en-US" sz="3600" dirty="0" smtClean="0">
                <a:solidFill>
                  <a:schemeClr val="tx1"/>
                </a:solidFill>
              </a:rPr>
              <a:t>of  Christian </a:t>
            </a:r>
            <a:r>
              <a:rPr lang="en-US" sz="3600" dirty="0">
                <a:solidFill>
                  <a:schemeClr val="tx1"/>
                </a:solidFill>
              </a:rPr>
              <a:t>Churches</a:t>
            </a:r>
            <a:endParaRPr lang="en-US" sz="3600" dirty="0">
              <a:solidFill>
                <a:srgbClr val="FF0000"/>
              </a:solidFill>
            </a:endParaRPr>
          </a:p>
        </p:txBody>
      </p:sp>
      <p:graphicFrame>
        <p:nvGraphicFramePr>
          <p:cNvPr id="3075" name="Object 3"/>
          <p:cNvGraphicFramePr>
            <a:graphicFrameLocks noChangeAspect="1"/>
          </p:cNvGraphicFramePr>
          <p:nvPr/>
        </p:nvGraphicFramePr>
        <p:xfrm>
          <a:off x="2593975" y="2606675"/>
          <a:ext cx="3878263" cy="3290888"/>
        </p:xfrm>
        <a:graphic>
          <a:graphicData uri="http://schemas.openxmlformats.org/presentationml/2006/ole">
            <p:oleObj spid="_x0000_s1026" name="Clip" r:id="rId3" imgW="3877920" imgH="3290040" progId="">
              <p:embed/>
            </p:oleObj>
          </a:graphicData>
        </a:graphic>
      </p:graphicFrame>
      <p:graphicFrame>
        <p:nvGraphicFramePr>
          <p:cNvPr id="3076" name="Object 4"/>
          <p:cNvGraphicFramePr>
            <a:graphicFrameLocks noChangeAspect="1"/>
          </p:cNvGraphicFramePr>
          <p:nvPr/>
        </p:nvGraphicFramePr>
        <p:xfrm>
          <a:off x="3432175" y="3673475"/>
          <a:ext cx="1901825" cy="1901825"/>
        </p:xfrm>
        <a:graphic>
          <a:graphicData uri="http://schemas.openxmlformats.org/presentationml/2006/ole">
            <p:oleObj spid="_x0000_s1027" name="Clip" r:id="rId4" imgW="953280" imgH="953280" progId="">
              <p:embed/>
            </p:oleObj>
          </a:graphicData>
        </a:graphic>
      </p:graphicFrame>
      <p:sp>
        <p:nvSpPr>
          <p:cNvPr id="3077" name="Text Box 5"/>
          <p:cNvSpPr txBox="1">
            <a:spLocks noChangeArrowheads="1"/>
          </p:cNvSpPr>
          <p:nvPr/>
        </p:nvSpPr>
        <p:spPr bwMode="auto">
          <a:xfrm>
            <a:off x="1752600" y="3113088"/>
            <a:ext cx="2046288" cy="581025"/>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Destroy Profession</a:t>
            </a:r>
            <a:endParaRPr lang="en-US" sz="1600" b="1" dirty="0">
              <a:solidFill>
                <a:srgbClr val="FF0000"/>
              </a:solidFill>
            </a:endParaRPr>
          </a:p>
          <a:p>
            <a:pPr algn="ctr" eaLnBrk="0" hangingPunct="0"/>
            <a:r>
              <a:rPr lang="en-US" sz="1600" b="1" dirty="0">
                <a:solidFill>
                  <a:srgbClr val="FF0000"/>
                </a:solidFill>
              </a:rPr>
              <a:t>of Faith</a:t>
            </a:r>
          </a:p>
        </p:txBody>
      </p:sp>
      <p:sp>
        <p:nvSpPr>
          <p:cNvPr id="3078" name="Text Box 6"/>
          <p:cNvSpPr txBox="1">
            <a:spLocks noChangeArrowheads="1"/>
          </p:cNvSpPr>
          <p:nvPr/>
        </p:nvSpPr>
        <p:spPr bwMode="auto">
          <a:xfrm>
            <a:off x="990600" y="4332288"/>
            <a:ext cx="2017713" cy="830997"/>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Add Philosophies and Religious </a:t>
            </a:r>
            <a:r>
              <a:rPr lang="en-US" sz="1600" b="1" dirty="0" err="1" smtClean="0">
                <a:solidFill>
                  <a:srgbClr val="FF0000"/>
                </a:solidFill>
              </a:rPr>
              <a:t>Traditions,Rituals</a:t>
            </a:r>
            <a:endParaRPr lang="en-US" sz="1600" b="1" dirty="0">
              <a:solidFill>
                <a:srgbClr val="FF0000"/>
              </a:solidFill>
            </a:endParaRPr>
          </a:p>
        </p:txBody>
      </p:sp>
      <p:sp>
        <p:nvSpPr>
          <p:cNvPr id="3079" name="Text Box 7"/>
          <p:cNvSpPr txBox="1">
            <a:spLocks noChangeArrowheads="1"/>
          </p:cNvSpPr>
          <p:nvPr/>
        </p:nvSpPr>
        <p:spPr bwMode="auto">
          <a:xfrm>
            <a:off x="1676400" y="5870575"/>
            <a:ext cx="1676400" cy="584775"/>
          </a:xfrm>
          <a:prstGeom prst="rect">
            <a:avLst/>
          </a:prstGeom>
          <a:noFill/>
          <a:ln w="9525">
            <a:noFill/>
            <a:miter lim="800000"/>
            <a:headEnd/>
            <a:tailEnd/>
          </a:ln>
          <a:effectLst/>
        </p:spPr>
        <p:txBody>
          <a:bodyPr wrap="square">
            <a:spAutoFit/>
          </a:bodyPr>
          <a:lstStyle/>
          <a:p>
            <a:pPr algn="ctr" eaLnBrk="0" hangingPunct="0"/>
            <a:r>
              <a:rPr lang="en-US" sz="1600" b="1" dirty="0">
                <a:solidFill>
                  <a:srgbClr val="FF0000"/>
                </a:solidFill>
              </a:rPr>
              <a:t>Destroy</a:t>
            </a:r>
          </a:p>
          <a:p>
            <a:pPr algn="ctr" eaLnBrk="0" hangingPunct="0"/>
            <a:r>
              <a:rPr lang="en-US" sz="1600" b="1" dirty="0" smtClean="0">
                <a:solidFill>
                  <a:srgbClr val="FF0000"/>
                </a:solidFill>
              </a:rPr>
              <a:t>Prayer Base</a:t>
            </a:r>
            <a:endParaRPr lang="en-US" sz="1600" b="1" dirty="0">
              <a:solidFill>
                <a:srgbClr val="FF0000"/>
              </a:solidFill>
            </a:endParaRPr>
          </a:p>
        </p:txBody>
      </p:sp>
      <p:sp>
        <p:nvSpPr>
          <p:cNvPr id="3080" name="Text Box 8"/>
          <p:cNvSpPr txBox="1">
            <a:spLocks noChangeArrowheads="1"/>
          </p:cNvSpPr>
          <p:nvPr/>
        </p:nvSpPr>
        <p:spPr bwMode="auto">
          <a:xfrm>
            <a:off x="3892550" y="5916612"/>
            <a:ext cx="1212850" cy="830997"/>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Rumors and Divisions</a:t>
            </a:r>
            <a:endParaRPr lang="en-US" sz="1600" b="1" dirty="0">
              <a:solidFill>
                <a:srgbClr val="FF0000"/>
              </a:solidFill>
            </a:endParaRPr>
          </a:p>
        </p:txBody>
      </p:sp>
      <p:sp>
        <p:nvSpPr>
          <p:cNvPr id="3081" name="Text Box 9"/>
          <p:cNvSpPr txBox="1">
            <a:spLocks noChangeArrowheads="1"/>
          </p:cNvSpPr>
          <p:nvPr/>
        </p:nvSpPr>
        <p:spPr bwMode="auto">
          <a:xfrm>
            <a:off x="5056188" y="5870575"/>
            <a:ext cx="2487612" cy="584775"/>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Dilute and Change Gospel, </a:t>
            </a:r>
            <a:r>
              <a:rPr lang="en-US" sz="1600" b="1" dirty="0" err="1" smtClean="0">
                <a:solidFill>
                  <a:srgbClr val="FF0000"/>
                </a:solidFill>
              </a:rPr>
              <a:t>Doctine</a:t>
            </a:r>
            <a:endParaRPr lang="en-US" sz="1600" b="1" dirty="0">
              <a:solidFill>
                <a:srgbClr val="FF0000"/>
              </a:solidFill>
            </a:endParaRPr>
          </a:p>
        </p:txBody>
      </p:sp>
      <p:sp>
        <p:nvSpPr>
          <p:cNvPr id="3082" name="Text Box 10"/>
          <p:cNvSpPr txBox="1">
            <a:spLocks noChangeArrowheads="1"/>
          </p:cNvSpPr>
          <p:nvPr/>
        </p:nvSpPr>
        <p:spPr bwMode="auto">
          <a:xfrm>
            <a:off x="3890963" y="2884488"/>
            <a:ext cx="1074737" cy="825500"/>
          </a:xfrm>
          <a:prstGeom prst="rect">
            <a:avLst/>
          </a:prstGeom>
          <a:noFill/>
          <a:ln w="9525">
            <a:noFill/>
            <a:miter lim="800000"/>
            <a:headEnd/>
            <a:tailEnd/>
          </a:ln>
          <a:effectLst/>
        </p:spPr>
        <p:txBody>
          <a:bodyPr wrap="none">
            <a:spAutoFit/>
          </a:bodyPr>
          <a:lstStyle/>
          <a:p>
            <a:pPr algn="ctr" eaLnBrk="0" hangingPunct="0"/>
            <a:r>
              <a:rPr lang="en-US" sz="1600" b="1" dirty="0">
                <a:solidFill>
                  <a:srgbClr val="FF0000"/>
                </a:solidFill>
              </a:rPr>
              <a:t>Break Up</a:t>
            </a:r>
          </a:p>
          <a:p>
            <a:pPr algn="ctr" eaLnBrk="0" hangingPunct="0"/>
            <a:r>
              <a:rPr lang="en-US" sz="1600" b="1" dirty="0">
                <a:solidFill>
                  <a:srgbClr val="FF0000"/>
                </a:solidFill>
              </a:rPr>
              <a:t>Family</a:t>
            </a:r>
          </a:p>
          <a:p>
            <a:pPr algn="ctr" eaLnBrk="0" hangingPunct="0"/>
            <a:r>
              <a:rPr lang="en-US" sz="1600" b="1" dirty="0">
                <a:solidFill>
                  <a:srgbClr val="FF0000"/>
                </a:solidFill>
              </a:rPr>
              <a:t>Units</a:t>
            </a:r>
          </a:p>
        </p:txBody>
      </p:sp>
      <p:sp>
        <p:nvSpPr>
          <p:cNvPr id="3083" name="Text Box 11"/>
          <p:cNvSpPr txBox="1">
            <a:spLocks noChangeArrowheads="1"/>
          </p:cNvSpPr>
          <p:nvPr/>
        </p:nvSpPr>
        <p:spPr bwMode="auto">
          <a:xfrm>
            <a:off x="6134100" y="4179888"/>
            <a:ext cx="1866900" cy="830997"/>
          </a:xfrm>
          <a:prstGeom prst="rect">
            <a:avLst/>
          </a:prstGeom>
          <a:noFill/>
          <a:ln w="9525">
            <a:noFill/>
            <a:miter lim="800000"/>
            <a:headEnd/>
            <a:tailEnd/>
          </a:ln>
          <a:effectLst/>
        </p:spPr>
        <p:txBody>
          <a:bodyPr wrap="square">
            <a:spAutoFit/>
          </a:bodyPr>
          <a:lstStyle/>
          <a:p>
            <a:pPr algn="ctr" eaLnBrk="0" hangingPunct="0"/>
            <a:r>
              <a:rPr lang="en-US" sz="1600" b="1" dirty="0" smtClean="0">
                <a:solidFill>
                  <a:srgbClr val="FF0000"/>
                </a:solidFill>
              </a:rPr>
              <a:t>Attack Sound Doctrine re: Angelic Conflict</a:t>
            </a:r>
            <a:endParaRPr lang="en-US" sz="1600" b="1" dirty="0">
              <a:solidFill>
                <a:srgbClr val="FF0000"/>
              </a:solidFill>
            </a:endParaRPr>
          </a:p>
        </p:txBody>
      </p:sp>
      <p:sp>
        <p:nvSpPr>
          <p:cNvPr id="3084" name="Text Box 12"/>
          <p:cNvSpPr txBox="1">
            <a:spLocks noChangeArrowheads="1"/>
          </p:cNvSpPr>
          <p:nvPr/>
        </p:nvSpPr>
        <p:spPr bwMode="auto">
          <a:xfrm>
            <a:off x="6019800" y="2590800"/>
            <a:ext cx="1894301" cy="1323439"/>
          </a:xfrm>
          <a:prstGeom prst="rect">
            <a:avLst/>
          </a:prstGeom>
          <a:noFill/>
          <a:ln w="9525">
            <a:noFill/>
            <a:miter lim="800000"/>
            <a:headEnd/>
            <a:tailEnd/>
          </a:ln>
          <a:effectLst/>
        </p:spPr>
        <p:txBody>
          <a:bodyPr wrap="none">
            <a:spAutoFit/>
          </a:bodyPr>
          <a:lstStyle/>
          <a:p>
            <a:pPr algn="ctr" eaLnBrk="0" hangingPunct="0"/>
            <a:r>
              <a:rPr lang="en-US" sz="1600" b="1" dirty="0">
                <a:solidFill>
                  <a:srgbClr val="FF0000"/>
                </a:solidFill>
              </a:rPr>
              <a:t>Use</a:t>
            </a:r>
          </a:p>
          <a:p>
            <a:pPr algn="ctr" eaLnBrk="0" hangingPunct="0"/>
            <a:r>
              <a:rPr lang="en-US" sz="1600" b="1" dirty="0" smtClean="0">
                <a:solidFill>
                  <a:srgbClr val="FF0000"/>
                </a:solidFill>
              </a:rPr>
              <a:t>Demon Influence</a:t>
            </a:r>
            <a:endParaRPr lang="en-US" sz="1600" b="1" dirty="0">
              <a:solidFill>
                <a:srgbClr val="FF0000"/>
              </a:solidFill>
            </a:endParaRPr>
          </a:p>
          <a:p>
            <a:pPr algn="ctr" eaLnBrk="0" hangingPunct="0"/>
            <a:r>
              <a:rPr lang="en-US" sz="1600" b="1" dirty="0">
                <a:solidFill>
                  <a:srgbClr val="FF0000"/>
                </a:solidFill>
              </a:rPr>
              <a:t>Against</a:t>
            </a:r>
          </a:p>
          <a:p>
            <a:pPr algn="ctr" eaLnBrk="0" hangingPunct="0"/>
            <a:r>
              <a:rPr lang="en-US" sz="1600" b="1" dirty="0">
                <a:solidFill>
                  <a:srgbClr val="FF0000"/>
                </a:solidFill>
              </a:rPr>
              <a:t>Key Church</a:t>
            </a:r>
          </a:p>
          <a:p>
            <a:pPr algn="ctr" eaLnBrk="0" hangingPunct="0"/>
            <a:r>
              <a:rPr lang="en-US" sz="1600" b="1" dirty="0">
                <a:solidFill>
                  <a:srgbClr val="FF0000"/>
                </a:solidFill>
              </a:rPr>
              <a:t>Members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anim calcmode="lin" valueType="num">
                                      <p:cBhvr additive="base">
                                        <p:cTn id="7" dur="500" fill="hold"/>
                                        <p:tgtEl>
                                          <p:spTgt spid="3075"/>
                                        </p:tgtEl>
                                        <p:attrNameLst>
                                          <p:attrName>ppt_x</p:attrName>
                                        </p:attrNameLst>
                                      </p:cBhvr>
                                      <p:tavLst>
                                        <p:tav tm="0">
                                          <p:val>
                                            <p:strVal val="0-#ppt_w/2"/>
                                          </p:val>
                                        </p:tav>
                                        <p:tav tm="100000">
                                          <p:val>
                                            <p:strVal val="#ppt_x"/>
                                          </p:val>
                                        </p:tav>
                                      </p:tavLst>
                                    </p:anim>
                                    <p:anim calcmode="lin" valueType="num">
                                      <p:cBhvr additive="base">
                                        <p:cTn id="8" dur="500" fill="hold"/>
                                        <p:tgtEl>
                                          <p:spTgt spid="307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076"/>
                                        </p:tgtEl>
                                        <p:attrNameLst>
                                          <p:attrName>style.visibility</p:attrName>
                                        </p:attrNameLst>
                                      </p:cBhvr>
                                      <p:to>
                                        <p:strVal val="visible"/>
                                      </p:to>
                                    </p:set>
                                    <p:anim calcmode="lin" valueType="num">
                                      <p:cBhvr additive="base">
                                        <p:cTn id="13" dur="500" fill="hold"/>
                                        <p:tgtEl>
                                          <p:spTgt spid="3076"/>
                                        </p:tgtEl>
                                        <p:attrNameLst>
                                          <p:attrName>ppt_x</p:attrName>
                                        </p:attrNameLst>
                                      </p:cBhvr>
                                      <p:tavLst>
                                        <p:tav tm="0">
                                          <p:val>
                                            <p:strVal val="0-#ppt_w/2"/>
                                          </p:val>
                                        </p:tav>
                                        <p:tav tm="100000">
                                          <p:val>
                                            <p:strVal val="#ppt_x"/>
                                          </p:val>
                                        </p:tav>
                                      </p:tavLst>
                                    </p:anim>
                                    <p:anim calcmode="lin" valueType="num">
                                      <p:cBhvr additive="base">
                                        <p:cTn id="14" dur="500" fill="hold"/>
                                        <p:tgtEl>
                                          <p:spTgt spid="307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082"/>
                                        </p:tgtEl>
                                        <p:attrNameLst>
                                          <p:attrName>style.visibility</p:attrName>
                                        </p:attrNameLst>
                                      </p:cBhvr>
                                      <p:to>
                                        <p:strVal val="visible"/>
                                      </p:to>
                                    </p:set>
                                    <p:anim calcmode="lin" valueType="num">
                                      <p:cBhvr additive="base">
                                        <p:cTn id="19" dur="500" fill="hold"/>
                                        <p:tgtEl>
                                          <p:spTgt spid="3082"/>
                                        </p:tgtEl>
                                        <p:attrNameLst>
                                          <p:attrName>ppt_x</p:attrName>
                                        </p:attrNameLst>
                                      </p:cBhvr>
                                      <p:tavLst>
                                        <p:tav tm="0">
                                          <p:val>
                                            <p:strVal val="#ppt_x"/>
                                          </p:val>
                                        </p:tav>
                                        <p:tav tm="100000">
                                          <p:val>
                                            <p:strVal val="#ppt_x"/>
                                          </p:val>
                                        </p:tav>
                                      </p:tavLst>
                                    </p:anim>
                                    <p:anim calcmode="lin" valueType="num">
                                      <p:cBhvr additive="base">
                                        <p:cTn id="20" dur="500" fill="hold"/>
                                        <p:tgtEl>
                                          <p:spTgt spid="3082"/>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9" fill="hold" grpId="0" nodeType="clickEffect">
                                  <p:stCondLst>
                                    <p:cond delay="0"/>
                                  </p:stCondLst>
                                  <p:childTnLst>
                                    <p:set>
                                      <p:cBhvr>
                                        <p:cTn id="24" dur="1" fill="hold">
                                          <p:stCondLst>
                                            <p:cond delay="0"/>
                                          </p:stCondLst>
                                        </p:cTn>
                                        <p:tgtEl>
                                          <p:spTgt spid="3077"/>
                                        </p:tgtEl>
                                        <p:attrNameLst>
                                          <p:attrName>style.visibility</p:attrName>
                                        </p:attrNameLst>
                                      </p:cBhvr>
                                      <p:to>
                                        <p:strVal val="visible"/>
                                      </p:to>
                                    </p:set>
                                    <p:anim calcmode="lin" valueType="num">
                                      <p:cBhvr additive="base">
                                        <p:cTn id="25" dur="500" fill="hold"/>
                                        <p:tgtEl>
                                          <p:spTgt spid="3077"/>
                                        </p:tgtEl>
                                        <p:attrNameLst>
                                          <p:attrName>ppt_x</p:attrName>
                                        </p:attrNameLst>
                                      </p:cBhvr>
                                      <p:tavLst>
                                        <p:tav tm="0">
                                          <p:val>
                                            <p:strVal val="0-#ppt_w/2"/>
                                          </p:val>
                                        </p:tav>
                                        <p:tav tm="100000">
                                          <p:val>
                                            <p:strVal val="#ppt_x"/>
                                          </p:val>
                                        </p:tav>
                                      </p:tavLst>
                                    </p:anim>
                                    <p:anim calcmode="lin" valueType="num">
                                      <p:cBhvr additive="base">
                                        <p:cTn id="26" dur="500" fill="hold"/>
                                        <p:tgtEl>
                                          <p:spTgt spid="3077"/>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78"/>
                                        </p:tgtEl>
                                        <p:attrNameLst>
                                          <p:attrName>style.visibility</p:attrName>
                                        </p:attrNameLst>
                                      </p:cBhvr>
                                      <p:to>
                                        <p:strVal val="visible"/>
                                      </p:to>
                                    </p:set>
                                    <p:anim calcmode="lin" valueType="num">
                                      <p:cBhvr additive="base">
                                        <p:cTn id="31" dur="500" fill="hold"/>
                                        <p:tgtEl>
                                          <p:spTgt spid="3078"/>
                                        </p:tgtEl>
                                        <p:attrNameLst>
                                          <p:attrName>ppt_x</p:attrName>
                                        </p:attrNameLst>
                                      </p:cBhvr>
                                      <p:tavLst>
                                        <p:tav tm="0">
                                          <p:val>
                                            <p:strVal val="0-#ppt_w/2"/>
                                          </p:val>
                                        </p:tav>
                                        <p:tav tm="100000">
                                          <p:val>
                                            <p:strVal val="#ppt_x"/>
                                          </p:val>
                                        </p:tav>
                                      </p:tavLst>
                                    </p:anim>
                                    <p:anim calcmode="lin" valueType="num">
                                      <p:cBhvr additive="base">
                                        <p:cTn id="32" dur="500" fill="hold"/>
                                        <p:tgtEl>
                                          <p:spTgt spid="3078"/>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2" fill="hold" grpId="0" nodeType="clickEffect">
                                  <p:stCondLst>
                                    <p:cond delay="0"/>
                                  </p:stCondLst>
                                  <p:childTnLst>
                                    <p:set>
                                      <p:cBhvr>
                                        <p:cTn id="36" dur="1" fill="hold">
                                          <p:stCondLst>
                                            <p:cond delay="0"/>
                                          </p:stCondLst>
                                        </p:cTn>
                                        <p:tgtEl>
                                          <p:spTgt spid="3079"/>
                                        </p:tgtEl>
                                        <p:attrNameLst>
                                          <p:attrName>style.visibility</p:attrName>
                                        </p:attrNameLst>
                                      </p:cBhvr>
                                      <p:to>
                                        <p:strVal val="visible"/>
                                      </p:to>
                                    </p:set>
                                    <p:anim calcmode="lin" valueType="num">
                                      <p:cBhvr additive="base">
                                        <p:cTn id="37" dur="500" fill="hold"/>
                                        <p:tgtEl>
                                          <p:spTgt spid="3079"/>
                                        </p:tgtEl>
                                        <p:attrNameLst>
                                          <p:attrName>ppt_x</p:attrName>
                                        </p:attrNameLst>
                                      </p:cBhvr>
                                      <p:tavLst>
                                        <p:tav tm="0">
                                          <p:val>
                                            <p:strVal val="0-#ppt_w/2"/>
                                          </p:val>
                                        </p:tav>
                                        <p:tav tm="100000">
                                          <p:val>
                                            <p:strVal val="#ppt_x"/>
                                          </p:val>
                                        </p:tav>
                                      </p:tavLst>
                                    </p:anim>
                                    <p:anim calcmode="lin" valueType="num">
                                      <p:cBhvr additive="base">
                                        <p:cTn id="38" dur="500" fill="hold"/>
                                        <p:tgtEl>
                                          <p:spTgt spid="307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080"/>
                                        </p:tgtEl>
                                        <p:attrNameLst>
                                          <p:attrName>style.visibility</p:attrName>
                                        </p:attrNameLst>
                                      </p:cBhvr>
                                      <p:to>
                                        <p:strVal val="visible"/>
                                      </p:to>
                                    </p:set>
                                    <p:anim calcmode="lin" valueType="num">
                                      <p:cBhvr additive="base">
                                        <p:cTn id="43" dur="500" fill="hold"/>
                                        <p:tgtEl>
                                          <p:spTgt spid="3080"/>
                                        </p:tgtEl>
                                        <p:attrNameLst>
                                          <p:attrName>ppt_x</p:attrName>
                                        </p:attrNameLst>
                                      </p:cBhvr>
                                      <p:tavLst>
                                        <p:tav tm="0">
                                          <p:val>
                                            <p:strVal val="#ppt_x"/>
                                          </p:val>
                                        </p:tav>
                                        <p:tav tm="100000">
                                          <p:val>
                                            <p:strVal val="#ppt_x"/>
                                          </p:val>
                                        </p:tav>
                                      </p:tavLst>
                                    </p:anim>
                                    <p:anim calcmode="lin" valueType="num">
                                      <p:cBhvr additive="base">
                                        <p:cTn id="44" dur="500" fill="hold"/>
                                        <p:tgtEl>
                                          <p:spTgt spid="308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6" fill="hold" grpId="0" nodeType="clickEffect">
                                  <p:stCondLst>
                                    <p:cond delay="0"/>
                                  </p:stCondLst>
                                  <p:childTnLst>
                                    <p:set>
                                      <p:cBhvr>
                                        <p:cTn id="48" dur="1" fill="hold">
                                          <p:stCondLst>
                                            <p:cond delay="0"/>
                                          </p:stCondLst>
                                        </p:cTn>
                                        <p:tgtEl>
                                          <p:spTgt spid="3081"/>
                                        </p:tgtEl>
                                        <p:attrNameLst>
                                          <p:attrName>style.visibility</p:attrName>
                                        </p:attrNameLst>
                                      </p:cBhvr>
                                      <p:to>
                                        <p:strVal val="visible"/>
                                      </p:to>
                                    </p:set>
                                    <p:anim calcmode="lin" valueType="num">
                                      <p:cBhvr additive="base">
                                        <p:cTn id="49" dur="500" fill="hold"/>
                                        <p:tgtEl>
                                          <p:spTgt spid="3081"/>
                                        </p:tgtEl>
                                        <p:attrNameLst>
                                          <p:attrName>ppt_x</p:attrName>
                                        </p:attrNameLst>
                                      </p:cBhvr>
                                      <p:tavLst>
                                        <p:tav tm="0">
                                          <p:val>
                                            <p:strVal val="1+#ppt_w/2"/>
                                          </p:val>
                                        </p:tav>
                                        <p:tav tm="100000">
                                          <p:val>
                                            <p:strVal val="#ppt_x"/>
                                          </p:val>
                                        </p:tav>
                                      </p:tavLst>
                                    </p:anim>
                                    <p:anim calcmode="lin" valueType="num">
                                      <p:cBhvr additive="base">
                                        <p:cTn id="50" dur="500" fill="hold"/>
                                        <p:tgtEl>
                                          <p:spTgt spid="308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2" fill="hold" grpId="0" nodeType="clickEffect">
                                  <p:stCondLst>
                                    <p:cond delay="0"/>
                                  </p:stCondLst>
                                  <p:childTnLst>
                                    <p:set>
                                      <p:cBhvr>
                                        <p:cTn id="54" dur="1" fill="hold">
                                          <p:stCondLst>
                                            <p:cond delay="0"/>
                                          </p:stCondLst>
                                        </p:cTn>
                                        <p:tgtEl>
                                          <p:spTgt spid="3083"/>
                                        </p:tgtEl>
                                        <p:attrNameLst>
                                          <p:attrName>style.visibility</p:attrName>
                                        </p:attrNameLst>
                                      </p:cBhvr>
                                      <p:to>
                                        <p:strVal val="visible"/>
                                      </p:to>
                                    </p:set>
                                    <p:anim calcmode="lin" valueType="num">
                                      <p:cBhvr additive="base">
                                        <p:cTn id="55" dur="500" fill="hold"/>
                                        <p:tgtEl>
                                          <p:spTgt spid="3083"/>
                                        </p:tgtEl>
                                        <p:attrNameLst>
                                          <p:attrName>ppt_x</p:attrName>
                                        </p:attrNameLst>
                                      </p:cBhvr>
                                      <p:tavLst>
                                        <p:tav tm="0">
                                          <p:val>
                                            <p:strVal val="1+#ppt_w/2"/>
                                          </p:val>
                                        </p:tav>
                                        <p:tav tm="100000">
                                          <p:val>
                                            <p:strVal val="#ppt_x"/>
                                          </p:val>
                                        </p:tav>
                                      </p:tavLst>
                                    </p:anim>
                                    <p:anim calcmode="lin" valueType="num">
                                      <p:cBhvr additive="base">
                                        <p:cTn id="56" dur="500" fill="hold"/>
                                        <p:tgtEl>
                                          <p:spTgt spid="3083"/>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3" fill="hold" grpId="0" nodeType="clickEffect">
                                  <p:stCondLst>
                                    <p:cond delay="0"/>
                                  </p:stCondLst>
                                  <p:childTnLst>
                                    <p:set>
                                      <p:cBhvr>
                                        <p:cTn id="60" dur="1" fill="hold">
                                          <p:stCondLst>
                                            <p:cond delay="0"/>
                                          </p:stCondLst>
                                        </p:cTn>
                                        <p:tgtEl>
                                          <p:spTgt spid="3084"/>
                                        </p:tgtEl>
                                        <p:attrNameLst>
                                          <p:attrName>style.visibility</p:attrName>
                                        </p:attrNameLst>
                                      </p:cBhvr>
                                      <p:to>
                                        <p:strVal val="visible"/>
                                      </p:to>
                                    </p:set>
                                    <p:anim calcmode="lin" valueType="num">
                                      <p:cBhvr additive="base">
                                        <p:cTn id="61" dur="500" fill="hold"/>
                                        <p:tgtEl>
                                          <p:spTgt spid="3084"/>
                                        </p:tgtEl>
                                        <p:attrNameLst>
                                          <p:attrName>ppt_x</p:attrName>
                                        </p:attrNameLst>
                                      </p:cBhvr>
                                      <p:tavLst>
                                        <p:tav tm="0">
                                          <p:val>
                                            <p:strVal val="1+#ppt_w/2"/>
                                          </p:val>
                                        </p:tav>
                                        <p:tav tm="100000">
                                          <p:val>
                                            <p:strVal val="#ppt_x"/>
                                          </p:val>
                                        </p:tav>
                                      </p:tavLst>
                                    </p:anim>
                                    <p:anim calcmode="lin" valueType="num">
                                      <p:cBhvr additive="base">
                                        <p:cTn id="62" dur="500" fill="hold"/>
                                        <p:tgtEl>
                                          <p:spTgt spid="308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autoUpdateAnimBg="0"/>
      <p:bldP spid="3078" grpId="0" autoUpdateAnimBg="0"/>
      <p:bldP spid="3079" grpId="0" autoUpdateAnimBg="0"/>
      <p:bldP spid="3080" grpId="0" autoUpdateAnimBg="0"/>
      <p:bldP spid="3081" grpId="0" autoUpdateAnimBg="0"/>
      <p:bldP spid="3082" grpId="0" autoUpdateAnimBg="0"/>
      <p:bldP spid="3083" grpId="0" autoUpdateAnimBg="0"/>
      <p:bldP spid="3084" grpId="0" autoUpdateAnimBg="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1135</TotalTime>
  <Words>15800</Words>
  <Application>Microsoft Office PowerPoint</Application>
  <PresentationFormat>On-screen Show (4:3)</PresentationFormat>
  <Paragraphs>1105</Paragraphs>
  <Slides>157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157</vt:i4>
      </vt:variant>
    </vt:vector>
  </HeadingPairs>
  <TitlesOfParts>
    <vt:vector size="159" baseType="lpstr">
      <vt:lpstr>Flow</vt:lpstr>
      <vt:lpstr>Clip</vt:lpstr>
      <vt:lpstr>1 Thessalonians 2b</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Slide 65</vt:lpstr>
      <vt:lpstr>Slide 66</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                  Divine Powersphere of God</vt:lpstr>
      <vt:lpstr>Slide 82</vt:lpstr>
      <vt:lpstr>Slide 83</vt:lpstr>
      <vt:lpstr>Slide 84</vt:lpstr>
      <vt:lpstr>Slide 85</vt:lpstr>
      <vt:lpstr>Slide 86</vt:lpstr>
      <vt:lpstr>Slide 87</vt:lpstr>
      <vt:lpstr>Slide 88</vt:lpstr>
      <vt:lpstr>Slide 89</vt:lpstr>
      <vt:lpstr>Slide 90</vt:lpstr>
      <vt:lpstr>Slide 91</vt:lpstr>
      <vt:lpstr>Slide 92</vt:lpstr>
      <vt:lpstr>Slide 93</vt:lpstr>
      <vt:lpstr>Slide 94</vt:lpstr>
      <vt:lpstr>Slide 95</vt:lpstr>
      <vt:lpstr>Slide 96</vt:lpstr>
      <vt:lpstr>Slide 97</vt:lpstr>
      <vt:lpstr>Slide 98</vt:lpstr>
      <vt:lpstr>Destruction of  Christian Churches</vt:lpstr>
      <vt:lpstr>Slide 100</vt:lpstr>
      <vt:lpstr>Slide 101</vt:lpstr>
      <vt:lpstr>Slide 102</vt:lpstr>
      <vt:lpstr>Slide 103</vt:lpstr>
      <vt:lpstr>Slide 104</vt:lpstr>
      <vt:lpstr>Slide 105</vt:lpstr>
      <vt:lpstr>Slide 106</vt:lpstr>
      <vt:lpstr>Slide 107</vt:lpstr>
      <vt:lpstr>Slide 108</vt:lpstr>
      <vt:lpstr>Slide 109</vt:lpstr>
      <vt:lpstr>Slide 110</vt:lpstr>
      <vt:lpstr>Slide 111</vt:lpstr>
      <vt:lpstr>16. Satan Brings The Deadly “D’s”</vt:lpstr>
      <vt:lpstr>Slide 113</vt:lpstr>
      <vt:lpstr>Slide 114</vt:lpstr>
      <vt:lpstr>Slide 115</vt:lpstr>
      <vt:lpstr>Slide 116</vt:lpstr>
      <vt:lpstr>Slide 117</vt:lpstr>
      <vt:lpstr>Slide 118</vt:lpstr>
      <vt:lpstr>Slide 119</vt:lpstr>
      <vt:lpstr>Slide 120</vt:lpstr>
      <vt:lpstr>Slide 121</vt:lpstr>
      <vt:lpstr>Slide 122</vt:lpstr>
      <vt:lpstr>Slide 123</vt:lpstr>
      <vt:lpstr>Slide 124</vt:lpstr>
      <vt:lpstr>Slide 125</vt:lpstr>
      <vt:lpstr>Slide 126</vt:lpstr>
      <vt:lpstr>Slide 127</vt:lpstr>
      <vt:lpstr>Slide 128</vt:lpstr>
      <vt:lpstr>Slide 129</vt:lpstr>
      <vt:lpstr>Slide 130</vt:lpstr>
      <vt:lpstr>Slide 131</vt:lpstr>
      <vt:lpstr>Slide 132</vt:lpstr>
      <vt:lpstr>Slide 133</vt:lpstr>
      <vt:lpstr>Slide 134</vt:lpstr>
      <vt:lpstr>Slide 135</vt:lpstr>
      <vt:lpstr>Slide 136</vt:lpstr>
      <vt:lpstr>Slide 137</vt:lpstr>
      <vt:lpstr>Slide 138</vt:lpstr>
      <vt:lpstr>Slide 139</vt:lpstr>
      <vt:lpstr>Slide 140</vt:lpstr>
      <vt:lpstr>Slide 141</vt:lpstr>
      <vt:lpstr>Slide 142</vt:lpstr>
      <vt:lpstr>Slide 143</vt:lpstr>
      <vt:lpstr>Slide 144</vt:lpstr>
      <vt:lpstr>Slide 145</vt:lpstr>
      <vt:lpstr>Slide 146</vt:lpstr>
      <vt:lpstr>Slide 147</vt:lpstr>
      <vt:lpstr>Slide 148</vt:lpstr>
      <vt:lpstr>Slide 149</vt:lpstr>
      <vt:lpstr>Slide 150</vt:lpstr>
      <vt:lpstr>Slide 151</vt:lpstr>
      <vt:lpstr>Slide 152</vt:lpstr>
      <vt:lpstr>Slide 153</vt:lpstr>
      <vt:lpstr>Slide 154</vt:lpstr>
      <vt:lpstr>Slide 155</vt:lpstr>
      <vt:lpstr>Slide 156</vt:lpstr>
      <vt:lpstr>Slide 157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Thessalonians 2</dc:title>
  <dc:creator>Ron McMurray</dc:creator>
  <cp:lastModifiedBy>Ron McMurray</cp:lastModifiedBy>
  <cp:revision>39</cp:revision>
  <dcterms:created xsi:type="dcterms:W3CDTF">2010-08-28T21:47:57Z</dcterms:created>
  <dcterms:modified xsi:type="dcterms:W3CDTF">2010-12-04T17:18:53Z</dcterms:modified>
</cp:coreProperties>
</file>