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59" r:id="rId6"/>
    <p:sldId id="267" r:id="rId7"/>
    <p:sldId id="260" r:id="rId8"/>
    <p:sldId id="261" r:id="rId9"/>
    <p:sldId id="262" r:id="rId10"/>
    <p:sldId id="263" r:id="rId11"/>
    <p:sldId id="287" r:id="rId12"/>
    <p:sldId id="264" r:id="rId13"/>
    <p:sldId id="265" r:id="rId14"/>
    <p:sldId id="288" r:id="rId15"/>
    <p:sldId id="268" r:id="rId16"/>
    <p:sldId id="282" r:id="rId17"/>
    <p:sldId id="269" r:id="rId18"/>
    <p:sldId id="270" r:id="rId19"/>
    <p:sldId id="289" r:id="rId20"/>
    <p:sldId id="271" r:id="rId21"/>
    <p:sldId id="283" r:id="rId22"/>
    <p:sldId id="272" r:id="rId23"/>
    <p:sldId id="273" r:id="rId24"/>
    <p:sldId id="290" r:id="rId25"/>
    <p:sldId id="274" r:id="rId26"/>
    <p:sldId id="275" r:id="rId27"/>
    <p:sldId id="291" r:id="rId28"/>
    <p:sldId id="292" r:id="rId29"/>
    <p:sldId id="293" r:id="rId30"/>
    <p:sldId id="294" r:id="rId31"/>
    <p:sldId id="276" r:id="rId32"/>
    <p:sldId id="284" r:id="rId33"/>
    <p:sldId id="277" r:id="rId34"/>
    <p:sldId id="285" r:id="rId35"/>
    <p:sldId id="278" r:id="rId36"/>
    <p:sldId id="279" r:id="rId37"/>
    <p:sldId id="286" r:id="rId38"/>
    <p:sldId id="280" r:id="rId39"/>
    <p:sldId id="281"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36" y="19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5DFCF8F4-C218-40FB-A562-0A0559957DBE}"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DFCF8F4-C218-40FB-A562-0A0559957DBE}"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5DFCF8F4-C218-40FB-A562-0A0559957DBE}"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FCF8F4-C218-40FB-A562-0A0559957DBE}"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DFCF8F4-C218-40FB-A562-0A0559957DBE}"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DFCF8F4-C218-40FB-A562-0A0559957DB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DFCF8F4-C218-40FB-A562-0A0559957DBE}"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0993FED-1219-4BB3-9CEA-EE55A55D118E}" type="datetimeFigureOut">
              <a:rPr lang="en-US" smtClean="0"/>
              <a:pPr/>
              <a:t>12/11/2010</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5DFCF8F4-C218-40FB-A562-0A0559957DBE}"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dirty="0"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0993FED-1219-4BB3-9CEA-EE55A55D118E}" type="datetimeFigureOut">
              <a:rPr lang="en-US" smtClean="0"/>
              <a:pPr/>
              <a:t>12/11/2010</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5DFCF8F4-C218-40FB-A562-0A0559957DBE}"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10000"/>
            <a:ext cx="6400800" cy="1600200"/>
          </a:xfrm>
        </p:spPr>
        <p:txBody>
          <a:bodyPr/>
          <a:lstStyle/>
          <a:p>
            <a:r>
              <a:rPr lang="en-US" sz="3200" b="1" dirty="0" smtClean="0"/>
              <a:t>Grace Bible Church of Pullman</a:t>
            </a:r>
          </a:p>
          <a:p>
            <a:r>
              <a:rPr lang="en-US" b="1" dirty="0" smtClean="0"/>
              <a:t>Pastor-Teacher,  Ron McMurray</a:t>
            </a:r>
            <a:endParaRPr lang="en-US" b="1" dirty="0"/>
          </a:p>
        </p:txBody>
      </p:sp>
      <p:sp>
        <p:nvSpPr>
          <p:cNvPr id="2" name="Title 1"/>
          <p:cNvSpPr>
            <a:spLocks noGrp="1"/>
          </p:cNvSpPr>
          <p:nvPr>
            <p:ph type="ctrTitle"/>
          </p:nvPr>
        </p:nvSpPr>
        <p:spPr/>
        <p:txBody>
          <a:bodyPr/>
          <a:lstStyle/>
          <a:p>
            <a:r>
              <a:rPr lang="en-US" dirty="0" smtClean="0"/>
              <a:t>1 Thessalonians 3</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lnSpcReduction="10000"/>
          </a:bodyPr>
          <a:lstStyle/>
          <a:p>
            <a:pPr hangingPunct="0">
              <a:buNone/>
            </a:pPr>
            <a:r>
              <a:rPr lang="en-US" dirty="0" smtClean="0"/>
              <a:t>    - The first purpose of Timothy peeling off and going back to Thessalonica is to provide stability in a rather confusing situation which had developed. </a:t>
            </a:r>
          </a:p>
          <a:p>
            <a:pPr hangingPunct="0">
              <a:buNone/>
            </a:pPr>
            <a:r>
              <a:rPr lang="en-US" dirty="0" smtClean="0"/>
              <a:t>       - The second reason was to comfort. This refers to that crowd who were all confused about physical death and thought that their loved ones who had died would miss out on the Rapture. </a:t>
            </a:r>
            <a:endParaRPr lang="en-US" dirty="0" smtClean="0"/>
          </a:p>
          <a:p>
            <a:pPr hangingPunct="0"/>
            <a:r>
              <a:rPr lang="en-US" dirty="0" smtClean="0"/>
              <a:t>PARAKALEO  AAInfin – to encourage them for their faithfulness and encourage them to endure the persecutions. </a:t>
            </a:r>
          </a:p>
          <a:p>
            <a:pPr hangingPunct="0"/>
            <a:endParaRPr lang="en-US" dirty="0" smtClean="0"/>
          </a:p>
          <a:p>
            <a:pPr hangingPunct="0"/>
            <a:r>
              <a:rPr lang="en-US" dirty="0" smtClean="0"/>
              <a:t>HUPER TES PISTEOS HUMON – on behalf of their doctrine </a:t>
            </a:r>
            <a:r>
              <a:rPr lang="en-US" b="1" dirty="0" smtClean="0">
                <a:solidFill>
                  <a:schemeClr val="accent6"/>
                </a:solidFill>
              </a:rPr>
              <a:t> </a:t>
            </a:r>
            <a:r>
              <a:rPr lang="en-US" dirty="0" smtClean="0"/>
              <a:t>is literally</a:t>
            </a:r>
            <a:r>
              <a:rPr lang="en-US" b="1" dirty="0" smtClean="0">
                <a:solidFill>
                  <a:schemeClr val="accent6"/>
                </a:solidFill>
              </a:rPr>
              <a:t>, “with reference to your faith.” </a:t>
            </a:r>
            <a:r>
              <a:rPr lang="en-US" dirty="0" smtClean="0"/>
              <a:t>Faith here means the whole body of doctrine, the whole body of truth. </a:t>
            </a:r>
          </a:p>
          <a:p>
            <a:pPr hangingPunct="0"/>
            <a:endParaRPr lang="en-US" dirty="0" smtClean="0"/>
          </a:p>
          <a:p>
            <a:pPr hangingPunct="0"/>
            <a:r>
              <a:rPr lang="en-US" dirty="0" smtClean="0"/>
              <a:t>Because they had some gaps in their understanding of the Word and because they had misconstrued certain events in life, they need some comfort as well. </a:t>
            </a:r>
          </a:p>
          <a:p>
            <a:pPr hangingPunct="0"/>
            <a:endParaRPr lang="en-US" dirty="0" smtClean="0"/>
          </a:p>
          <a:p>
            <a:pPr hangingPunct="0"/>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763000" cy="6324600"/>
          </a:xfrm>
        </p:spPr>
        <p:txBody>
          <a:bodyPr>
            <a:normAutofit/>
          </a:bodyPr>
          <a:lstStyle/>
          <a:p>
            <a:r>
              <a:rPr lang="en-US" dirty="0" smtClean="0"/>
              <a:t>3:3 — the pressure in Thessalonica is now mentioned</a:t>
            </a:r>
            <a:r>
              <a:rPr lang="en-US" b="1" dirty="0" smtClean="0">
                <a:solidFill>
                  <a:schemeClr val="accent6"/>
                </a:solidFill>
              </a:rPr>
              <a:t>. “That no man should be moved” </a:t>
            </a:r>
            <a:r>
              <a:rPr lang="en-US" dirty="0" smtClean="0"/>
              <a:t>— here is the problem back at the local church. </a:t>
            </a:r>
            <a:r>
              <a:rPr lang="en-US" dirty="0" smtClean="0"/>
              <a:t> SAINO  PPInfin – to be troubled or </a:t>
            </a:r>
            <a:r>
              <a:rPr lang="en-US" dirty="0" smtClean="0"/>
              <a:t>d</a:t>
            </a:r>
            <a:r>
              <a:rPr lang="en-US" dirty="0" smtClean="0"/>
              <a:t>isheartened by afflictions, to </a:t>
            </a:r>
            <a:r>
              <a:rPr lang="en-US" dirty="0" smtClean="0"/>
              <a:t>cringe, or to wag the tail </a:t>
            </a:r>
            <a:r>
              <a:rPr lang="en-US" dirty="0" smtClean="0"/>
              <a:t>[ like </a:t>
            </a:r>
            <a:r>
              <a:rPr lang="en-US" dirty="0" smtClean="0"/>
              <a:t>a dog which is being </a:t>
            </a:r>
            <a:r>
              <a:rPr lang="en-US" dirty="0" smtClean="0"/>
              <a:t>disciplined ]. </a:t>
            </a:r>
            <a:endParaRPr lang="en-US" dirty="0" smtClean="0"/>
          </a:p>
          <a:p>
            <a:pPr hangingPunct="0"/>
            <a:r>
              <a:rPr lang="en-US" dirty="0" smtClean="0"/>
              <a:t>This was the original use of the word. It eventually came to mean to be </a:t>
            </a:r>
            <a:r>
              <a:rPr lang="en-US" b="1" dirty="0" smtClean="0"/>
              <a:t>disturbed or discouraged. </a:t>
            </a:r>
          </a:p>
          <a:p>
            <a:pPr hangingPunct="0"/>
            <a:r>
              <a:rPr lang="en-US" dirty="0" smtClean="0"/>
              <a:t>Some of the people at Thessalonica are disturbed and therefore they are going to lose the purpose for which the Local church is established. </a:t>
            </a:r>
          </a:p>
          <a:p>
            <a:pPr hangingPunct="0">
              <a:buNone/>
            </a:pPr>
            <a:endParaRPr lang="en-US" dirty="0" smtClean="0"/>
          </a:p>
          <a:p>
            <a:r>
              <a:rPr lang="en-US" b="1" dirty="0" smtClean="0">
                <a:solidFill>
                  <a:schemeClr val="accent6"/>
                </a:solidFill>
              </a:rPr>
              <a:t>“by these afflictions” </a:t>
            </a:r>
            <a:r>
              <a:rPr lang="en-US" dirty="0" smtClean="0"/>
              <a:t>— means pressure. Affliction and pressure in the Christian way of life should never disturb the believer.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a:bodyPr>
          <a:lstStyle/>
          <a:p>
            <a:endParaRPr lang="en-US" dirty="0" smtClean="0"/>
          </a:p>
          <a:p>
            <a:r>
              <a:rPr lang="en-US" dirty="0" smtClean="0"/>
              <a:t>God </a:t>
            </a:r>
            <a:r>
              <a:rPr lang="en-US" dirty="0" smtClean="0"/>
              <a:t>has so designed the Christian and so provided for the Christian that he can have perfect peace, perfect stability, perfect comfort, perfect happiness in the midst of the pressures of life. </a:t>
            </a:r>
          </a:p>
          <a:p>
            <a:endParaRPr lang="en-US" dirty="0" smtClean="0"/>
          </a:p>
          <a:p>
            <a:r>
              <a:rPr lang="en-US" dirty="0" smtClean="0"/>
              <a:t>Timothy </a:t>
            </a:r>
            <a:r>
              <a:rPr lang="en-US" dirty="0" smtClean="0"/>
              <a:t>is going back to fill in on the necessary doctrines and principles in this particular factor. Every believer sooner or later faces the difficulties and the trials of life</a:t>
            </a:r>
            <a:r>
              <a:rPr lang="en-US" dirty="0" smtClean="0"/>
              <a:t>.</a:t>
            </a:r>
          </a:p>
          <a:p>
            <a:endParaRPr lang="en-US" dirty="0" smtClean="0"/>
          </a:p>
          <a:p>
            <a:r>
              <a:rPr lang="en-US" dirty="0" smtClean="0"/>
              <a:t>When </a:t>
            </a:r>
            <a:r>
              <a:rPr lang="en-US" dirty="0" smtClean="0"/>
              <a:t>he faces these difficulties and trials the big question is: Does he have inner happiness, peace, stability, or does he fall apart like any unbeliever in the midst of his troubles?</a:t>
            </a:r>
          </a:p>
          <a:p>
            <a:pPr>
              <a:buNone/>
            </a:pP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172200"/>
          </a:xfrm>
        </p:spPr>
        <p:txBody>
          <a:bodyPr>
            <a:normAutofit/>
          </a:bodyPr>
          <a:lstStyle/>
          <a:p>
            <a:endParaRPr lang="en-US" dirty="0" smtClean="0"/>
          </a:p>
          <a:p>
            <a:r>
              <a:rPr lang="en-US" dirty="0" smtClean="0"/>
              <a:t> “These afflictions” is in the dative case, dative of advantage. It is to the advantage of believers to have pressure. In other words, this introduces that great doctrine, happiness and blessing in the midst of the pressures of life. </a:t>
            </a:r>
          </a:p>
          <a:p>
            <a:pPr hangingPunct="0"/>
            <a:r>
              <a:rPr lang="en-US" b="1" dirty="0" smtClean="0">
                <a:solidFill>
                  <a:schemeClr val="accent6"/>
                </a:solidFill>
              </a:rPr>
              <a:t>“for yourselves know that we </a:t>
            </a:r>
            <a:r>
              <a:rPr lang="en-US" b="1" dirty="0" smtClean="0">
                <a:solidFill>
                  <a:schemeClr val="accent6"/>
                </a:solidFill>
              </a:rPr>
              <a:t>have been destined for this” </a:t>
            </a:r>
            <a:r>
              <a:rPr lang="en-US" dirty="0" smtClean="0"/>
              <a:t>KEIMAI – PMIndic – to be appointed, destined. The </a:t>
            </a:r>
            <a:r>
              <a:rPr lang="en-US" dirty="0" smtClean="0"/>
              <a:t>Thessalonians knew that the Pauline team was appointed to take up the slack on many of these problems. </a:t>
            </a:r>
            <a:endParaRPr lang="en-US" dirty="0" smtClean="0"/>
          </a:p>
          <a:p>
            <a:pPr hangingPunct="0"/>
            <a:r>
              <a:rPr lang="en-US" dirty="0" smtClean="0"/>
              <a:t>Trials are the hardest tests of our faith.</a:t>
            </a:r>
          </a:p>
          <a:p>
            <a:pPr hangingPunct="0"/>
            <a:r>
              <a:rPr lang="en-US" dirty="0" smtClean="0"/>
              <a:t>When the Laws of Establishment and the Gospel are ignored by a nation then  persecution of believers increases. </a:t>
            </a:r>
          </a:p>
          <a:p>
            <a:pPr hangingPunct="0">
              <a:buNone/>
            </a:pPr>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400800"/>
          </a:xfrm>
        </p:spPr>
        <p:txBody>
          <a:bodyPr>
            <a:normAutofit/>
          </a:bodyPr>
          <a:lstStyle/>
          <a:p>
            <a:r>
              <a:rPr lang="en-US" dirty="0" smtClean="0"/>
              <a:t>During suffering believers may forget the principle of Undeserved Suffering and false teachers convince them that God has forsaken them so they must be in the Tribulation period.</a:t>
            </a:r>
          </a:p>
          <a:p>
            <a:r>
              <a:rPr lang="en-US" dirty="0" smtClean="0"/>
              <a:t>Paul warned believers previously that they would suffer trials in the CWL, Acts 14:22, in order to make them strong.</a:t>
            </a:r>
          </a:p>
          <a:p>
            <a:endParaRPr lang="en-US" dirty="0" smtClean="0"/>
          </a:p>
          <a:p>
            <a:r>
              <a:rPr lang="en-US" dirty="0" smtClean="0"/>
              <a:t>Obnoxious, negative people we encounter who reject Christ and make fun of Christianity are designed to test our faith, strengthen our resolve, and motivate us to love and serve Christ. </a:t>
            </a:r>
            <a:endParaRPr lang="en-US" dirty="0" smtClean="0"/>
          </a:p>
          <a:p>
            <a:endParaRPr lang="en-US" dirty="0" smtClean="0"/>
          </a:p>
          <a:p>
            <a:r>
              <a:rPr lang="en-US" b="1" dirty="0" smtClean="0">
                <a:solidFill>
                  <a:schemeClr val="accent6"/>
                </a:solidFill>
              </a:rPr>
              <a:t>3:4 </a:t>
            </a:r>
            <a:r>
              <a:rPr lang="en-US" dirty="0" smtClean="0"/>
              <a:t>— Paul’s warning regarding suffering. Paul says here</a:t>
            </a:r>
            <a:r>
              <a:rPr lang="en-US" b="1" dirty="0" smtClean="0">
                <a:solidFill>
                  <a:schemeClr val="accent6"/>
                </a:solidFill>
              </a:rPr>
              <a:t>, “I told you so.” </a:t>
            </a:r>
            <a:r>
              <a:rPr lang="en-US" dirty="0" smtClean="0"/>
              <a:t>He told them that they would have trouble. Apparently it was quite a shock to the Thessalonian believers when the trouble came.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324600"/>
          </a:xfrm>
        </p:spPr>
        <p:txBody>
          <a:bodyPr>
            <a:normAutofit lnSpcReduction="10000"/>
          </a:bodyPr>
          <a:lstStyle/>
          <a:p>
            <a:pPr hangingPunct="0"/>
            <a:r>
              <a:rPr lang="en-US" b="1" dirty="0" smtClean="0">
                <a:solidFill>
                  <a:schemeClr val="accent6"/>
                </a:solidFill>
              </a:rPr>
              <a:t>“for verily, when we were with you” </a:t>
            </a:r>
            <a:r>
              <a:rPr lang="en-US" dirty="0" smtClean="0"/>
              <a:t>— reminding them of the fact that Paul was once there and taught them the Word — </a:t>
            </a:r>
            <a:r>
              <a:rPr lang="en-US" b="1" dirty="0" smtClean="0">
                <a:solidFill>
                  <a:schemeClr val="accent6"/>
                </a:solidFill>
              </a:rPr>
              <a:t>“we told you before</a:t>
            </a:r>
            <a:r>
              <a:rPr lang="en-US" b="1" dirty="0" smtClean="0">
                <a:solidFill>
                  <a:schemeClr val="accent6"/>
                </a:solidFill>
              </a:rPr>
              <a:t>.”  </a:t>
            </a:r>
            <a:r>
              <a:rPr lang="en-US" dirty="0" smtClean="0"/>
              <a:t> </a:t>
            </a:r>
            <a:r>
              <a:rPr lang="en-US" dirty="0" smtClean="0"/>
              <a:t>PROLEGO – Impf Act Indic – to say before, speak many times on the subject .</a:t>
            </a:r>
          </a:p>
          <a:p>
            <a:pPr hangingPunct="0"/>
            <a:r>
              <a:rPr lang="en-US" dirty="0" smtClean="0"/>
              <a:t>THLIBO – PPInfin – continually receive persecution, affliction from cosmos</a:t>
            </a:r>
          </a:p>
          <a:p>
            <a:pPr hangingPunct="0"/>
            <a:r>
              <a:rPr lang="en-US" dirty="0" smtClean="0"/>
              <a:t>GINOMAI – Aor Midd</a:t>
            </a:r>
            <a:r>
              <a:rPr lang="en-US" dirty="0" smtClean="0"/>
              <a:t>le Subj – to happen, come to pass. It will come so believers need to be prepared for it with a soul full of sound doctrine. </a:t>
            </a:r>
            <a:endParaRPr lang="en-US" dirty="0" smtClean="0"/>
          </a:p>
          <a:p>
            <a:pPr hangingPunct="0"/>
            <a:endParaRPr lang="en-US" b="1" dirty="0" smtClean="0">
              <a:solidFill>
                <a:schemeClr val="accent6"/>
              </a:solidFill>
            </a:endParaRPr>
          </a:p>
          <a:p>
            <a:pPr hangingPunct="0"/>
            <a:r>
              <a:rPr lang="en-US" dirty="0" smtClean="0"/>
              <a:t> </a:t>
            </a:r>
            <a:r>
              <a:rPr lang="en-US" dirty="0" smtClean="0"/>
              <a:t>If the believer has doctrine on the inside he has the equipment to be stable at all times, and since these Thessalonians are brand new Christians this is one lesson they haven’t learned yet. </a:t>
            </a:r>
          </a:p>
          <a:p>
            <a:pPr hangingPunct="0"/>
            <a:r>
              <a:rPr lang="en-US" dirty="0" smtClean="0"/>
              <a:t>In spite of all the doctrine that Paul taught them while he was there Timothy has to go back to teach them the secret of stability in the Christian life of phase two. </a:t>
            </a:r>
          </a:p>
          <a:p>
            <a:pPr hangingPunct="0"/>
            <a:endParaRPr lang="en-US"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324600"/>
          </a:xfrm>
        </p:spPr>
        <p:txBody>
          <a:bodyPr>
            <a:normAutofit fontScale="92500" lnSpcReduction="20000"/>
          </a:bodyPr>
          <a:lstStyle/>
          <a:p>
            <a:pPr hangingPunct="0"/>
            <a:r>
              <a:rPr lang="en-US" b="1" dirty="0" smtClean="0">
                <a:solidFill>
                  <a:schemeClr val="accent2"/>
                </a:solidFill>
              </a:rPr>
              <a:t>“that we </a:t>
            </a:r>
            <a:r>
              <a:rPr lang="en-US" dirty="0" smtClean="0"/>
              <a:t>[Paul, his party, and the Thessalonians</a:t>
            </a:r>
            <a:r>
              <a:rPr lang="en-US" b="1" dirty="0" smtClean="0">
                <a:solidFill>
                  <a:schemeClr val="accent2"/>
                </a:solidFill>
              </a:rPr>
              <a:t>] should suffer Tribulation; even as it came to pass, and now you know”</a:t>
            </a:r>
            <a:r>
              <a:rPr lang="en-US" dirty="0" smtClean="0"/>
              <a:t> — you know in the past with the result that you will understand the principle that Timothy is coming back to teach. </a:t>
            </a:r>
          </a:p>
          <a:p>
            <a:pPr hangingPunct="0"/>
            <a:endParaRPr lang="en-US" dirty="0" smtClean="0"/>
          </a:p>
          <a:p>
            <a:pPr hangingPunct="0"/>
            <a:r>
              <a:rPr lang="en-US" b="1" dirty="0" smtClean="0">
                <a:solidFill>
                  <a:schemeClr val="accent2"/>
                </a:solidFill>
              </a:rPr>
              <a:t>“</a:t>
            </a:r>
            <a:r>
              <a:rPr lang="en-US" b="1" dirty="0" smtClean="0">
                <a:solidFill>
                  <a:schemeClr val="accent2"/>
                </a:solidFill>
              </a:rPr>
              <a:t>You know</a:t>
            </a:r>
            <a:r>
              <a:rPr lang="en-US" dirty="0" smtClean="0"/>
              <a:t>” is the verb for inherent knowledge, now they have it in their frontal lobes, they know what Paul means when he said we all as Christians have tribulation. So Paul is concerned about them and he expresses his concern once more in verse 5.</a:t>
            </a:r>
          </a:p>
          <a:p>
            <a:pPr hangingPunct="0"/>
            <a:endParaRPr lang="en-US" dirty="0" smtClean="0"/>
          </a:p>
          <a:p>
            <a:pPr hangingPunct="0"/>
            <a:r>
              <a:rPr lang="en-US" b="1" dirty="0" smtClean="0">
                <a:solidFill>
                  <a:schemeClr val="accent2"/>
                </a:solidFill>
              </a:rPr>
              <a:t>3:5 — “For this cause, when I could no longer hold out” </a:t>
            </a:r>
            <a:r>
              <a:rPr lang="en-US" dirty="0" smtClean="0"/>
              <a:t>— </a:t>
            </a:r>
            <a:r>
              <a:rPr lang="en-US" dirty="0" smtClean="0"/>
              <a:t>STEGO  PAPtc – to not stand it any longer.  </a:t>
            </a:r>
          </a:p>
          <a:p>
            <a:pPr hangingPunct="0"/>
            <a:r>
              <a:rPr lang="en-US" dirty="0" smtClean="0"/>
              <a:t>This </a:t>
            </a:r>
            <a:r>
              <a:rPr lang="en-US" dirty="0" smtClean="0"/>
              <a:t>is a repetition of what he started to say in verse 1.  It was Paul who finally called the conference which decided to send Timothy. </a:t>
            </a:r>
            <a:endParaRPr lang="en-US" dirty="0" smtClean="0"/>
          </a:p>
          <a:p>
            <a:pPr hangingPunct="0">
              <a:buNone/>
            </a:pPr>
            <a:endParaRPr lang="en-US" dirty="0" smtClean="0"/>
          </a:p>
          <a:p>
            <a:pPr hangingPunct="0"/>
            <a:r>
              <a:rPr lang="en-US" b="1" dirty="0" smtClean="0">
                <a:solidFill>
                  <a:schemeClr val="accent2"/>
                </a:solidFill>
              </a:rPr>
              <a:t>“I sent to know your faith” </a:t>
            </a:r>
            <a:r>
              <a:rPr lang="en-US" dirty="0" smtClean="0"/>
              <a:t>—PEMPO – AAIndic –to send Timothy to discover how they were handling the affliction and if they were using the faith rest technique.</a:t>
            </a:r>
            <a:endParaRPr lang="en-US" b="1" dirty="0" smtClean="0"/>
          </a:p>
          <a:p>
            <a:pPr hangingPunct="0"/>
            <a:endParaRPr lang="en-US" dirty="0" smtClean="0"/>
          </a:p>
          <a:p>
            <a:endParaRPr lang="en-US" dirty="0" smtClean="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lnSpcReduction="10000"/>
          </a:bodyPr>
          <a:lstStyle/>
          <a:p>
            <a:pPr hangingPunct="0"/>
            <a:endParaRPr lang="en-US" b="1" dirty="0" smtClean="0">
              <a:solidFill>
                <a:schemeClr val="accent2"/>
              </a:solidFill>
            </a:endParaRPr>
          </a:p>
          <a:p>
            <a:pPr hangingPunct="0"/>
            <a:r>
              <a:rPr lang="en-US" b="1" dirty="0" smtClean="0">
                <a:solidFill>
                  <a:schemeClr val="accent2"/>
                </a:solidFill>
              </a:rPr>
              <a:t>“lest by some means the tempter hath tempted you, and our labor be in vain” </a:t>
            </a:r>
            <a:r>
              <a:rPr lang="en-US" dirty="0" smtClean="0"/>
              <a:t>—PEIRAZO  PAPtc – to be tempted by evil so as to forsake the CWL and adopt world value system.  HO refers to ‘the one’ who tempts, Satan. </a:t>
            </a:r>
          </a:p>
          <a:p>
            <a:pPr hangingPunct="0"/>
            <a:r>
              <a:rPr lang="en-US" dirty="0" smtClean="0"/>
              <a:t> </a:t>
            </a:r>
            <a:r>
              <a:rPr lang="en-US" dirty="0" smtClean="0"/>
              <a:t>Satan has many ways of trying to get believers away from occupation with Christ, and then the great tragedy which apparently had happened enough for Paul to add this phrase</a:t>
            </a:r>
            <a:r>
              <a:rPr lang="en-US" b="1" dirty="0" smtClean="0">
                <a:solidFill>
                  <a:schemeClr val="accent2"/>
                </a:solidFill>
              </a:rPr>
              <a:t>: “our labor.” </a:t>
            </a:r>
          </a:p>
          <a:p>
            <a:pPr hangingPunct="0"/>
            <a:endParaRPr lang="en-US" dirty="0" smtClean="0"/>
          </a:p>
          <a:p>
            <a:pPr hangingPunct="0"/>
            <a:r>
              <a:rPr lang="en-US" dirty="0" smtClean="0"/>
              <a:t>The </a:t>
            </a:r>
            <a:r>
              <a:rPr lang="en-US" dirty="0" smtClean="0"/>
              <a:t>word for labor in the Greek means to the point of exhaustion. When Paul was in Thessalonica he worked day and night teaching the Word of God. </a:t>
            </a:r>
          </a:p>
          <a:p>
            <a:pPr hangingPunct="0"/>
            <a:endParaRPr lang="en-US" dirty="0" smtClean="0"/>
          </a:p>
          <a:p>
            <a:pPr hangingPunct="0"/>
            <a:r>
              <a:rPr lang="en-US" dirty="0" smtClean="0"/>
              <a:t>He labored to the point of exhaustion. He studied and taught until he was totally exhausted, and he said it was possible that this labor could become vain. </a:t>
            </a:r>
          </a:p>
          <a:p>
            <a:pPr hangingPunct="0"/>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686800" cy="6324600"/>
          </a:xfrm>
        </p:spPr>
        <p:txBody>
          <a:bodyPr>
            <a:normAutofit/>
          </a:bodyPr>
          <a:lstStyle/>
          <a:p>
            <a:pPr hangingPunct="0"/>
            <a:r>
              <a:rPr lang="en-US" dirty="0" smtClean="0"/>
              <a:t>KENON GINOMAI – AMSubj – became vain.  </a:t>
            </a:r>
            <a:r>
              <a:rPr lang="en-US" dirty="0" smtClean="0"/>
              <a:t>The </a:t>
            </a:r>
            <a:r>
              <a:rPr lang="en-US" dirty="0" smtClean="0"/>
              <a:t>word </a:t>
            </a:r>
            <a:r>
              <a:rPr lang="en-US" b="1" dirty="0" smtClean="0">
                <a:solidFill>
                  <a:schemeClr val="accent2"/>
                </a:solidFill>
              </a:rPr>
              <a:t>“vain” </a:t>
            </a:r>
            <a:r>
              <a:rPr lang="en-US" dirty="0" smtClean="0"/>
              <a:t>means empty or void, no purpose is accomplished. There is a principle here we should not miss:</a:t>
            </a:r>
          </a:p>
          <a:p>
            <a:pPr hangingPunct="0"/>
            <a:endParaRPr lang="en-US" dirty="0" smtClean="0"/>
          </a:p>
          <a:p>
            <a:pPr hangingPunct="0"/>
            <a:r>
              <a:rPr lang="en-US" dirty="0" smtClean="0"/>
              <a:t> </a:t>
            </a:r>
            <a:r>
              <a:rPr lang="en-US" b="1" dirty="0" smtClean="0"/>
              <a:t>It is possible for the Bible to be taught day after day, month after month, year after year, and that Bible teaching can be vain, to no purpose, when it is not used by believers in their daily lives.</a:t>
            </a:r>
          </a:p>
          <a:p>
            <a:pPr hangingPunct="0"/>
            <a:endParaRPr lang="en-US" dirty="0" smtClean="0"/>
          </a:p>
          <a:p>
            <a:pPr hangingPunct="0"/>
            <a:r>
              <a:rPr lang="en-US" dirty="0" smtClean="0"/>
              <a:t> That is the tragedy, that is why Paul was afraid, and that is why he sent Timothy. </a:t>
            </a:r>
            <a:r>
              <a:rPr lang="en-US" dirty="0" smtClean="0"/>
              <a:t>  Pastors often face this when peop</a:t>
            </a:r>
            <a:r>
              <a:rPr lang="en-US" dirty="0" smtClean="0"/>
              <a:t>le peel off after they have taught hundreds of hours of sound doctrine, counseled, encouraged, and poured his life into them.  They just walk away… </a:t>
            </a:r>
          </a:p>
          <a:p>
            <a:pPr hangingPunct="0"/>
            <a:endParaRPr lang="en-US" dirty="0" smtClean="0"/>
          </a:p>
          <a:p>
            <a:pPr hangingPunct="0"/>
            <a:endParaRPr lang="en-US" dirty="0" smtClean="0"/>
          </a:p>
          <a:p>
            <a:pPr hangingPunct="0"/>
            <a:endParaRPr lang="en-US" dirty="0" smtClean="0"/>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763000" cy="6400800"/>
          </a:xfrm>
        </p:spPr>
        <p:txBody>
          <a:bodyPr/>
          <a:lstStyle/>
          <a:p>
            <a:r>
              <a:rPr lang="en-US" b="1" dirty="0" smtClean="0">
                <a:solidFill>
                  <a:schemeClr val="accent2"/>
                </a:solidFill>
              </a:rPr>
              <a:t>3:6-9</a:t>
            </a:r>
            <a:r>
              <a:rPr lang="en-US" dirty="0" smtClean="0"/>
              <a:t>, Timothy has returned. Paul sent him from Athens and Timothy returns to Paul in Corinth, and in these verses we have the inspector’s report. </a:t>
            </a:r>
            <a:r>
              <a:rPr lang="en-US" dirty="0" smtClean="0"/>
              <a:t> Timothy </a:t>
            </a:r>
            <a:r>
              <a:rPr lang="en-US" dirty="0" smtClean="0"/>
              <a:t>came back with this report. </a:t>
            </a:r>
          </a:p>
          <a:p>
            <a:endParaRPr lang="en-US" dirty="0" smtClean="0"/>
          </a:p>
          <a:p>
            <a:r>
              <a:rPr lang="en-US" b="1" dirty="0" smtClean="0">
                <a:solidFill>
                  <a:schemeClr val="accent2"/>
                </a:solidFill>
              </a:rPr>
              <a:t>3:6 — “and brought us good tidings.” </a:t>
            </a:r>
            <a:r>
              <a:rPr lang="en-US" b="1" dirty="0" smtClean="0">
                <a:solidFill>
                  <a:schemeClr val="accent2"/>
                </a:solidFill>
              </a:rPr>
              <a:t> </a:t>
            </a:r>
            <a:r>
              <a:rPr lang="en-US" dirty="0" smtClean="0"/>
              <a:t>EUAGGELIZO AMPtc – having announced good news about the Thess. church, their faith, love, and that they think kindly of Paul and his team.</a:t>
            </a:r>
          </a:p>
          <a:p>
            <a:endParaRPr lang="en-US" b="1" dirty="0" smtClean="0">
              <a:solidFill>
                <a:schemeClr val="accent2"/>
              </a:solidFill>
            </a:endParaRPr>
          </a:p>
          <a:p>
            <a:r>
              <a:rPr lang="en-US" dirty="0" smtClean="0"/>
              <a:t>Paul </a:t>
            </a:r>
            <a:r>
              <a:rPr lang="en-US" dirty="0" smtClean="0"/>
              <a:t>had probably been a bit down in the dumps. He could visualize, as seen in the last verse, that all of his teaching had been void and empty and useless, and that the whole church at Thessalonica was going to come unglued and fall apart. </a:t>
            </a:r>
            <a:endParaRPr lang="en-US" dirty="0" smtClean="0"/>
          </a:p>
          <a:p>
            <a:endParaRPr lang="en-US" dirty="0" smtClean="0"/>
          </a:p>
          <a:p>
            <a:r>
              <a:rPr lang="en-US" dirty="0" smtClean="0"/>
              <a:t>This often happens to churches when leadership is absent. </a:t>
            </a:r>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096000"/>
          </a:xfrm>
        </p:spPr>
        <p:txBody>
          <a:bodyPr>
            <a:normAutofit/>
          </a:bodyPr>
          <a:lstStyle/>
          <a:p>
            <a:pPr hangingPunct="0"/>
            <a:r>
              <a:rPr lang="en-US" b="1" dirty="0" smtClean="0">
                <a:solidFill>
                  <a:srgbClr val="0070C0"/>
                </a:solidFill>
              </a:rPr>
              <a:t>3:1 “Therefore, when we could endure it no longer, we through it best to be </a:t>
            </a:r>
            <a:r>
              <a:rPr lang="en-US" b="1" dirty="0" smtClean="0">
                <a:solidFill>
                  <a:srgbClr val="0070C0"/>
                </a:solidFill>
              </a:rPr>
              <a:t>left </a:t>
            </a:r>
            <a:r>
              <a:rPr lang="en-US" b="1" dirty="0" smtClean="0">
                <a:solidFill>
                  <a:srgbClr val="0070C0"/>
                </a:solidFill>
              </a:rPr>
              <a:t>behind at Athens alone,”</a:t>
            </a:r>
          </a:p>
          <a:p>
            <a:pPr hangingPunct="0"/>
            <a:r>
              <a:rPr lang="en-US" b="1" dirty="0" smtClean="0">
                <a:solidFill>
                  <a:srgbClr val="0070C0"/>
                </a:solidFill>
              </a:rPr>
              <a:t> “endure no longer” </a:t>
            </a:r>
            <a:r>
              <a:rPr lang="en-US" dirty="0" smtClean="0"/>
              <a:t>is </a:t>
            </a:r>
            <a:r>
              <a:rPr lang="en-US" dirty="0" smtClean="0"/>
              <a:t>STEGO  to endure as in 1 Cor 9:12, 13:7.  PAPtc. </a:t>
            </a:r>
            <a:endParaRPr lang="en-US" dirty="0" smtClean="0"/>
          </a:p>
          <a:p>
            <a:pPr hangingPunct="0"/>
            <a:r>
              <a:rPr lang="en-US" dirty="0" smtClean="0"/>
              <a:t>Reports had been coming through that there were difficulties at Thessalonica, and because of these difficulties Paul could only stand it so long and then he had to find out what was going on there. </a:t>
            </a:r>
          </a:p>
          <a:p>
            <a:pPr hangingPunct="0"/>
            <a:r>
              <a:rPr lang="en-US" dirty="0" smtClean="0"/>
              <a:t>Some of the Thessalonian believers are confused. One rumor which had come back and which was confirmed was the fact that due to the doctrine of the Rapture of the Church.</a:t>
            </a:r>
          </a:p>
          <a:p>
            <a:pPr hangingPunct="0"/>
            <a:r>
              <a:rPr lang="en-US" dirty="0" smtClean="0"/>
              <a:t>Some businessmen had decided to give up their businesses and wait for the Rapture by apparently doing nothing.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a:bodyPr>
          <a:lstStyle/>
          <a:p>
            <a:pPr hangingPunct="0"/>
            <a:r>
              <a:rPr lang="en-US" b="1" dirty="0" smtClean="0">
                <a:solidFill>
                  <a:schemeClr val="accent2"/>
                </a:solidFill>
              </a:rPr>
              <a:t>“and brought us good tidings of your faith and love” </a:t>
            </a:r>
            <a:r>
              <a:rPr lang="en-US" dirty="0" smtClean="0"/>
              <a:t>— Paul sent Timothy down in hopes that they were still using the faith-rest technique, and when Timothy comes back he says it is not just the faith-rest technique but it is the filling of the Spirit. </a:t>
            </a:r>
          </a:p>
          <a:p>
            <a:pPr hangingPunct="0"/>
            <a:endParaRPr lang="en-US" dirty="0" smtClean="0"/>
          </a:p>
          <a:p>
            <a:pPr hangingPunct="0"/>
            <a:r>
              <a:rPr lang="en-US" b="1" dirty="0" smtClean="0">
                <a:solidFill>
                  <a:schemeClr val="accent2"/>
                </a:solidFill>
              </a:rPr>
              <a:t>“Faith” </a:t>
            </a:r>
            <a:r>
              <a:rPr lang="en-US" dirty="0" smtClean="0"/>
              <a:t>– PISTIN </a:t>
            </a:r>
            <a:r>
              <a:rPr lang="en-US" b="1" dirty="0" smtClean="0">
                <a:solidFill>
                  <a:schemeClr val="accent2"/>
                </a:solidFill>
              </a:rPr>
              <a:t>- </a:t>
            </a:r>
            <a:r>
              <a:rPr lang="en-US" dirty="0" smtClean="0"/>
              <a:t>stands </a:t>
            </a:r>
            <a:r>
              <a:rPr lang="en-US" dirty="0" smtClean="0"/>
              <a:t>for the faith-rest technique and the word “charity” here is the word for divine love and it stands for the filling of the Spirit.   </a:t>
            </a:r>
          </a:p>
          <a:p>
            <a:pPr hangingPunct="0"/>
            <a:endParaRPr lang="en-US" dirty="0" smtClean="0"/>
          </a:p>
          <a:p>
            <a:pPr hangingPunct="0"/>
            <a:r>
              <a:rPr lang="en-US" dirty="0" smtClean="0"/>
              <a:t>So how were they weathering the storm? Most of them were doing a wonderful job for two reasons. Here is the secret to weathering the storms of life:</a:t>
            </a:r>
          </a:p>
          <a:p>
            <a:pPr hangingPunct="0">
              <a:buNone/>
            </a:pPr>
            <a:r>
              <a:rPr lang="en-US" dirty="0" smtClean="0"/>
              <a:t>           a) The faith-rest technique</a:t>
            </a:r>
          </a:p>
          <a:p>
            <a:pPr hangingPunct="0">
              <a:buNone/>
            </a:pPr>
            <a:r>
              <a:rPr lang="en-US" dirty="0" smtClean="0"/>
              <a:t>           b) The filling of the Spirit. </a:t>
            </a:r>
          </a:p>
          <a:p>
            <a:pPr hangingPunct="0">
              <a:buNone/>
            </a:pPr>
            <a:endParaRPr lang="en-US" dirty="0" smtClean="0"/>
          </a:p>
          <a:p>
            <a:pPr hangingPunct="0"/>
            <a:endParaRPr lang="en-US" dirty="0" smtClean="0"/>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04800"/>
            <a:ext cx="8915400" cy="6400800"/>
          </a:xfrm>
        </p:spPr>
        <p:txBody>
          <a:bodyPr/>
          <a:lstStyle/>
          <a:p>
            <a:pPr hangingPunct="0">
              <a:buNone/>
            </a:pPr>
            <a:r>
              <a:rPr lang="en-US" dirty="0" smtClean="0"/>
              <a:t>Note: The faith-rest technique has to do with the mind, with operation mental attitude — claiming the promises of God; the filling of the Spirit has to do with the inner life of the believer.</a:t>
            </a:r>
          </a:p>
          <a:p>
            <a:pPr hangingPunct="0">
              <a:buNone/>
            </a:pPr>
            <a:r>
              <a:rPr lang="en-US" dirty="0" smtClean="0"/>
              <a:t> </a:t>
            </a:r>
          </a:p>
          <a:p>
            <a:pPr hangingPunct="0">
              <a:buNone/>
            </a:pPr>
            <a:r>
              <a:rPr lang="en-US" dirty="0" smtClean="0"/>
              <a:t>      The secret to weathering the storm is the inner life of the Christian — what goes on in the frontal lobe, what goes on with regard to the filling of the Spirit. </a:t>
            </a:r>
          </a:p>
          <a:p>
            <a:pPr hangingPunct="0"/>
            <a:r>
              <a:rPr lang="en-US" dirty="0" smtClean="0"/>
              <a:t>Paul was delighted that they had weathered the storm. </a:t>
            </a:r>
          </a:p>
          <a:p>
            <a:pPr hangingPunct="0"/>
            <a:endParaRPr lang="en-US" b="1" dirty="0" smtClean="0">
              <a:solidFill>
                <a:schemeClr val="accent2"/>
              </a:solidFill>
            </a:endParaRPr>
          </a:p>
          <a:p>
            <a:pPr hangingPunct="0"/>
            <a:r>
              <a:rPr lang="en-US" b="1" dirty="0" smtClean="0">
                <a:solidFill>
                  <a:schemeClr val="accent2"/>
                </a:solidFill>
              </a:rPr>
              <a:t>“and that ye have good remembrance of us always, desiring greatly to see us, as we also to see you.” </a:t>
            </a:r>
            <a:endParaRPr lang="en-US" b="1" dirty="0" smtClean="0">
              <a:solidFill>
                <a:schemeClr val="accent2"/>
              </a:solidFill>
            </a:endParaRPr>
          </a:p>
          <a:p>
            <a:pPr hangingPunct="0"/>
            <a:r>
              <a:rPr lang="en-US" dirty="0" smtClean="0"/>
              <a:t>The Thess church was more healthy than Paul realized.  They had kept the faith, loved the Word, and longed to see Paul.  Paul was relieved.</a:t>
            </a:r>
            <a:endParaRPr lang="en-US" dirty="0" smtClean="0"/>
          </a:p>
          <a:p>
            <a:pPr hangingPunct="0">
              <a:buNone/>
            </a:pP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324600"/>
          </a:xfrm>
        </p:spPr>
        <p:txBody>
          <a:bodyPr>
            <a:normAutofit lnSpcReduction="10000"/>
          </a:bodyPr>
          <a:lstStyle/>
          <a:p>
            <a:pPr hangingPunct="0">
              <a:buNone/>
            </a:pPr>
            <a:endParaRPr lang="en-US" b="1" dirty="0" smtClean="0">
              <a:solidFill>
                <a:schemeClr val="accent2"/>
              </a:solidFill>
            </a:endParaRPr>
          </a:p>
          <a:p>
            <a:pPr hangingPunct="0"/>
            <a:r>
              <a:rPr lang="en-US" b="1" dirty="0" smtClean="0"/>
              <a:t>Three good things in the inspector’s report:</a:t>
            </a:r>
          </a:p>
          <a:p>
            <a:pPr hangingPunct="0">
              <a:buNone/>
            </a:pPr>
            <a:r>
              <a:rPr lang="en-US" dirty="0" smtClean="0"/>
              <a:t>     	a) Most of them were weathering the storm by using the techniques of the Christian life. Three techniques are involved. You can only be filled with the Spirit by rebound, so it is faith-rest, rebound, filling of the Spirit. </a:t>
            </a:r>
          </a:p>
          <a:p>
            <a:pPr hangingPunct="0">
              <a:buNone/>
            </a:pPr>
            <a:r>
              <a:rPr lang="en-US" dirty="0" smtClean="0"/>
              <a:t>    	b) They were remembering Paul in prayer. The Thessalonians in their time of difficulty not only were stabilized but at the same time they had a wonderful prayer life. They had entered into the ministry of Paul and his team in Athens, in Corinth, and wherever they went. </a:t>
            </a:r>
          </a:p>
          <a:p>
            <a:pPr hangingPunct="0">
              <a:buNone/>
            </a:pPr>
            <a:r>
              <a:rPr lang="en-US" dirty="0" smtClean="0"/>
              <a:t>    	c) They longed to have fellowship with Paul again. Paul was a Bible teacher and no one wants to have fellowship with a Bible teacher unless he is interested in the Bible, unless he is interested in the Word of God, unless the spiritual phenomena contained in the Word of God is the most important thing in his life. </a:t>
            </a:r>
          </a:p>
          <a:p>
            <a:pPr hangingPunct="0">
              <a:buNone/>
            </a:pPr>
            <a:endParaRPr lang="en-US" b="1" dirty="0" smtClean="0">
              <a:solidFill>
                <a:schemeClr val="accent2"/>
              </a:solidFill>
            </a:endParaRP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248400"/>
          </a:xfrm>
        </p:spPr>
        <p:txBody>
          <a:bodyPr>
            <a:normAutofit lnSpcReduction="10000"/>
          </a:bodyPr>
          <a:lstStyle/>
          <a:p>
            <a:pPr hangingPunct="0"/>
            <a:r>
              <a:rPr lang="en-US" b="1" dirty="0" smtClean="0">
                <a:solidFill>
                  <a:schemeClr val="accent6"/>
                </a:solidFill>
              </a:rPr>
              <a:t>3:7  “for this reason,, brethern in all our distress and affliction we were comforted about you through your faith.”</a:t>
            </a:r>
          </a:p>
          <a:p>
            <a:pPr hangingPunct="0"/>
            <a:r>
              <a:rPr lang="en-US" dirty="0" smtClean="0"/>
              <a:t>ANAGKE- distress due to physical privations, comforts of life due to travelling all the time.</a:t>
            </a:r>
          </a:p>
          <a:p>
            <a:pPr hangingPunct="0"/>
            <a:r>
              <a:rPr lang="en-US" dirty="0" smtClean="0"/>
              <a:t>THLIPSEI – afflictions from negative volition attacking your message and person. ( 2 Cor 1:3-6, 4:8,  and 7:6-7 ).</a:t>
            </a:r>
          </a:p>
          <a:p>
            <a:pPr hangingPunct="0"/>
            <a:r>
              <a:rPr lang="en-US" dirty="0" smtClean="0"/>
              <a:t>PARAKALEO – APIndic – to be encouraged to receive good news about the Thessalonians ( Acts 18:6-13).</a:t>
            </a:r>
            <a:endParaRPr lang="en-US" dirty="0" smtClean="0"/>
          </a:p>
          <a:p>
            <a:pPr hangingPunct="0"/>
            <a:r>
              <a:rPr lang="en-US" dirty="0" smtClean="0"/>
              <a:t>Paul’s </a:t>
            </a:r>
            <a:r>
              <a:rPr lang="en-US" dirty="0" smtClean="0"/>
              <a:t>reaction to the report. The report is given in one verse but Paul is so enthusiastic about hearing this good news that he responds immediately.</a:t>
            </a:r>
          </a:p>
          <a:p>
            <a:pPr hangingPunct="0"/>
            <a:endParaRPr lang="en-US" dirty="0" smtClean="0"/>
          </a:p>
          <a:p>
            <a:pPr hangingPunct="0"/>
            <a:r>
              <a:rPr lang="en-US" dirty="0" smtClean="0"/>
              <a:t> Paul’s response reminds us of a further doctrinal principle: No man lives to himself and no man dies to himself in CWL. </a:t>
            </a:r>
          </a:p>
          <a:p>
            <a:pPr hangingPunct="0"/>
            <a:endParaRPr lang="en-US" dirty="0" smtClean="0"/>
          </a:p>
          <a:p>
            <a:pPr hangingPunct="0"/>
            <a:endParaRPr lang="en-US" dirty="0" smtClean="0"/>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915400" cy="6096000"/>
          </a:xfrm>
        </p:spPr>
        <p:txBody>
          <a:bodyPr>
            <a:normAutofit/>
          </a:bodyPr>
          <a:lstStyle/>
          <a:p>
            <a:pPr hangingPunct="0"/>
            <a:r>
              <a:rPr lang="en-US" dirty="0" smtClean="0"/>
              <a:t>There is a very definite interrelationship between believers in the Lord Jesus Christ. </a:t>
            </a:r>
            <a:endParaRPr lang="en-US" dirty="0" smtClean="0"/>
          </a:p>
          <a:p>
            <a:pPr hangingPunct="0"/>
            <a:r>
              <a:rPr lang="en-US" dirty="0" smtClean="0"/>
              <a:t>Whether </a:t>
            </a:r>
            <a:r>
              <a:rPr lang="en-US" dirty="0" smtClean="0"/>
              <a:t>you like it or not the relationship between believers is so close that their ups can be your ups and their downs can be your downs, so much so that Paul wrote to the Corinthians </a:t>
            </a:r>
            <a:r>
              <a:rPr lang="en-US" b="1" dirty="0" smtClean="0">
                <a:solidFill>
                  <a:schemeClr val="accent6"/>
                </a:solidFill>
              </a:rPr>
              <a:t>“weep with them that weep and rejoice with them that rejoice.” </a:t>
            </a:r>
          </a:p>
          <a:p>
            <a:pPr hangingPunct="0"/>
            <a:endParaRPr lang="en-US" dirty="0" smtClean="0"/>
          </a:p>
          <a:p>
            <a:pPr hangingPunct="0"/>
            <a:r>
              <a:rPr lang="en-US" dirty="0" smtClean="0"/>
              <a:t>Paul </a:t>
            </a:r>
            <a:r>
              <a:rPr lang="en-US" dirty="0" smtClean="0"/>
              <a:t>mentions this again to the Romans, so quite obviously it is a principle in the Word of God: the interrelationship of believers. </a:t>
            </a:r>
          </a:p>
          <a:p>
            <a:pPr hangingPunct="0"/>
            <a:endParaRPr lang="en-US" dirty="0" smtClean="0"/>
          </a:p>
          <a:p>
            <a:pPr hangingPunct="0"/>
            <a:r>
              <a:rPr lang="en-US" dirty="0" smtClean="0"/>
              <a:t>That is not surprising since we are all in the body of Christ. we are members one of another, and inasmuch as we are all members of the body of Christ there must be established an interrelationship. </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248400"/>
          </a:xfrm>
        </p:spPr>
        <p:txBody>
          <a:bodyPr>
            <a:normAutofit/>
          </a:bodyPr>
          <a:lstStyle/>
          <a:p>
            <a:pPr hangingPunct="0"/>
            <a:r>
              <a:rPr lang="en-US" dirty="0" smtClean="0"/>
              <a:t>Paul had been down when he thought things were down at Thessalonica, but now the inspector’s report indicates that things are going very well on the whole, and there are only one or two little gaps where the slack has to be taken up. </a:t>
            </a:r>
          </a:p>
          <a:p>
            <a:pPr hangingPunct="0"/>
            <a:endParaRPr lang="en-US" dirty="0" smtClean="0"/>
          </a:p>
          <a:p>
            <a:pPr hangingPunct="0"/>
            <a:r>
              <a:rPr lang="en-US" dirty="0" smtClean="0"/>
              <a:t>Notice three reactions on the part of Paul. </a:t>
            </a:r>
          </a:p>
          <a:p>
            <a:pPr hangingPunct="0">
              <a:buNone/>
            </a:pPr>
            <a:r>
              <a:rPr lang="en-US" dirty="0" smtClean="0"/>
              <a:t>    - In verse 7 he is comforted; </a:t>
            </a:r>
          </a:p>
          <a:p>
            <a:pPr hangingPunct="0">
              <a:buNone/>
            </a:pPr>
            <a:r>
              <a:rPr lang="en-US" dirty="0" smtClean="0"/>
              <a:t>    - in verse 8 he is animated; </a:t>
            </a:r>
          </a:p>
          <a:p>
            <a:pPr hangingPunct="0">
              <a:buNone/>
            </a:pPr>
            <a:r>
              <a:rPr lang="en-US" dirty="0" smtClean="0"/>
              <a:t>    - in verse 9 he has inner happiness as a result of this report. </a:t>
            </a:r>
          </a:p>
          <a:p>
            <a:pPr hangingPunct="0"/>
            <a:endParaRPr lang="en-US" b="1" dirty="0" smtClean="0">
              <a:solidFill>
                <a:schemeClr val="accent2"/>
              </a:solidFill>
            </a:endParaRPr>
          </a:p>
          <a:p>
            <a:pPr hangingPunct="0"/>
            <a:r>
              <a:rPr lang="en-US" b="1" dirty="0" smtClean="0">
                <a:solidFill>
                  <a:schemeClr val="accent2"/>
                </a:solidFill>
              </a:rPr>
              <a:t>3:8</a:t>
            </a:r>
            <a:r>
              <a:rPr lang="en-US" dirty="0" smtClean="0"/>
              <a:t> </a:t>
            </a:r>
            <a:r>
              <a:rPr lang="en-US" dirty="0" smtClean="0"/>
              <a:t>— </a:t>
            </a:r>
            <a:r>
              <a:rPr lang="en-US" b="1" dirty="0" smtClean="0">
                <a:solidFill>
                  <a:schemeClr val="accent2"/>
                </a:solidFill>
              </a:rPr>
              <a:t>“For now we live, if ye stand fast in the Lord.” </a:t>
            </a:r>
            <a:r>
              <a:rPr lang="en-US" b="1" dirty="0" smtClean="0">
                <a:solidFill>
                  <a:schemeClr val="accent2"/>
                </a:solidFill>
              </a:rPr>
              <a:t>- </a:t>
            </a:r>
            <a:r>
              <a:rPr lang="en-US" dirty="0" smtClean="0"/>
              <a:t> “We </a:t>
            </a:r>
            <a:r>
              <a:rPr lang="en-US" dirty="0" smtClean="0"/>
              <a:t>live” is actually a term for animation. We might even say, </a:t>
            </a:r>
            <a:r>
              <a:rPr lang="en-US" b="1" dirty="0" smtClean="0">
                <a:solidFill>
                  <a:schemeClr val="accent2"/>
                </a:solidFill>
              </a:rPr>
              <a:t>“Now we are enthusiastic, if ye stand fast.” </a:t>
            </a:r>
            <a:r>
              <a:rPr lang="en-US" b="1" dirty="0" smtClean="0">
                <a:solidFill>
                  <a:schemeClr val="accent2"/>
                </a:solidFill>
              </a:rPr>
              <a:t>- </a:t>
            </a:r>
            <a:r>
              <a:rPr lang="en-US" dirty="0" smtClean="0"/>
              <a:t>EAN – 3</a:t>
            </a:r>
            <a:r>
              <a:rPr lang="en-US" baseline="30000" dirty="0" smtClean="0"/>
              <a:t>rd</a:t>
            </a:r>
            <a:r>
              <a:rPr lang="en-US" dirty="0" smtClean="0"/>
              <a:t> class condition, ZAO – PASubj – if they will continually live, depends on freewill.</a:t>
            </a:r>
            <a:endParaRPr lang="en-US" b="1" dirty="0" smtClean="0">
              <a:solidFill>
                <a:schemeClr val="accent2"/>
              </a:solidFill>
            </a:endParaRPr>
          </a:p>
          <a:p>
            <a:pPr hangingPunct="0">
              <a:buNone/>
            </a:pPr>
            <a:endParaRPr lang="en-US" u="sng" dirty="0" smtClean="0"/>
          </a:p>
          <a:p>
            <a:pPr hangingPunct="0">
              <a:buNone/>
            </a:pPr>
            <a:endParaRPr lang="en-US"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248400"/>
          </a:xfrm>
        </p:spPr>
        <p:txBody>
          <a:bodyPr>
            <a:normAutofit fontScale="92500" lnSpcReduction="10000"/>
          </a:bodyPr>
          <a:lstStyle/>
          <a:p>
            <a:pPr hangingPunct="0">
              <a:buNone/>
            </a:pPr>
            <a:r>
              <a:rPr lang="en-US" b="1" dirty="0" smtClean="0"/>
              <a:t>Standing Fast in the CWL </a:t>
            </a:r>
          </a:p>
          <a:p>
            <a:pPr marL="514350" indent="-514350" hangingPunct="0">
              <a:buAutoNum type="arabicPeriod"/>
            </a:pPr>
            <a:r>
              <a:rPr lang="en-US" dirty="0" smtClean="0"/>
              <a:t>Standing fast means to hold onto the doctrines you have learned regardless of the circumstances of your life.</a:t>
            </a:r>
          </a:p>
          <a:p>
            <a:pPr marL="514350" indent="-514350" hangingPunct="0">
              <a:buNone/>
            </a:pPr>
            <a:r>
              <a:rPr lang="en-US" dirty="0" smtClean="0"/>
              <a:t> </a:t>
            </a:r>
            <a:r>
              <a:rPr lang="en-US" dirty="0" smtClean="0"/>
              <a:t>     - Doctrine is the Word of God ( Heb 4:12), the mind of Christ, ( 1 Cor 2:16 ) and the voice of the Holy Spirit (Heb 3:7 ). </a:t>
            </a:r>
          </a:p>
          <a:p>
            <a:pPr marL="514350" indent="-514350" hangingPunct="0">
              <a:buNone/>
            </a:pPr>
            <a:r>
              <a:rPr lang="en-US" dirty="0" smtClean="0"/>
              <a:t> </a:t>
            </a:r>
            <a:r>
              <a:rPr lang="en-US" dirty="0" smtClean="0"/>
              <a:t>     - We must learn to stand on doctrine not our feelings when interpreting events of life 9 2 Peter 1;12-21 ).</a:t>
            </a:r>
          </a:p>
          <a:p>
            <a:pPr marL="514350" indent="-514350" hangingPunct="0">
              <a:buNone/>
            </a:pPr>
            <a:r>
              <a:rPr lang="en-US" dirty="0" smtClean="0"/>
              <a:t> </a:t>
            </a:r>
            <a:r>
              <a:rPr lang="en-US" dirty="0" smtClean="0"/>
              <a:t>      - God blesses us on basis of our understanding and application of doctrine to our lives. ( Isaiah 53:12 )</a:t>
            </a:r>
          </a:p>
          <a:p>
            <a:pPr marL="514350" indent="-514350" hangingPunct="0">
              <a:buNone/>
            </a:pPr>
            <a:endParaRPr lang="en-US" dirty="0" smtClean="0"/>
          </a:p>
          <a:p>
            <a:pPr marL="514350" indent="-514350" hangingPunct="0">
              <a:buAutoNum type="arabicPeriod" startAt="2"/>
            </a:pPr>
            <a:r>
              <a:rPr lang="en-US" dirty="0" smtClean="0"/>
              <a:t>Mandates to learn and apply doctrine for believers:</a:t>
            </a:r>
          </a:p>
          <a:p>
            <a:pPr marL="514350" indent="-514350" hangingPunct="0">
              <a:buNone/>
            </a:pPr>
            <a:r>
              <a:rPr lang="en-US" dirty="0" smtClean="0"/>
              <a:t> </a:t>
            </a:r>
            <a:r>
              <a:rPr lang="en-US" dirty="0" smtClean="0"/>
              <a:t>        - 2 John 1-6 love doctrine and avoid the Gnostics</a:t>
            </a:r>
          </a:p>
          <a:p>
            <a:pPr marL="514350" indent="-514350" hangingPunct="0">
              <a:buNone/>
            </a:pPr>
            <a:r>
              <a:rPr lang="en-US" dirty="0" smtClean="0"/>
              <a:t> </a:t>
            </a:r>
            <a:r>
              <a:rPr lang="en-US" dirty="0" smtClean="0"/>
              <a:t>        - Rev 2-3, Colossians 4:15 – Apostle John gives mandates to the seven churches of Revelation.</a:t>
            </a:r>
          </a:p>
          <a:p>
            <a:pPr marL="514350" indent="-514350" hangingPunct="0">
              <a:buNone/>
            </a:pPr>
            <a:r>
              <a:rPr lang="en-US" dirty="0" smtClean="0"/>
              <a:t> </a:t>
            </a:r>
            <a:r>
              <a:rPr lang="en-US" dirty="0" smtClean="0"/>
              <a:t>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533400"/>
            <a:ext cx="8991600" cy="6324600"/>
          </a:xfrm>
        </p:spPr>
        <p:txBody>
          <a:bodyPr>
            <a:normAutofit lnSpcReduction="10000"/>
          </a:bodyPr>
          <a:lstStyle/>
          <a:p>
            <a:pPr marL="514350" indent="-514350">
              <a:buAutoNum type="arabicPeriod" startAt="3"/>
            </a:pPr>
            <a:r>
              <a:rPr lang="en-US" dirty="0" smtClean="0"/>
              <a:t>The standing believer develops genuine humility, love, virtue, wisdom, integrity, strength and happiness in Christ in the divine powersphere. </a:t>
            </a:r>
            <a:endParaRPr lang="en-US" dirty="0" smtClean="0"/>
          </a:p>
          <a:p>
            <a:pPr marL="514350" indent="-514350">
              <a:buNone/>
            </a:pPr>
            <a:r>
              <a:rPr lang="en-US" dirty="0" smtClean="0"/>
              <a:t>       - We build our lives upon the Character and Integrity of God rather than upon the world system and opinions of people.</a:t>
            </a:r>
          </a:p>
          <a:p>
            <a:pPr marL="514350" indent="-514350">
              <a:buNone/>
            </a:pPr>
            <a:r>
              <a:rPr lang="en-US" dirty="0" smtClean="0"/>
              <a:t> </a:t>
            </a:r>
            <a:r>
              <a:rPr lang="en-US" dirty="0" smtClean="0"/>
              <a:t>      - Matthew 4:4 Man shall not live by bread alone but by every word that proceeds out of the mouth of God.</a:t>
            </a:r>
          </a:p>
          <a:p>
            <a:pPr marL="514350" indent="-514350">
              <a:buNone/>
            </a:pPr>
            <a:endParaRPr lang="en-US" b="1" dirty="0" smtClean="0">
              <a:solidFill>
                <a:schemeClr val="accent2"/>
              </a:solidFill>
            </a:endParaRPr>
          </a:p>
          <a:p>
            <a:pPr marL="514350" indent="-514350">
              <a:buAutoNum type="arabicPeriod" startAt="4"/>
            </a:pPr>
            <a:r>
              <a:rPr lang="en-US" dirty="0" smtClean="0"/>
              <a:t>The standing believer is motivated to obey God’s Word and this provides him a ministry and influence in society.  ( Philippians 2:13 “God is at work in you, both to will and to work for His good pleasure.”)</a:t>
            </a:r>
          </a:p>
          <a:p>
            <a:pPr marL="514350" indent="-514350">
              <a:buNone/>
            </a:pPr>
            <a:endParaRPr lang="en-US" dirty="0" smtClean="0"/>
          </a:p>
          <a:p>
            <a:pPr marL="514350" indent="-514350">
              <a:buNone/>
            </a:pPr>
            <a:r>
              <a:rPr lang="en-US" dirty="0" smtClean="0"/>
              <a:t>5.    The standing believer has his priorities straight and his scale of values reflect God’s divine thinking.  </a:t>
            </a:r>
          </a:p>
          <a:p>
            <a:endParaRPr lang="en-US" b="1" dirty="0" smtClean="0">
              <a:solidFill>
                <a:schemeClr val="accent2"/>
              </a:solidFill>
            </a:endParaRP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228600"/>
            <a:ext cx="8915400" cy="6629400"/>
          </a:xfrm>
        </p:spPr>
        <p:txBody>
          <a:bodyPr>
            <a:normAutofit lnSpcReduction="10000"/>
          </a:bodyPr>
          <a:lstStyle/>
          <a:p>
            <a:r>
              <a:rPr lang="en-US" dirty="0" smtClean="0"/>
              <a:t>Standing believer makes decisions by setting aside time to worship, study, and does not allow interruptions to hinder his spiritual growth. </a:t>
            </a:r>
          </a:p>
          <a:p>
            <a:endParaRPr lang="en-US" dirty="0" smtClean="0"/>
          </a:p>
          <a:p>
            <a:r>
              <a:rPr lang="en-US" dirty="0" smtClean="0"/>
              <a:t>Routine (enforced humility) is for our benefit because it helps us establish what is important to us:  Worship, family, work.  It separates the professionals from the disorganized non-professional thinkers. </a:t>
            </a:r>
          </a:p>
          <a:p>
            <a:endParaRPr lang="en-US" dirty="0" smtClean="0"/>
          </a:p>
          <a:p>
            <a:r>
              <a:rPr lang="en-US" dirty="0" smtClean="0"/>
              <a:t>An example of a disorganized believer is someone who asks a million questions and never remembers any of the answers, only want their emotions stimulated rather than their minds, and desire hours of counseling instead of Bible teaching.</a:t>
            </a:r>
          </a:p>
          <a:p>
            <a:endParaRPr lang="en-US" dirty="0" smtClean="0"/>
          </a:p>
          <a:p>
            <a:r>
              <a:rPr lang="en-US" dirty="0" smtClean="0"/>
              <a:t>Professional thinking believers are teachable because they have a routine in their lives and can concentrate. Examples of concentration:  Acts 16:25 EPAKROAOMAI to listen attentively, Acts 3:22-23,  4:19,  15:12, James 2:5.  </a:t>
            </a:r>
          </a:p>
          <a:p>
            <a:endParaRPr lang="en-US" b="1" dirty="0" smtClean="0">
              <a:solidFill>
                <a:schemeClr val="accent2"/>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609600"/>
            <a:ext cx="8991600" cy="6019800"/>
          </a:xfrm>
        </p:spPr>
        <p:txBody>
          <a:bodyPr>
            <a:normAutofit/>
          </a:bodyPr>
          <a:lstStyle/>
          <a:p>
            <a:pPr marL="514350" indent="-514350">
              <a:buAutoNum type="arabicPeriod" startAt="6"/>
            </a:pPr>
            <a:r>
              <a:rPr lang="en-US" dirty="0" smtClean="0"/>
              <a:t>Standing believer uses the Faith Rest Drill:  conquering fears with the promises of God.</a:t>
            </a:r>
          </a:p>
          <a:p>
            <a:pPr marL="514350" indent="-514350">
              <a:buNone/>
            </a:pPr>
            <a:r>
              <a:rPr lang="en-US" dirty="0" smtClean="0"/>
              <a:t> </a:t>
            </a:r>
            <a:r>
              <a:rPr lang="en-US" dirty="0" smtClean="0"/>
              <a:t>      - Fear is the opposite of love, confidence, and courage. 1 Jn 4:18</a:t>
            </a:r>
          </a:p>
          <a:p>
            <a:pPr marL="514350" indent="-514350">
              <a:buNone/>
            </a:pPr>
            <a:r>
              <a:rPr lang="en-US" dirty="0" smtClean="0"/>
              <a:t> </a:t>
            </a:r>
            <a:r>
              <a:rPr lang="en-US" dirty="0" smtClean="0"/>
              <a:t>      - Promises of God are designed to give us courage. 1 Pt 5:6-7</a:t>
            </a:r>
          </a:p>
          <a:p>
            <a:pPr marL="514350" indent="-514350">
              <a:buNone/>
            </a:pPr>
            <a:r>
              <a:rPr lang="en-US" dirty="0" smtClean="0"/>
              <a:t> </a:t>
            </a:r>
            <a:r>
              <a:rPr lang="en-US" dirty="0" smtClean="0"/>
              <a:t>      - We are told not to be anxious – Philippians 4:6</a:t>
            </a:r>
          </a:p>
          <a:p>
            <a:pPr marL="514350" indent="-514350">
              <a:buNone/>
            </a:pPr>
            <a:r>
              <a:rPr lang="en-US" dirty="0" smtClean="0"/>
              <a:t> </a:t>
            </a:r>
            <a:r>
              <a:rPr lang="en-US" dirty="0" smtClean="0"/>
              <a:t>      - Promises regarding fear:  Romans 8:28, Matt 6:24-34, Phil 4:19, Psalm 37:3-5, Isaiah 26:3, Psalm 42:5, Isa 41:10,  2 Tim 1:7, 2 Sam 22:2-3,  Deut 31:6,  Joshua 1:9,  Heb 13:5-6,  2 Cor 10;5, and Romans 8:31 “If God is for us, who can be against us?”</a:t>
            </a:r>
          </a:p>
          <a:p>
            <a:pPr marL="514350" indent="-514350">
              <a:buNone/>
            </a:pPr>
            <a:r>
              <a:rPr lang="en-US" dirty="0" smtClean="0"/>
              <a:t> </a:t>
            </a:r>
            <a:r>
              <a:rPr lang="en-US" dirty="0" smtClean="0"/>
              <a:t>      -  Our perfect example of humility and  faith rest: Jesus Christ, Heb 12:2-3</a:t>
            </a:r>
          </a:p>
          <a:p>
            <a:endParaRPr lang="en-US" b="1" dirty="0" smtClean="0">
              <a:solidFill>
                <a:schemeClr val="accent2"/>
              </a:solidFill>
            </a:endParaRP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lstStyle/>
          <a:p>
            <a:pPr hangingPunct="0"/>
            <a:r>
              <a:rPr lang="en-US" dirty="0" smtClean="0"/>
              <a:t>When people get into the do-nothing attitude they next get into trouble. Therefore there was some difficulty in Thessalonica.</a:t>
            </a:r>
          </a:p>
          <a:p>
            <a:pPr hangingPunct="0"/>
            <a:endParaRPr lang="en-US" dirty="0" smtClean="0"/>
          </a:p>
          <a:p>
            <a:pPr hangingPunct="0"/>
            <a:r>
              <a:rPr lang="en-US" dirty="0" smtClean="0"/>
              <a:t> However, the exact nature of the problem was not known to Paul when he was in Athens. </a:t>
            </a:r>
            <a:endParaRPr lang="en-US" dirty="0" smtClean="0"/>
          </a:p>
          <a:p>
            <a:pPr hangingPunct="0"/>
            <a:r>
              <a:rPr lang="en-US" dirty="0" smtClean="0"/>
              <a:t>In </a:t>
            </a:r>
            <a:r>
              <a:rPr lang="en-US" dirty="0" smtClean="0"/>
              <a:t>order to determine what was going on Timothy was detached from the missionary team and sent back to Thessalonica to make a full report after a complete </a:t>
            </a:r>
            <a:r>
              <a:rPr lang="en-US" dirty="0" smtClean="0"/>
              <a:t>inspection </a:t>
            </a:r>
            <a:r>
              <a:rPr lang="en-US" dirty="0" smtClean="0"/>
              <a:t> (Acts 17:16-34 ) then later rejoin Paul in Corinth ( Acts 18:5).</a:t>
            </a:r>
            <a:endParaRPr lang="en-US" dirty="0" smtClean="0"/>
          </a:p>
          <a:p>
            <a:pPr hangingPunct="0"/>
            <a:endParaRPr lang="en-US" dirty="0" smtClean="0"/>
          </a:p>
          <a:p>
            <a:pPr hangingPunct="0"/>
            <a:r>
              <a:rPr lang="en-US" b="1" dirty="0" smtClean="0">
                <a:solidFill>
                  <a:srgbClr val="0070C0"/>
                </a:solidFill>
              </a:rPr>
              <a:t>“we thought it good” </a:t>
            </a:r>
            <a:r>
              <a:rPr lang="en-US" dirty="0" smtClean="0"/>
              <a:t>— apparently there were at least three people present at this conference: Luke, Timothy, and probably Silas.</a:t>
            </a:r>
          </a:p>
          <a:p>
            <a:pPr hangingPunct="0">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228600"/>
            <a:ext cx="8991600" cy="6629400"/>
          </a:xfrm>
        </p:spPr>
        <p:txBody>
          <a:bodyPr/>
          <a:lstStyle/>
          <a:p>
            <a:r>
              <a:rPr lang="en-US" b="1" dirty="0" smtClean="0">
                <a:solidFill>
                  <a:schemeClr val="accent2"/>
                </a:solidFill>
              </a:rPr>
              <a:t>3:9 “ For what thanks can we render to God for you in return for all the joy with which we rejoice before our God on your account.” </a:t>
            </a:r>
          </a:p>
          <a:p>
            <a:r>
              <a:rPr lang="en-US" dirty="0" smtClean="0"/>
              <a:t>DUNAMAI PMIndic – to be able, empowered</a:t>
            </a:r>
          </a:p>
          <a:p>
            <a:r>
              <a:rPr lang="en-US" dirty="0" smtClean="0"/>
              <a:t>ANTAPODIDOMI  AAInfin – to return as a result of their rejoicing at the Thess positive volition and standing in truth.</a:t>
            </a:r>
          </a:p>
          <a:p>
            <a:endParaRPr lang="en-US" b="1" dirty="0" smtClean="0">
              <a:solidFill>
                <a:schemeClr val="accent2"/>
              </a:solidFill>
            </a:endParaRPr>
          </a:p>
          <a:p>
            <a:r>
              <a:rPr lang="en-US" b="1" dirty="0" smtClean="0">
                <a:solidFill>
                  <a:schemeClr val="accent2"/>
                </a:solidFill>
              </a:rPr>
              <a:t>“</a:t>
            </a:r>
            <a:r>
              <a:rPr lang="en-US" b="1" dirty="0" smtClean="0">
                <a:solidFill>
                  <a:schemeClr val="accent2"/>
                </a:solidFill>
              </a:rPr>
              <a:t>joy” </a:t>
            </a:r>
            <a:r>
              <a:rPr lang="en-US" b="1" dirty="0" smtClean="0">
                <a:solidFill>
                  <a:schemeClr val="accent2"/>
                </a:solidFill>
              </a:rPr>
              <a:t>– </a:t>
            </a:r>
            <a:r>
              <a:rPr lang="en-US" dirty="0" smtClean="0"/>
              <a:t>CHARA means </a:t>
            </a:r>
            <a:r>
              <a:rPr lang="en-US" dirty="0" smtClean="0"/>
              <a:t>inner </a:t>
            </a:r>
            <a:r>
              <a:rPr lang="en-US" dirty="0" smtClean="0"/>
              <a:t>happiness or gate 8 of the divine powersphere. </a:t>
            </a:r>
          </a:p>
          <a:p>
            <a:r>
              <a:rPr lang="en-US" dirty="0" smtClean="0"/>
              <a:t>Paul </a:t>
            </a:r>
            <a:r>
              <a:rPr lang="en-US" dirty="0" smtClean="0"/>
              <a:t>makes it very clear that first of all he is thankful, and this thanksgiving is an expression of his inner happiness, his inner joy at getting this wonderful report from Timothy. </a:t>
            </a:r>
            <a:endParaRPr lang="en-US" dirty="0" smtClean="0"/>
          </a:p>
          <a:p>
            <a:r>
              <a:rPr lang="en-US" b="1" dirty="0" smtClean="0">
                <a:solidFill>
                  <a:schemeClr val="accent2"/>
                </a:solidFill>
              </a:rPr>
              <a:t>“rejoice”  </a:t>
            </a:r>
            <a:r>
              <a:rPr lang="en-US" dirty="0" smtClean="0"/>
              <a:t>CHAIRO   PAIndic – to keep rejoicing</a:t>
            </a:r>
            <a:endParaRPr lang="en-US" dirty="0" smtClean="0"/>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248400"/>
          </a:xfrm>
        </p:spPr>
        <p:txBody>
          <a:bodyPr>
            <a:normAutofit fontScale="92500" lnSpcReduction="20000"/>
          </a:bodyPr>
          <a:lstStyle/>
          <a:p>
            <a:pPr hangingPunct="0"/>
            <a:r>
              <a:rPr lang="en-US" dirty="0" smtClean="0"/>
              <a:t>Verses 10-13 — the result of the inspector’s report. </a:t>
            </a:r>
          </a:p>
          <a:p>
            <a:pPr hangingPunct="0"/>
            <a:r>
              <a:rPr lang="en-US" b="1" dirty="0" smtClean="0">
                <a:solidFill>
                  <a:schemeClr val="accent2"/>
                </a:solidFill>
              </a:rPr>
              <a:t>3:10</a:t>
            </a:r>
            <a:r>
              <a:rPr lang="en-US" dirty="0" smtClean="0"/>
              <a:t> </a:t>
            </a:r>
            <a:r>
              <a:rPr lang="en-US" dirty="0" smtClean="0"/>
              <a:t>— </a:t>
            </a:r>
            <a:r>
              <a:rPr lang="en-US" b="1" dirty="0" smtClean="0">
                <a:solidFill>
                  <a:schemeClr val="accent2"/>
                </a:solidFill>
              </a:rPr>
              <a:t>“as we night and day keep praying most earnestly that we may see your face, and may complete what is lacking in your faith.”</a:t>
            </a:r>
          </a:p>
          <a:p>
            <a:pPr hangingPunct="0"/>
            <a:endParaRPr lang="en-US" dirty="0" smtClean="0"/>
          </a:p>
          <a:p>
            <a:pPr hangingPunct="0"/>
            <a:r>
              <a:rPr lang="en-US" dirty="0" smtClean="0"/>
              <a:t> The </a:t>
            </a:r>
            <a:r>
              <a:rPr lang="en-US" dirty="0" smtClean="0"/>
              <a:t>persistence of prayer. </a:t>
            </a:r>
            <a:r>
              <a:rPr lang="en-US" b="1" dirty="0" smtClean="0">
                <a:solidFill>
                  <a:schemeClr val="accent2"/>
                </a:solidFill>
              </a:rPr>
              <a:t>“Night and day” </a:t>
            </a:r>
            <a:r>
              <a:rPr lang="en-US" dirty="0" smtClean="0"/>
              <a:t>— as a result of this report what is Paul going to do? He is going to pray as never before for the Thessalonians; </a:t>
            </a:r>
            <a:r>
              <a:rPr lang="en-US" b="1" dirty="0" smtClean="0">
                <a:solidFill>
                  <a:schemeClr val="accent2"/>
                </a:solidFill>
              </a:rPr>
              <a:t>“praying” </a:t>
            </a:r>
            <a:r>
              <a:rPr lang="en-US" dirty="0" smtClean="0"/>
              <a:t>—  DEO – PMPtc – petitioning, praying,  </a:t>
            </a:r>
            <a:r>
              <a:rPr lang="en-US" dirty="0" smtClean="0"/>
              <a:t>he is going to persist in prayer. </a:t>
            </a:r>
            <a:endParaRPr lang="en-US" dirty="0" smtClean="0"/>
          </a:p>
          <a:p>
            <a:pPr hangingPunct="0"/>
            <a:r>
              <a:rPr lang="en-US" dirty="0" smtClean="0"/>
              <a:t>The </a:t>
            </a:r>
            <a:r>
              <a:rPr lang="en-US" dirty="0" smtClean="0"/>
              <a:t>middle voice is very important. The subject is benefited by the action of the verb. Paul will personally be benefited by praying for them. </a:t>
            </a:r>
          </a:p>
          <a:p>
            <a:pPr hangingPunct="0">
              <a:buNone/>
            </a:pPr>
            <a:endParaRPr lang="en-US" dirty="0" smtClean="0"/>
          </a:p>
          <a:p>
            <a:pPr hangingPunct="0"/>
            <a:r>
              <a:rPr lang="en-US" b="1" dirty="0" smtClean="0">
                <a:solidFill>
                  <a:schemeClr val="accent2"/>
                </a:solidFill>
              </a:rPr>
              <a:t>“most earnestly”  </a:t>
            </a:r>
            <a:r>
              <a:rPr lang="en-US" dirty="0" smtClean="0"/>
              <a:t>- HUPEREKPERISSOU – double compound word means overflowing all boundaries. </a:t>
            </a:r>
            <a:endParaRPr lang="en-US" dirty="0" smtClean="0"/>
          </a:p>
          <a:p>
            <a:pPr hangingPunct="0">
              <a:buNone/>
            </a:pPr>
            <a:endParaRPr lang="en-US" dirty="0" smtClean="0"/>
          </a:p>
          <a:p>
            <a:pPr hangingPunct="0"/>
            <a:r>
              <a:rPr lang="en-US" b="1" dirty="0" smtClean="0">
                <a:solidFill>
                  <a:schemeClr val="accent2"/>
                </a:solidFill>
              </a:rPr>
              <a:t>“</a:t>
            </a:r>
            <a:r>
              <a:rPr lang="en-US" b="1" dirty="0" smtClean="0">
                <a:solidFill>
                  <a:schemeClr val="accent2"/>
                </a:solidFill>
              </a:rPr>
              <a:t>that we might see your face” </a:t>
            </a:r>
            <a:r>
              <a:rPr lang="en-US" dirty="0" smtClean="0"/>
              <a:t>— here is the purpose of his prayer: First of all that he might have the opportunity of coming back to see them again, to be with </a:t>
            </a:r>
            <a:r>
              <a:rPr lang="en-US" dirty="0" smtClean="0"/>
              <a:t>them.</a:t>
            </a:r>
            <a:r>
              <a:rPr lang="en-US" b="1" dirty="0" smtClean="0">
                <a:solidFill>
                  <a:schemeClr val="accent2"/>
                </a:solidFill>
              </a:rPr>
              <a:t> </a:t>
            </a:r>
            <a:endParaRPr lang="en-US" b="1" dirty="0" smtClean="0">
              <a:solidFill>
                <a:schemeClr val="accent2"/>
              </a:solidFill>
            </a:endParaRPr>
          </a:p>
          <a:p>
            <a:pPr hangingPunct="0"/>
            <a:endParaRPr lang="en-US" b="1" dirty="0" smtClean="0">
              <a:solidFill>
                <a:schemeClr val="accent2"/>
              </a:solidFill>
            </a:endParaRPr>
          </a:p>
          <a:p>
            <a:pPr hangingPunct="0"/>
            <a:endParaRPr lang="en-US" dirty="0" smtClean="0"/>
          </a:p>
          <a:p>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lstStyle/>
          <a:p>
            <a:r>
              <a:rPr lang="en-US" dirty="0" smtClean="0"/>
              <a:t>Paul is praying now, night and day, that God will open the door so that he can personally return to Thessalonica. </a:t>
            </a:r>
          </a:p>
          <a:p>
            <a:endParaRPr lang="en-US" dirty="0" smtClean="0"/>
          </a:p>
          <a:p>
            <a:r>
              <a:rPr lang="en-US" dirty="0" smtClean="0"/>
              <a:t>What is the point? When he gets a report like this, when he realizes;</a:t>
            </a:r>
          </a:p>
          <a:p>
            <a:pPr>
              <a:buNone/>
            </a:pPr>
            <a:r>
              <a:rPr lang="en-US" dirty="0" smtClean="0"/>
              <a:t>      - that the majority of believers in Thessalonica in the midst of the storms and pressures of life are using the techniques, </a:t>
            </a:r>
          </a:p>
          <a:p>
            <a:pPr>
              <a:buNone/>
            </a:pPr>
            <a:r>
              <a:rPr lang="en-US" dirty="0" smtClean="0"/>
              <a:t>      - that they continue to faith-rest it, that they continue to be filled with the Spirit, </a:t>
            </a:r>
          </a:p>
          <a:p>
            <a:pPr>
              <a:buNone/>
            </a:pPr>
            <a:r>
              <a:rPr lang="en-US" dirty="0" smtClean="0"/>
              <a:t>      - that they rebound when necessary, </a:t>
            </a:r>
          </a:p>
          <a:p>
            <a:pPr>
              <a:buNone/>
            </a:pPr>
            <a:r>
              <a:rPr lang="en-US" dirty="0" smtClean="0"/>
              <a:t>      - they want to see him, </a:t>
            </a:r>
          </a:p>
          <a:p>
            <a:pPr>
              <a:buNone/>
            </a:pPr>
            <a:r>
              <a:rPr lang="en-US" dirty="0" smtClean="0"/>
              <a:t>      - that they are praying for him, he can’t wait to get back.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477000"/>
          </a:xfrm>
        </p:spPr>
        <p:txBody>
          <a:bodyPr>
            <a:normAutofit/>
          </a:bodyPr>
          <a:lstStyle/>
          <a:p>
            <a:pPr hangingPunct="0"/>
            <a:r>
              <a:rPr lang="en-US" dirty="0" smtClean="0"/>
              <a:t>Why? because any Bible teacher in his right mind can’t help but want to be where there is a response to the Word of God.</a:t>
            </a:r>
          </a:p>
          <a:p>
            <a:pPr hangingPunct="0"/>
            <a:endParaRPr lang="en-US" dirty="0" smtClean="0"/>
          </a:p>
          <a:p>
            <a:pPr hangingPunct="0"/>
            <a:r>
              <a:rPr lang="en-US" dirty="0" smtClean="0"/>
              <a:t> </a:t>
            </a:r>
            <a:r>
              <a:rPr lang="en-US" dirty="0" smtClean="0"/>
              <a:t>At </a:t>
            </a:r>
            <a:r>
              <a:rPr lang="en-US" dirty="0" smtClean="0"/>
              <a:t>the end of the verse he tells why he wants to teach the Word there</a:t>
            </a:r>
            <a:r>
              <a:rPr lang="en-US" b="1" dirty="0" smtClean="0">
                <a:solidFill>
                  <a:schemeClr val="accent2"/>
                </a:solidFill>
              </a:rPr>
              <a:t>, “and </a:t>
            </a:r>
            <a:r>
              <a:rPr lang="en-US" b="1" dirty="0" smtClean="0">
                <a:solidFill>
                  <a:schemeClr val="accent2"/>
                </a:solidFill>
              </a:rPr>
              <a:t>we may complete what </a:t>
            </a:r>
            <a:r>
              <a:rPr lang="en-US" b="1" dirty="0" smtClean="0">
                <a:solidFill>
                  <a:schemeClr val="accent2"/>
                </a:solidFill>
              </a:rPr>
              <a:t>is lacking in your faith” </a:t>
            </a:r>
            <a:r>
              <a:rPr lang="en-US" dirty="0" smtClean="0"/>
              <a:t>— here “faith” is the whole realm of doctrine, the whole realm of the Christian life. </a:t>
            </a:r>
            <a:r>
              <a:rPr lang="en-US" dirty="0" smtClean="0"/>
              <a:t> KATARTIZO  AAInfin – infinitive of purpose to mend nets or to supply an army with equipment or to mend the lives of believers ( Gal 6:1), to repair damage done to them by false teachers, persecution, or their own fears. </a:t>
            </a:r>
            <a:endParaRPr lang="en-US" dirty="0" smtClean="0"/>
          </a:p>
          <a:p>
            <a:pPr hangingPunct="0"/>
            <a:endParaRPr lang="en-US" dirty="0" smtClean="0"/>
          </a:p>
          <a:p>
            <a:pPr hangingPunct="0"/>
            <a:r>
              <a:rPr lang="en-US" dirty="0" smtClean="0"/>
              <a:t>TA HUSTEREMATA – what is lacking,  BD not yet learned.  He will write 2 Thessalonians to correct their thinking.   Jesus Christ will mend your life as you do His will ( Hebrews 13:21 ). </a:t>
            </a:r>
            <a:endParaRPr lang="en-US" dirty="0" smtClean="0"/>
          </a:p>
          <a:p>
            <a:pPr hangingPunct="0">
              <a:buNone/>
            </a:pPr>
            <a:endParaRPr 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324600"/>
          </a:xfrm>
        </p:spPr>
        <p:txBody>
          <a:bodyPr/>
          <a:lstStyle/>
          <a:p>
            <a:pPr hangingPunct="0"/>
            <a:r>
              <a:rPr lang="en-US" dirty="0" smtClean="0"/>
              <a:t>Paul picked this word very specially for these people: </a:t>
            </a:r>
            <a:r>
              <a:rPr lang="en-US" b="1" dirty="0" smtClean="0">
                <a:solidFill>
                  <a:schemeClr val="bg2">
                    <a:lumMod val="50000"/>
                  </a:schemeClr>
                </a:solidFill>
              </a:rPr>
              <a:t>“I was to give you information, provide doctrine, so that you can continue to be effective in combat as you have in the past.” </a:t>
            </a:r>
            <a:r>
              <a:rPr lang="en-US" dirty="0" smtClean="0"/>
              <a:t>He wants to equip them so that they can go throughout the entire world with the gospel. </a:t>
            </a:r>
          </a:p>
          <a:p>
            <a:pPr hangingPunct="0"/>
            <a:endParaRPr lang="en-US" dirty="0" smtClean="0"/>
          </a:p>
          <a:p>
            <a:pPr hangingPunct="0"/>
            <a:r>
              <a:rPr lang="en-US" dirty="0" smtClean="0"/>
              <a:t>With that, quite abruptly, he pronounces the benediction. </a:t>
            </a:r>
          </a:p>
          <a:p>
            <a:pPr hangingPunct="0"/>
            <a:endParaRPr lang="en-US" dirty="0" smtClean="0"/>
          </a:p>
          <a:p>
            <a:pPr hangingPunct="0"/>
            <a:r>
              <a:rPr lang="en-US" dirty="0" smtClean="0"/>
              <a:t>He is not through, we have two chapters yet. But he is so enthusiastic, he has just stated his prayer and therefore he just has to wind up with a benediction three verses long. </a:t>
            </a:r>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86800" cy="6248400"/>
          </a:xfrm>
        </p:spPr>
        <p:txBody>
          <a:bodyPr>
            <a:normAutofit fontScale="92500" lnSpcReduction="10000"/>
          </a:bodyPr>
          <a:lstStyle/>
          <a:p>
            <a:pPr hangingPunct="0"/>
            <a:r>
              <a:rPr lang="en-US" b="1" dirty="0" smtClean="0">
                <a:solidFill>
                  <a:schemeClr val="accent2"/>
                </a:solidFill>
              </a:rPr>
              <a:t>3:11 — “Now </a:t>
            </a:r>
            <a:r>
              <a:rPr lang="en-US" b="1" dirty="0" smtClean="0">
                <a:solidFill>
                  <a:schemeClr val="accent2"/>
                </a:solidFill>
              </a:rPr>
              <a:t>may our God and Father Himself  and Jesus our Lord direct our way to you.”  </a:t>
            </a:r>
            <a:r>
              <a:rPr lang="en-US" dirty="0" smtClean="0"/>
              <a:t>Why </a:t>
            </a:r>
            <a:r>
              <a:rPr lang="en-US" dirty="0" smtClean="0"/>
              <a:t>did he start there? </a:t>
            </a:r>
          </a:p>
          <a:p>
            <a:pPr hangingPunct="0"/>
            <a:r>
              <a:rPr lang="en-US" dirty="0" smtClean="0"/>
              <a:t>Because all prayer is addressed to the Father and because the Father is the author of the divine plan for the human race; </a:t>
            </a:r>
          </a:p>
          <a:p>
            <a:pPr hangingPunct="0"/>
            <a:r>
              <a:rPr lang="en-US" dirty="0" smtClean="0"/>
              <a:t>Because Paul is a part of that plan and because the Thessalonians are a part of that plan,</a:t>
            </a:r>
          </a:p>
          <a:p>
            <a:pPr hangingPunct="0"/>
            <a:r>
              <a:rPr lang="en-US" dirty="0" smtClean="0"/>
              <a:t>Because all believers are a part of that plan it is a good place to start a benediction. </a:t>
            </a:r>
          </a:p>
          <a:p>
            <a:pPr hangingPunct="0"/>
            <a:endParaRPr lang="en-US" dirty="0" smtClean="0"/>
          </a:p>
          <a:p>
            <a:pPr hangingPunct="0"/>
            <a:r>
              <a:rPr lang="en-US" b="1" dirty="0" smtClean="0">
                <a:solidFill>
                  <a:schemeClr val="accent2"/>
                </a:solidFill>
              </a:rPr>
              <a:t>“and our Lord Jesus Christ” </a:t>
            </a:r>
            <a:r>
              <a:rPr lang="en-US" dirty="0" smtClean="0"/>
              <a:t>— the Lord Jesus Christ is the executor of phase one, because it is the Lord Jesus Christ who died on the cross for our sins and took our place and made it possible for a door to be opened in the divine plan for the human race. </a:t>
            </a:r>
          </a:p>
          <a:p>
            <a:pPr hangingPunct="0"/>
            <a:r>
              <a:rPr lang="en-US" dirty="0" smtClean="0"/>
              <a:t>The divine plan included angels but now the divine plan includes mankind because Jesus Christ went to the cross, because He provided redemption, because He propitiated the Father, because He reconciled man to God. </a:t>
            </a:r>
          </a:p>
          <a:p>
            <a:pPr hangingPunct="0"/>
            <a:endParaRPr lang="en-US" dirty="0" smtClean="0"/>
          </a:p>
          <a:p>
            <a:pPr hangingPunct="0"/>
            <a:endParaRPr lang="en-US" dirty="0" smtClean="0"/>
          </a:p>
          <a:p>
            <a:pPr hangingPunct="0"/>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fontScale="92500" lnSpcReduction="10000"/>
          </a:bodyPr>
          <a:lstStyle/>
          <a:p>
            <a:r>
              <a:rPr lang="en-US" dirty="0" smtClean="0"/>
              <a:t>And there is a door, a breakthrough in the divine plan. Jesus said, I am the way the truth and the life, no man cometh unto the Father but by me. We have actually broken into the divine plan. </a:t>
            </a:r>
          </a:p>
          <a:p>
            <a:endParaRPr lang="en-US" dirty="0" smtClean="0"/>
          </a:p>
          <a:p>
            <a:pPr hangingPunct="0"/>
            <a:r>
              <a:rPr lang="en-US" b="1" dirty="0" smtClean="0">
                <a:solidFill>
                  <a:schemeClr val="accent2"/>
                </a:solidFill>
              </a:rPr>
              <a:t>“direct our way unto you” </a:t>
            </a:r>
            <a:r>
              <a:rPr lang="en-US" dirty="0" smtClean="0"/>
              <a:t>— </a:t>
            </a:r>
            <a:r>
              <a:rPr lang="en-US" dirty="0" smtClean="0"/>
              <a:t>KATEUTHUNO  </a:t>
            </a:r>
            <a:r>
              <a:rPr lang="en-US" dirty="0" err="1" smtClean="0"/>
              <a:t>AAOptative</a:t>
            </a:r>
            <a:r>
              <a:rPr lang="en-US" dirty="0" smtClean="0"/>
              <a:t> – a wish or desire of Paul to make a straight path to the Thess church once again which he did five years later ( Acts 19:21,  20:1,  1 Cor 16:5,  </a:t>
            </a:r>
          </a:p>
          <a:p>
            <a:pPr hangingPunct="0">
              <a:buNone/>
            </a:pPr>
            <a:r>
              <a:rPr lang="en-US" dirty="0" smtClean="0"/>
              <a:t> </a:t>
            </a:r>
            <a:r>
              <a:rPr lang="en-US" dirty="0" smtClean="0"/>
              <a:t>  </a:t>
            </a:r>
            <a:r>
              <a:rPr lang="en-US" dirty="0" smtClean="0"/>
              <a:t>2 Cor 2:13. </a:t>
            </a:r>
          </a:p>
          <a:p>
            <a:pPr hangingPunct="0"/>
            <a:r>
              <a:rPr lang="en-US" dirty="0" smtClean="0"/>
              <a:t>When </a:t>
            </a:r>
            <a:r>
              <a:rPr lang="en-US" dirty="0" smtClean="0"/>
              <a:t>a Bible teacher prays to go to a certain people you can be sure of one thing, those people love the Word of God. </a:t>
            </a:r>
          </a:p>
          <a:p>
            <a:pPr hangingPunct="0"/>
            <a:endParaRPr lang="en-US" dirty="0" smtClean="0"/>
          </a:p>
          <a:p>
            <a:pPr hangingPunct="0"/>
            <a:r>
              <a:rPr lang="en-US" b="1" dirty="0" smtClean="0">
                <a:solidFill>
                  <a:schemeClr val="accent2"/>
                </a:solidFill>
              </a:rPr>
              <a:t>3:12 — “And </a:t>
            </a:r>
            <a:r>
              <a:rPr lang="en-US" b="1" dirty="0" smtClean="0">
                <a:solidFill>
                  <a:schemeClr val="accent2"/>
                </a:solidFill>
              </a:rPr>
              <a:t>may the Lord cause you to increase and abound in love for one another and for all men must as we also do for you.” </a:t>
            </a:r>
            <a:r>
              <a:rPr lang="en-US" dirty="0" smtClean="0"/>
              <a:t>The Trinity is included in this benediction because the Word “Lord” here refers to the </a:t>
            </a:r>
            <a:r>
              <a:rPr lang="en-US" u="sng" dirty="0" smtClean="0"/>
              <a:t>Holy Spirit</a:t>
            </a:r>
            <a:r>
              <a:rPr lang="en-US" dirty="0" smtClean="0"/>
              <a:t>, not to the Lord Jesus Christ who has just been mentioned.</a:t>
            </a:r>
          </a:p>
          <a:p>
            <a:pPr hangingPunct="0"/>
            <a:r>
              <a:rPr lang="en-US" b="1" dirty="0" smtClean="0">
                <a:solidFill>
                  <a:schemeClr val="accent2"/>
                </a:solidFill>
              </a:rPr>
              <a:t> </a:t>
            </a:r>
            <a:r>
              <a:rPr lang="en-US" dirty="0" smtClean="0"/>
              <a:t>How is He going to do that? The Holy Spirit indwells them. </a:t>
            </a:r>
          </a:p>
          <a:p>
            <a:endParaRPr lang="en-US" dirty="0" smtClean="0"/>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553200"/>
          </a:xfrm>
        </p:spPr>
        <p:txBody>
          <a:bodyPr/>
          <a:lstStyle/>
          <a:p>
            <a:pPr hangingPunct="0"/>
            <a:r>
              <a:rPr lang="en-US" dirty="0" smtClean="0"/>
              <a:t>When they are filled with the Spirit they will increase and abound in divine love.</a:t>
            </a:r>
            <a:r>
              <a:rPr lang="en-US" dirty="0" smtClean="0">
                <a:solidFill>
                  <a:schemeClr val="accent2"/>
                </a:solidFill>
              </a:rPr>
              <a:t> </a:t>
            </a:r>
            <a:r>
              <a:rPr lang="en-US" b="1" dirty="0" smtClean="0">
                <a:solidFill>
                  <a:schemeClr val="accent2"/>
                </a:solidFill>
              </a:rPr>
              <a:t>“Increase” </a:t>
            </a:r>
            <a:r>
              <a:rPr lang="en-US" dirty="0" smtClean="0"/>
              <a:t>is </a:t>
            </a:r>
            <a:r>
              <a:rPr lang="en-US" dirty="0" smtClean="0"/>
              <a:t>PLEONAZO -  </a:t>
            </a:r>
            <a:r>
              <a:rPr lang="en-US" dirty="0" err="1" smtClean="0"/>
              <a:t>AAOptative</a:t>
            </a:r>
            <a:r>
              <a:rPr lang="en-US" dirty="0" smtClean="0"/>
              <a:t> </a:t>
            </a:r>
            <a:r>
              <a:rPr lang="en-US" dirty="0" smtClean="0"/>
              <a:t> - </a:t>
            </a:r>
            <a:r>
              <a:rPr lang="en-US" dirty="0" smtClean="0"/>
              <a:t>increase </a:t>
            </a:r>
            <a:r>
              <a:rPr lang="en-US" dirty="0" smtClean="0"/>
              <a:t>in a point of time, the point of time when they received the Word of God. </a:t>
            </a:r>
          </a:p>
          <a:p>
            <a:pPr hangingPunct="0"/>
            <a:endParaRPr lang="en-US" dirty="0" smtClean="0"/>
          </a:p>
          <a:p>
            <a:pPr hangingPunct="0"/>
            <a:r>
              <a:rPr lang="en-US" dirty="0" smtClean="0"/>
              <a:t>The optative is an expression of a wish or desire. He wants to go to Thessalonica so that he can further teach them doctrine, so that in the point of time when he teaches them doctrine they will take it in and increase. And what will happen? </a:t>
            </a:r>
          </a:p>
          <a:p>
            <a:pPr hangingPunct="0"/>
            <a:endParaRPr lang="en-US" dirty="0" smtClean="0"/>
          </a:p>
          <a:p>
            <a:pPr hangingPunct="0"/>
            <a:r>
              <a:rPr lang="en-US" b="1" dirty="0" smtClean="0">
                <a:solidFill>
                  <a:schemeClr val="accent2"/>
                </a:solidFill>
              </a:rPr>
              <a:t>“abound </a:t>
            </a:r>
            <a:r>
              <a:rPr lang="en-US" b="1" dirty="0" smtClean="0">
                <a:solidFill>
                  <a:schemeClr val="accent2"/>
                </a:solidFill>
              </a:rPr>
              <a:t>in the sphere of divine </a:t>
            </a:r>
            <a:r>
              <a:rPr lang="en-US" b="1" dirty="0" smtClean="0">
                <a:solidFill>
                  <a:schemeClr val="accent2"/>
                </a:solidFill>
              </a:rPr>
              <a:t>love for one another” </a:t>
            </a:r>
            <a:r>
              <a:rPr lang="en-US" dirty="0" smtClean="0"/>
              <a:t>– PERISSEUO  AAInfin – to abound in love which </a:t>
            </a:r>
            <a:r>
              <a:rPr lang="en-US" dirty="0" smtClean="0"/>
              <a:t>is the filling of the Holy Spirit. </a:t>
            </a:r>
            <a:endParaRPr lang="en-US" dirty="0" smtClean="0"/>
          </a:p>
          <a:p>
            <a:pPr algn="just" hangingPunct="0"/>
            <a:r>
              <a:rPr lang="en-US" dirty="0" smtClean="0"/>
              <a:t>John 13:34-35 and Romans 13:8, 1 Thess 4:9, 1 Pet 2:22, 1 n 3:11 and 23,  all say for us to love one another.</a:t>
            </a:r>
            <a:endParaRPr lang="en-US" dirty="0" smtClean="0"/>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04800"/>
            <a:ext cx="8839200" cy="6400800"/>
          </a:xfrm>
        </p:spPr>
        <p:txBody>
          <a:bodyPr>
            <a:normAutofit/>
          </a:bodyPr>
          <a:lstStyle/>
          <a:p>
            <a:pPr hangingPunct="0"/>
            <a:r>
              <a:rPr lang="en-US" dirty="0" smtClean="0"/>
              <a:t>Notice the direction of this divine love </a:t>
            </a:r>
            <a:r>
              <a:rPr lang="en-US" b="1" dirty="0" smtClean="0">
                <a:solidFill>
                  <a:schemeClr val="accent2"/>
                </a:solidFill>
              </a:rPr>
              <a:t>— “one toward another.” </a:t>
            </a:r>
            <a:r>
              <a:rPr lang="en-US" dirty="0" smtClean="0"/>
              <a:t>That means another of the same kind, another believer. They will love believers but it won’t stop there.</a:t>
            </a:r>
          </a:p>
          <a:p>
            <a:pPr hangingPunct="0"/>
            <a:r>
              <a:rPr lang="en-US" b="1" dirty="0" smtClean="0">
                <a:solidFill>
                  <a:schemeClr val="accent2"/>
                </a:solidFill>
              </a:rPr>
              <a:t>“and toward all” </a:t>
            </a:r>
            <a:r>
              <a:rPr lang="en-US" dirty="0" smtClean="0"/>
              <a:t>— the word </a:t>
            </a:r>
            <a:r>
              <a:rPr lang="en-US" b="1" dirty="0" smtClean="0">
                <a:solidFill>
                  <a:schemeClr val="accent2"/>
                </a:solidFill>
              </a:rPr>
              <a:t>“men” </a:t>
            </a:r>
            <a:r>
              <a:rPr lang="en-US" dirty="0" smtClean="0"/>
              <a:t>is in italics: all the rest of the human race, all </a:t>
            </a:r>
            <a:r>
              <a:rPr lang="en-US" dirty="0" smtClean="0"/>
              <a:t>unbelievers which refers to unb</a:t>
            </a:r>
            <a:r>
              <a:rPr lang="en-US" dirty="0" smtClean="0"/>
              <a:t>elievers.</a:t>
            </a:r>
            <a:r>
              <a:rPr lang="en-US" dirty="0" smtClean="0"/>
              <a:t> </a:t>
            </a:r>
            <a:endParaRPr lang="en-US" dirty="0" smtClean="0"/>
          </a:p>
          <a:p>
            <a:pPr hangingPunct="0"/>
            <a:endParaRPr lang="en-US" dirty="0" smtClean="0"/>
          </a:p>
          <a:p>
            <a:pPr hangingPunct="0"/>
            <a:r>
              <a:rPr lang="en-US" dirty="0" smtClean="0"/>
              <a:t>And then he adds something — </a:t>
            </a:r>
            <a:r>
              <a:rPr lang="en-US" b="1" dirty="0" smtClean="0">
                <a:solidFill>
                  <a:schemeClr val="accent2"/>
                </a:solidFill>
              </a:rPr>
              <a:t>“even as we toward you.” </a:t>
            </a:r>
            <a:r>
              <a:rPr lang="en-US" dirty="0" smtClean="0"/>
              <a:t>We love you with a divine love. </a:t>
            </a:r>
            <a:endParaRPr lang="en-US" dirty="0" smtClean="0"/>
          </a:p>
          <a:p>
            <a:pPr hangingPunct="0"/>
            <a:endParaRPr lang="en-US" dirty="0" smtClean="0"/>
          </a:p>
          <a:p>
            <a:pPr hangingPunct="0"/>
            <a:r>
              <a:rPr lang="en-US" dirty="0" smtClean="0"/>
              <a:t>We </a:t>
            </a:r>
            <a:r>
              <a:rPr lang="en-US" dirty="0" smtClean="0"/>
              <a:t>appreciate you, we recognize your intake of the Word of God and its significance, and we just pray that we can come back and further provide you equipment for the combat of life in phase two, and that we can have the joy of having a part in your ministry. </a:t>
            </a:r>
          </a:p>
          <a:p>
            <a:pPr hangingPunct="0"/>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533400"/>
            <a:ext cx="8915400" cy="6324600"/>
          </a:xfrm>
        </p:spPr>
        <p:txBody>
          <a:bodyPr>
            <a:normAutofit fontScale="85000" lnSpcReduction="10000"/>
          </a:bodyPr>
          <a:lstStyle/>
          <a:p>
            <a:pPr hangingPunct="0"/>
            <a:r>
              <a:rPr lang="en-US" b="1" dirty="0" smtClean="0">
                <a:solidFill>
                  <a:schemeClr val="accent2"/>
                </a:solidFill>
              </a:rPr>
              <a:t>3:13 – “so that He may establish your hearts unblameable in holiness before our God and Father at the coming of our Lord Jesus with all His saints.” </a:t>
            </a:r>
          </a:p>
          <a:p>
            <a:pPr hangingPunct="0"/>
            <a:r>
              <a:rPr lang="en-US" dirty="0" smtClean="0"/>
              <a:t>STERIZO  AAInfin – support, establish their hearts (minds or mental attitude). </a:t>
            </a:r>
          </a:p>
          <a:p>
            <a:pPr hangingPunct="0">
              <a:buNone/>
            </a:pPr>
            <a:endParaRPr lang="en-US" dirty="0" smtClean="0"/>
          </a:p>
          <a:p>
            <a:pPr hangingPunct="0"/>
            <a:r>
              <a:rPr lang="en-US" dirty="0" smtClean="0"/>
              <a:t> </a:t>
            </a:r>
            <a:r>
              <a:rPr lang="en-US" b="1" dirty="0" smtClean="0">
                <a:solidFill>
                  <a:schemeClr val="accent2"/>
                </a:solidFill>
              </a:rPr>
              <a:t>“unblameable in holiness before God” </a:t>
            </a:r>
            <a:r>
              <a:rPr lang="en-US" b="1" dirty="0" smtClean="0">
                <a:solidFill>
                  <a:schemeClr val="accent2"/>
                </a:solidFill>
              </a:rPr>
              <a:t> - </a:t>
            </a:r>
            <a:r>
              <a:rPr lang="en-US" dirty="0" smtClean="0"/>
              <a:t>AMAMPTOUS – </a:t>
            </a:r>
            <a:r>
              <a:rPr lang="en-US" dirty="0" smtClean="0"/>
              <a:t>blameless in behavior towards God and man.</a:t>
            </a:r>
          </a:p>
          <a:p>
            <a:pPr hangingPunct="0"/>
            <a:r>
              <a:rPr lang="en-US" dirty="0" smtClean="0"/>
              <a:t>EN HAGIOSUNE – in the sphere of holiness, set apart from the world system by our behavior or actions.  We separate from sin, human good, and evil and adhere to the holy standards of God. ( 1 </a:t>
            </a:r>
            <a:r>
              <a:rPr lang="en-US" dirty="0" smtClean="0"/>
              <a:t>T</a:t>
            </a:r>
            <a:r>
              <a:rPr lang="en-US" dirty="0" smtClean="0"/>
              <a:t>hess 3:13,  2 Cor 1:12,  2 Pet 3:14 ) </a:t>
            </a:r>
            <a:endParaRPr lang="en-US" dirty="0" smtClean="0"/>
          </a:p>
          <a:p>
            <a:pPr hangingPunct="0"/>
            <a:endParaRPr lang="en-US" dirty="0" smtClean="0"/>
          </a:p>
          <a:p>
            <a:pPr hangingPunct="0"/>
            <a:r>
              <a:rPr lang="en-US" b="1" dirty="0" smtClean="0">
                <a:solidFill>
                  <a:schemeClr val="accent2"/>
                </a:solidFill>
              </a:rPr>
              <a:t>“ </a:t>
            </a:r>
            <a:r>
              <a:rPr lang="en-US" b="1" dirty="0" smtClean="0">
                <a:solidFill>
                  <a:schemeClr val="accent2"/>
                </a:solidFill>
              </a:rPr>
              <a:t>at the coming of our Lord Jesus Christ with all his saints” </a:t>
            </a:r>
            <a:r>
              <a:rPr lang="en-US" dirty="0" smtClean="0"/>
              <a:t>— that is the </a:t>
            </a:r>
            <a:r>
              <a:rPr lang="en-US" b="1" dirty="0" smtClean="0"/>
              <a:t>second advent</a:t>
            </a:r>
            <a:r>
              <a:rPr lang="en-US" dirty="0" smtClean="0"/>
              <a:t>, after the judgment seat of Christ. </a:t>
            </a:r>
          </a:p>
          <a:p>
            <a:pPr hangingPunct="0"/>
            <a:endParaRPr lang="en-US" dirty="0" smtClean="0"/>
          </a:p>
          <a:p>
            <a:pPr hangingPunct="0"/>
            <a:r>
              <a:rPr lang="en-US" dirty="0" smtClean="0"/>
              <a:t>Mental </a:t>
            </a:r>
            <a:r>
              <a:rPr lang="en-US" dirty="0" smtClean="0"/>
              <a:t>stability in time will have eternal repercussions. What you think today will produce for all eternity.</a:t>
            </a:r>
          </a:p>
          <a:p>
            <a:pPr algn="ctr" hangingPunct="0"/>
            <a:r>
              <a:rPr lang="en-US" dirty="0" smtClean="0"/>
              <a:t>END </a:t>
            </a:r>
            <a:r>
              <a:rPr lang="en-US" dirty="0" smtClean="0"/>
              <a:t>CHAPTER THREE</a:t>
            </a:r>
          </a:p>
          <a:p>
            <a:pPr hangingPunct="0"/>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610600" cy="6172200"/>
          </a:xfrm>
        </p:spPr>
        <p:txBody>
          <a:bodyPr>
            <a:normAutofit/>
          </a:bodyPr>
          <a:lstStyle/>
          <a:p>
            <a:pPr hangingPunct="0"/>
            <a:endParaRPr lang="en-US" dirty="0" smtClean="0"/>
          </a:p>
          <a:p>
            <a:pPr hangingPunct="0"/>
            <a:r>
              <a:rPr lang="en-US" dirty="0" smtClean="0"/>
              <a:t>God has ordained a number of Spiritual gifts among believers. </a:t>
            </a:r>
            <a:endParaRPr lang="en-US" dirty="0" smtClean="0"/>
          </a:p>
          <a:p>
            <a:pPr hangingPunct="0"/>
            <a:endParaRPr lang="en-US" dirty="0" smtClean="0"/>
          </a:p>
          <a:p>
            <a:pPr hangingPunct="0"/>
            <a:r>
              <a:rPr lang="en-US" dirty="0" smtClean="0"/>
              <a:t>Some </a:t>
            </a:r>
            <a:r>
              <a:rPr lang="en-US" dirty="0" smtClean="0"/>
              <a:t>of these gifts have to do with leadership, some with administration, and some with discernment in order to determine that status quo of any given situation. </a:t>
            </a:r>
          </a:p>
          <a:p>
            <a:pPr hangingPunct="0"/>
            <a:endParaRPr lang="en-US" dirty="0" smtClean="0"/>
          </a:p>
          <a:p>
            <a:pPr hangingPunct="0"/>
            <a:r>
              <a:rPr lang="en-US" dirty="0" smtClean="0"/>
              <a:t>Notice that Paul met with the other members of his team, and together they </a:t>
            </a:r>
            <a:r>
              <a:rPr lang="en-US" dirty="0" smtClean="0"/>
              <a:t>evaluated over </a:t>
            </a:r>
            <a:r>
              <a:rPr lang="en-US" dirty="0" smtClean="0"/>
              <a:t>the </a:t>
            </a:r>
            <a:r>
              <a:rPr lang="en-US" dirty="0" smtClean="0"/>
              <a:t>situation and made a decision.</a:t>
            </a:r>
            <a:endParaRPr lang="en-US" dirty="0" smtClean="0"/>
          </a:p>
          <a:p>
            <a:pPr hangingPunct="0"/>
            <a:endParaRPr lang="en-US" dirty="0" smtClean="0"/>
          </a:p>
          <a:p>
            <a:pPr hangingPunct="0"/>
            <a:r>
              <a:rPr lang="en-US" dirty="0" smtClean="0"/>
              <a:t> It is not contrary to the Word of God, for example, who have the </a:t>
            </a:r>
            <a:r>
              <a:rPr lang="en-US" u="sng" dirty="0" smtClean="0"/>
              <a:t>proper gifts to gather themselves together in order to recommend or to determine a course of action. </a:t>
            </a:r>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381000"/>
            <a:ext cx="8915400" cy="6248400"/>
          </a:xfrm>
        </p:spPr>
        <p:txBody>
          <a:bodyPr>
            <a:normAutofit/>
          </a:bodyPr>
          <a:lstStyle/>
          <a:p>
            <a:pPr hangingPunct="0"/>
            <a:r>
              <a:rPr lang="en-US" b="1" dirty="0" smtClean="0">
                <a:solidFill>
                  <a:srgbClr val="0070C0"/>
                </a:solidFill>
              </a:rPr>
              <a:t>“to be left at Athens alone” </a:t>
            </a:r>
            <a:r>
              <a:rPr lang="en-US" dirty="0" smtClean="0"/>
              <a:t>— in other words, even though Timothy is much loved by the missionary team and is fulfilling a very important function there at Athens, it becomes necessary now to send him back to Thessalonica to make an inspection. Therefore, as a result of this conference a decision was made.</a:t>
            </a:r>
          </a:p>
          <a:p>
            <a:pPr hangingPunct="0">
              <a:buNone/>
            </a:pPr>
            <a:r>
              <a:rPr lang="en-US" dirty="0" smtClean="0"/>
              <a:t>	</a:t>
            </a:r>
          </a:p>
          <a:p>
            <a:pPr hangingPunct="0"/>
            <a:r>
              <a:rPr lang="en-US" b="1" dirty="0" smtClean="0">
                <a:solidFill>
                  <a:srgbClr val="0070C0"/>
                </a:solidFill>
              </a:rPr>
              <a:t>3</a:t>
            </a:r>
            <a:r>
              <a:rPr lang="en-US" b="1" dirty="0" smtClean="0">
                <a:solidFill>
                  <a:srgbClr val="0070C0"/>
                </a:solidFill>
              </a:rPr>
              <a:t>:2 </a:t>
            </a:r>
            <a:r>
              <a:rPr lang="en-US" b="1" dirty="0" smtClean="0">
                <a:solidFill>
                  <a:srgbClr val="0070C0"/>
                </a:solidFill>
              </a:rPr>
              <a:t>“and we sent Timothy, our brother and God’s fellow worker in the gospel of Christ, to strengthen and encourage you as to your faith</a:t>
            </a:r>
            <a:r>
              <a:rPr lang="en-US" b="1" dirty="0" smtClean="0">
                <a:solidFill>
                  <a:srgbClr val="0070C0"/>
                </a:solidFill>
              </a:rPr>
              <a:t>,”</a:t>
            </a:r>
          </a:p>
          <a:p>
            <a:pPr hangingPunct="0"/>
            <a:r>
              <a:rPr lang="en-US" dirty="0" smtClean="0"/>
              <a:t>First of all, he is called a</a:t>
            </a:r>
            <a:r>
              <a:rPr lang="en-US" b="1" dirty="0" smtClean="0">
                <a:solidFill>
                  <a:schemeClr val="accent2"/>
                </a:solidFill>
              </a:rPr>
              <a:t> </a:t>
            </a:r>
            <a:r>
              <a:rPr lang="en-US" b="1" dirty="0" smtClean="0">
                <a:solidFill>
                  <a:srgbClr val="0070C0"/>
                </a:solidFill>
              </a:rPr>
              <a:t>“brother” </a:t>
            </a:r>
            <a:r>
              <a:rPr lang="en-US" dirty="0" smtClean="0"/>
              <a:t>which means he is a believer in the Lord Jesus Christ.</a:t>
            </a:r>
          </a:p>
          <a:p>
            <a:pPr hangingPunct="0"/>
            <a:r>
              <a:rPr lang="en-US" dirty="0" smtClean="0"/>
              <a:t>PEMPO – Aor Act Indic – to send on a mission </a:t>
            </a:r>
          </a:p>
          <a:p>
            <a:pPr hangingPunct="0"/>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normAutofit/>
          </a:bodyPr>
          <a:lstStyle/>
          <a:p>
            <a:pPr hangingPunct="0"/>
            <a:r>
              <a:rPr lang="en-US" dirty="0" smtClean="0"/>
              <a:t>He is also called a </a:t>
            </a:r>
            <a:r>
              <a:rPr lang="en-US" b="1" dirty="0" smtClean="0">
                <a:solidFill>
                  <a:srgbClr val="0070C0"/>
                </a:solidFill>
              </a:rPr>
              <a:t>“minister of God.” </a:t>
            </a:r>
            <a:r>
              <a:rPr lang="en-US" b="1" dirty="0" smtClean="0">
                <a:solidFill>
                  <a:srgbClr val="0070C0"/>
                </a:solidFill>
              </a:rPr>
              <a:t>  </a:t>
            </a:r>
            <a:r>
              <a:rPr lang="en-US" dirty="0" smtClean="0"/>
              <a:t>This </a:t>
            </a:r>
            <a:r>
              <a:rPr lang="en-US" dirty="0" smtClean="0"/>
              <a:t>is the specialized use of the word. The word “minister” is found in three separate and distinct ways in the New Testament.</a:t>
            </a:r>
          </a:p>
          <a:p>
            <a:pPr hangingPunct="0">
              <a:buNone/>
            </a:pPr>
            <a:r>
              <a:rPr lang="en-US" dirty="0" smtClean="0"/>
              <a:t>        - First of all, and very important, every believer is a minister in one sense of the word — in the sense of 2 Corinthians </a:t>
            </a:r>
            <a:r>
              <a:rPr lang="en-US" dirty="0" smtClean="0"/>
              <a:t>3</a:t>
            </a:r>
            <a:r>
              <a:rPr lang="en-US" dirty="0" smtClean="0"/>
              <a:t>, 4:1; </a:t>
            </a:r>
            <a:r>
              <a:rPr lang="en-US" dirty="0" smtClean="0"/>
              <a:t> 5:17 </a:t>
            </a:r>
            <a:r>
              <a:rPr lang="en-US" dirty="0" smtClean="0"/>
              <a:t>where every believer has the ministry of reconciliation. </a:t>
            </a:r>
          </a:p>
          <a:p>
            <a:pPr hangingPunct="0">
              <a:buNone/>
            </a:pPr>
            <a:endParaRPr lang="en-US" dirty="0" smtClean="0"/>
          </a:p>
          <a:p>
            <a:pPr hangingPunct="0"/>
            <a:r>
              <a:rPr lang="en-US" dirty="0" smtClean="0"/>
              <a:t>So first of all the word is used to designate every Christian, for every Christian is the representative of the Lord Jesus Christ. </a:t>
            </a:r>
          </a:p>
          <a:p>
            <a:pPr hangingPunct="0"/>
            <a:endParaRPr lang="en-US" dirty="0" smtClean="0"/>
          </a:p>
          <a:p>
            <a:pPr hangingPunct="0"/>
            <a:r>
              <a:rPr lang="en-US" dirty="0" smtClean="0"/>
              <a:t>During the absence of our Lord from the earth everyone who is a believer in the Lord Jesus Christ is a minister. This is the doctrine of the universal ministry of the believer. </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686800" cy="6248400"/>
          </a:xfrm>
        </p:spPr>
        <p:txBody>
          <a:bodyPr>
            <a:normAutofit/>
          </a:bodyPr>
          <a:lstStyle/>
          <a:p>
            <a:r>
              <a:rPr lang="en-US" dirty="0" smtClean="0"/>
              <a:t> - Secondly,  minister is used in another sense in Romans 13:4 for those who have leadership responsibilities within a national entity are also called “the ministers of God for good.”  </a:t>
            </a:r>
          </a:p>
          <a:p>
            <a:endParaRPr lang="en-US" dirty="0" smtClean="0"/>
          </a:p>
          <a:p>
            <a:r>
              <a:rPr lang="en-US" dirty="0" smtClean="0"/>
              <a:t>They are called ministers in the sense that “they bear not the sword in vain.” The sword is a reference to capital punishment. </a:t>
            </a:r>
          </a:p>
          <a:p>
            <a:endParaRPr lang="en-US" dirty="0" smtClean="0"/>
          </a:p>
          <a:p>
            <a:r>
              <a:rPr lang="en-US" dirty="0" smtClean="0"/>
              <a:t>Within any national entity there are those who have positions of responsibilities in connection with justice and with administration, and they have the responsibility of authorizing the administration of capital punishment in order to enforce the law. </a:t>
            </a:r>
          </a:p>
          <a:p>
            <a:endParaRPr lang="en-US" dirty="0" smtClean="0"/>
          </a:p>
          <a:p>
            <a:r>
              <a:rPr lang="en-US" dirty="0" smtClean="0"/>
              <a:t>They are declared to be </a:t>
            </a:r>
            <a:r>
              <a:rPr lang="en-US" b="1" dirty="0" smtClean="0"/>
              <a:t>ministers doing good </a:t>
            </a:r>
            <a:r>
              <a:rPr lang="en-US" dirty="0" smtClean="0"/>
              <a:t>according to the divine plan. </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457200"/>
            <a:ext cx="8839200" cy="6400800"/>
          </a:xfrm>
        </p:spPr>
        <p:txBody>
          <a:bodyPr/>
          <a:lstStyle/>
          <a:p>
            <a:r>
              <a:rPr lang="en-US" dirty="0" smtClean="0"/>
              <a:t> - Third, minister refers to a pastor.  In this particular case Timothy is not the pastor of a church, he is the inspector-general of the Pauline missionary team. </a:t>
            </a:r>
          </a:p>
          <a:p>
            <a:endParaRPr lang="en-US" dirty="0" smtClean="0"/>
          </a:p>
          <a:p>
            <a:r>
              <a:rPr lang="en-US" dirty="0" smtClean="0"/>
              <a:t>Therefore, under that concept he is being sent forth as a minister is a specialized way</a:t>
            </a:r>
            <a:r>
              <a:rPr lang="en-US" b="1" dirty="0" smtClean="0"/>
              <a:t>.</a:t>
            </a:r>
          </a:p>
          <a:p>
            <a:endParaRPr lang="en-US" b="1" dirty="0" smtClean="0"/>
          </a:p>
          <a:p>
            <a:r>
              <a:rPr lang="en-US" b="1" dirty="0" smtClean="0"/>
              <a:t> In other words, we gather that the word minister is also used for those who devote their time to special jobs within the framework of the local church.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381000"/>
            <a:ext cx="8839200" cy="6477000"/>
          </a:xfrm>
        </p:spPr>
        <p:txBody>
          <a:bodyPr>
            <a:normAutofit lnSpcReduction="10000"/>
          </a:bodyPr>
          <a:lstStyle/>
          <a:p>
            <a:pPr hangingPunct="0"/>
            <a:r>
              <a:rPr lang="en-US" b="1" dirty="0" smtClean="0">
                <a:solidFill>
                  <a:schemeClr val="accent6"/>
                </a:solidFill>
              </a:rPr>
              <a:t>“fellow worker in the gospel” </a:t>
            </a:r>
            <a:r>
              <a:rPr lang="en-US" dirty="0" smtClean="0"/>
              <a:t>— he is a member of the Pauline missionary team. </a:t>
            </a:r>
          </a:p>
          <a:p>
            <a:pPr hangingPunct="0"/>
            <a:r>
              <a:rPr lang="en-US" dirty="0" smtClean="0"/>
              <a:t>What is the purpose of sending Timothy back? “to establish you, and to comfort you”. </a:t>
            </a:r>
          </a:p>
          <a:p>
            <a:pPr hangingPunct="0"/>
            <a:r>
              <a:rPr lang="en-US" dirty="0" smtClean="0"/>
              <a:t>The word </a:t>
            </a:r>
            <a:r>
              <a:rPr lang="en-US" b="1" dirty="0" smtClean="0">
                <a:solidFill>
                  <a:schemeClr val="accent6"/>
                </a:solidFill>
              </a:rPr>
              <a:t>“establish” </a:t>
            </a:r>
            <a:r>
              <a:rPr lang="en-US" dirty="0" smtClean="0"/>
              <a:t>is STERIZO AAInfin – to establish, strengthen with Bible doctrine, The infinitive means to set someone firmly into a state of mind by reaffirming what they already knew.</a:t>
            </a:r>
          </a:p>
          <a:p>
            <a:pPr hangingPunct="0">
              <a:buNone/>
            </a:pPr>
            <a:endParaRPr lang="en-US" dirty="0" smtClean="0"/>
          </a:p>
          <a:p>
            <a:pPr hangingPunct="0">
              <a:buNone/>
            </a:pPr>
            <a:r>
              <a:rPr lang="en-US" dirty="0" smtClean="0"/>
              <a:t>       - The infinitive denotes purpose and it is the purpose of  Timothy in returning to Thessalonica to stabilize the situation which has become unsettled. </a:t>
            </a:r>
          </a:p>
          <a:p>
            <a:pPr hangingPunct="0">
              <a:buNone/>
            </a:pPr>
            <a:r>
              <a:rPr lang="en-US" dirty="0" smtClean="0"/>
              <a:t>    </a:t>
            </a:r>
          </a:p>
          <a:p>
            <a:pPr hangingPunct="0">
              <a:buNone/>
            </a:pPr>
            <a:r>
              <a:rPr lang="en-US" dirty="0" smtClean="0"/>
              <a:t> </a:t>
            </a:r>
            <a:r>
              <a:rPr lang="en-US" u="sng" dirty="0" smtClean="0"/>
              <a:t>Principle:  </a:t>
            </a:r>
            <a:r>
              <a:rPr lang="en-US" dirty="0" smtClean="0"/>
              <a:t>It is easy, even for a local church which is centered in the Word of God, to become unsettled at times. This is what had happened at Thessalonica. </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767</TotalTime>
  <Words>4915</Words>
  <Application>Microsoft Office PowerPoint</Application>
  <PresentationFormat>On-screen Show (4:3)</PresentationFormat>
  <Paragraphs>268</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Equity</vt:lpstr>
      <vt:lpstr>1 Thessalonians 3</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Thessalonians 3</dc:title>
  <dc:creator>Ron McMurray</dc:creator>
  <cp:lastModifiedBy>Ron McMurray</cp:lastModifiedBy>
  <cp:revision>13</cp:revision>
  <dcterms:created xsi:type="dcterms:W3CDTF">2010-11-05T16:40:55Z</dcterms:created>
  <dcterms:modified xsi:type="dcterms:W3CDTF">2010-12-11T19:54:29Z</dcterms:modified>
</cp:coreProperties>
</file>