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85" r:id="rId6"/>
    <p:sldId id="273" r:id="rId7"/>
    <p:sldId id="274" r:id="rId8"/>
    <p:sldId id="260" r:id="rId9"/>
    <p:sldId id="261" r:id="rId10"/>
    <p:sldId id="275" r:id="rId11"/>
    <p:sldId id="262" r:id="rId12"/>
    <p:sldId id="263" r:id="rId13"/>
    <p:sldId id="264" r:id="rId14"/>
    <p:sldId id="265" r:id="rId15"/>
    <p:sldId id="266" r:id="rId16"/>
    <p:sldId id="267" r:id="rId17"/>
    <p:sldId id="268" r:id="rId18"/>
    <p:sldId id="276" r:id="rId19"/>
    <p:sldId id="269" r:id="rId20"/>
    <p:sldId id="270" r:id="rId21"/>
    <p:sldId id="271" r:id="rId22"/>
    <p:sldId id="272" r:id="rId23"/>
    <p:sldId id="277" r:id="rId24"/>
    <p:sldId id="278" r:id="rId25"/>
    <p:sldId id="279" r:id="rId26"/>
    <p:sldId id="280" r:id="rId27"/>
    <p:sldId id="281" r:id="rId28"/>
    <p:sldId id="291" r:id="rId29"/>
    <p:sldId id="282" r:id="rId30"/>
    <p:sldId id="283" r:id="rId31"/>
    <p:sldId id="292" r:id="rId32"/>
    <p:sldId id="284" r:id="rId33"/>
    <p:sldId id="286" r:id="rId34"/>
    <p:sldId id="287" r:id="rId35"/>
    <p:sldId id="288" r:id="rId36"/>
    <p:sldId id="293" r:id="rId37"/>
    <p:sldId id="289" r:id="rId38"/>
    <p:sldId id="290" r:id="rId39"/>
    <p:sldId id="294" r:id="rId40"/>
    <p:sldId id="295" r:id="rId41"/>
    <p:sldId id="296" r:id="rId42"/>
    <p:sldId id="297" r:id="rId43"/>
    <p:sldId id="298" r:id="rId44"/>
    <p:sldId id="299" r:id="rId45"/>
    <p:sldId id="312" r:id="rId46"/>
    <p:sldId id="300" r:id="rId47"/>
    <p:sldId id="301" r:id="rId48"/>
    <p:sldId id="313" r:id="rId49"/>
    <p:sldId id="302" r:id="rId50"/>
    <p:sldId id="303" r:id="rId51"/>
    <p:sldId id="304" r:id="rId52"/>
    <p:sldId id="305" r:id="rId53"/>
    <p:sldId id="306" r:id="rId54"/>
    <p:sldId id="307" r:id="rId55"/>
    <p:sldId id="308" r:id="rId56"/>
    <p:sldId id="309" r:id="rId57"/>
    <p:sldId id="310" r:id="rId58"/>
    <p:sldId id="311" r:id="rId59"/>
    <p:sldId id="323" r:id="rId60"/>
    <p:sldId id="314" r:id="rId61"/>
    <p:sldId id="315" r:id="rId62"/>
    <p:sldId id="322" r:id="rId63"/>
    <p:sldId id="316" r:id="rId64"/>
    <p:sldId id="317" r:id="rId65"/>
    <p:sldId id="318" r:id="rId66"/>
    <p:sldId id="319" r:id="rId67"/>
    <p:sldId id="320" r:id="rId68"/>
    <p:sldId id="321" r:id="rId6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 Type="http://schemas.openxmlformats.org/officeDocument/2006/relationships/slide" Target="slides/slide6.xml"/><Relationship Id="rId71"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4AE3E028-3787-4230-B784-2E2FBF2E4A56}" type="datetimeFigureOut">
              <a:rPr lang="en-US" smtClean="0"/>
              <a:pPr/>
              <a:t>1/21/2011</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4765261-0346-4CD5-B295-CDBFBDC560BA}" type="slidenum">
              <a:rPr lang="en-US" smtClean="0"/>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AE3E028-3787-4230-B784-2E2FBF2E4A56}" type="datetimeFigureOut">
              <a:rPr lang="en-US" smtClean="0"/>
              <a:pPr/>
              <a:t>1/21/2011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765261-0346-4CD5-B295-CDBFBDC560B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AE3E028-3787-4230-B784-2E2FBF2E4A56}" type="datetimeFigureOut">
              <a:rPr lang="en-US" smtClean="0"/>
              <a:pPr/>
              <a:t>1/21/2011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765261-0346-4CD5-B295-CDBFBDC560B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AE3E028-3787-4230-B784-2E2FBF2E4A56}" type="datetimeFigureOut">
              <a:rPr lang="en-US" smtClean="0"/>
              <a:pPr/>
              <a:t>1/21/2011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765261-0346-4CD5-B295-CDBFBDC560B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4AE3E028-3787-4230-B784-2E2FBF2E4A56}" type="datetimeFigureOut">
              <a:rPr lang="en-US" smtClean="0"/>
              <a:pPr/>
              <a:t>1/21/2011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B4765261-0346-4CD5-B295-CDBFBDC560BA}"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AE3E028-3787-4230-B784-2E2FBF2E4A56}" type="datetimeFigureOut">
              <a:rPr lang="en-US" smtClean="0"/>
              <a:pPr/>
              <a:t>1/21/2011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765261-0346-4CD5-B295-CDBFBDC560B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4AE3E028-3787-4230-B784-2E2FBF2E4A56}" type="datetimeFigureOut">
              <a:rPr lang="en-US" smtClean="0"/>
              <a:pPr/>
              <a:t>1/21/2011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4765261-0346-4CD5-B295-CDBFBDC560B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AE3E028-3787-4230-B784-2E2FBF2E4A56}" type="datetimeFigureOut">
              <a:rPr lang="en-US" smtClean="0"/>
              <a:pPr/>
              <a:t>1/21/2011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4765261-0346-4CD5-B295-CDBFBDC560B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E3E028-3787-4230-B784-2E2FBF2E4A56}" type="datetimeFigureOut">
              <a:rPr lang="en-US" smtClean="0"/>
              <a:pPr/>
              <a:t>1/21/2011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4765261-0346-4CD5-B295-CDBFBDC560B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AE3E028-3787-4230-B784-2E2FBF2E4A56}" type="datetimeFigureOut">
              <a:rPr lang="en-US" smtClean="0"/>
              <a:pPr/>
              <a:t>1/21/2011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765261-0346-4CD5-B295-CDBFBDC560B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AE3E028-3787-4230-B784-2E2FBF2E4A56}" type="datetimeFigureOut">
              <a:rPr lang="en-US" smtClean="0"/>
              <a:pPr/>
              <a:t>1/21/2011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765261-0346-4CD5-B295-CDBFBDC560B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4AE3E028-3787-4230-B784-2E2FBF2E4A56}" type="datetimeFigureOut">
              <a:rPr lang="en-US" smtClean="0"/>
              <a:pPr/>
              <a:t>1/21/2011</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4765261-0346-4CD5-B295-CDBFBDC560BA}"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1 </a:t>
            </a:r>
            <a:r>
              <a:rPr lang="en-US" dirty="0" err="1" smtClean="0"/>
              <a:t>thessalonians</a:t>
            </a:r>
            <a:r>
              <a:rPr lang="en-US" dirty="0" smtClean="0"/>
              <a:t> 4</a:t>
            </a:r>
            <a:endParaRPr lang="en-US" dirty="0"/>
          </a:p>
        </p:txBody>
      </p:sp>
      <p:sp>
        <p:nvSpPr>
          <p:cNvPr id="3" name="Subtitle 2"/>
          <p:cNvSpPr>
            <a:spLocks noGrp="1"/>
          </p:cNvSpPr>
          <p:nvPr>
            <p:ph type="subTitle" idx="1"/>
          </p:nvPr>
        </p:nvSpPr>
        <p:spPr>
          <a:xfrm>
            <a:off x="1371600" y="4495800"/>
            <a:ext cx="6400800" cy="1752600"/>
          </a:xfrm>
        </p:spPr>
        <p:txBody>
          <a:bodyPr/>
          <a:lstStyle/>
          <a:p>
            <a:r>
              <a:rPr lang="en-US" dirty="0" smtClean="0"/>
              <a:t>Grace Bible Church of Pullman</a:t>
            </a:r>
          </a:p>
          <a:p>
            <a:endParaRPr lang="en-US" dirty="0" smtClean="0"/>
          </a:p>
          <a:p>
            <a:r>
              <a:rPr lang="en-US" sz="2400" dirty="0" smtClean="0"/>
              <a:t>Pastor-Teacher, Ron McMurray</a:t>
            </a:r>
            <a:endParaRPr lang="en-US" sz="2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normAutofit/>
          </a:bodyPr>
          <a:lstStyle/>
          <a:p>
            <a:r>
              <a:rPr lang="en-US" b="1" dirty="0" smtClean="0">
                <a:solidFill>
                  <a:srgbClr val="C00000"/>
                </a:solidFill>
              </a:rPr>
              <a:t>Answers:  </a:t>
            </a:r>
            <a:r>
              <a:rPr lang="en-US" dirty="0" smtClean="0"/>
              <a:t>Romans 7:21 we have the OSN in us that fights against the will of God. </a:t>
            </a:r>
          </a:p>
          <a:p>
            <a:endParaRPr lang="en-US" dirty="0" smtClean="0"/>
          </a:p>
          <a:p>
            <a:r>
              <a:rPr lang="en-US" dirty="0" smtClean="0"/>
              <a:t>1 John 3:9 the Holy Spirit gives us the desire to please Christ and avoid temptations of the OSN.</a:t>
            </a:r>
          </a:p>
          <a:p>
            <a:endParaRPr lang="en-US" dirty="0" smtClean="0"/>
          </a:p>
          <a:p>
            <a:r>
              <a:rPr lang="en-US" dirty="0" smtClean="0"/>
              <a:t>Hebrews 4:12 The Word of God evaluates our motives and intents of the heart.</a:t>
            </a:r>
          </a:p>
          <a:p>
            <a:endParaRPr lang="en-US" dirty="0" smtClean="0"/>
          </a:p>
          <a:p>
            <a:r>
              <a:rPr lang="en-US" dirty="0" smtClean="0"/>
              <a:t>The OSN is capable of producing immoral sexual temptations, theft, murder, adultery, greed, malice, deceit, lewdness, envy, slander, arrogance, and foolishness in our hearts. ( Mark 7:21-23,  Lk 6:45 )</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lnSpcReduction="10000"/>
          </a:bodyPr>
          <a:lstStyle/>
          <a:p>
            <a:r>
              <a:rPr lang="en-US" dirty="0" smtClean="0"/>
              <a:t>The OSN is so insidious that many believers think that it is the devil who is directly tempting them but it is the OSN.</a:t>
            </a:r>
          </a:p>
          <a:p>
            <a:endParaRPr lang="en-US" dirty="0" smtClean="0"/>
          </a:p>
          <a:p>
            <a:r>
              <a:rPr lang="en-US" dirty="0" smtClean="0"/>
              <a:t>The believer must search and cleanse his heart by comparing his thoughts to the Word of God and free ourselves from OSN slavery. ( 1 Cor 4:3-5 )</a:t>
            </a:r>
          </a:p>
          <a:p>
            <a:endParaRPr lang="en-US" dirty="0" smtClean="0"/>
          </a:p>
          <a:p>
            <a:r>
              <a:rPr lang="en-US" dirty="0" smtClean="0"/>
              <a:t>1 Cor 4:3-5 tells us that our motives are known by God.  We do not know the motives of others but God does so it is easy for us to misunderstand or misjudge the motives of others.</a:t>
            </a:r>
          </a:p>
          <a:p>
            <a:endParaRPr lang="en-US" dirty="0" smtClean="0"/>
          </a:p>
          <a:p>
            <a:r>
              <a:rPr lang="en-US" dirty="0" smtClean="0"/>
              <a:t>When the OSN controls our heart (right lobe) then it becomes deceitful and gains strength in arrogance and the body lusts shift into high gear.</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lstStyle/>
          <a:p>
            <a:r>
              <a:rPr lang="en-US" dirty="0" smtClean="0"/>
              <a:t>When the OSN controls our mind and body then we excel in lusts ( power, sex, money, public recognition, chemical stimulation, perversions, self rule) and trends ( religious legalism, asceticism, and lasciviousness, criminal activity ). </a:t>
            </a:r>
          </a:p>
          <a:p>
            <a:endParaRPr lang="en-US" dirty="0" smtClean="0"/>
          </a:p>
          <a:p>
            <a:r>
              <a:rPr lang="en-US" dirty="0" smtClean="0"/>
              <a:t>James 1:22 be doers of the Word not just hearers only.   If lusts and trends dominate us then we are losing the battle.</a:t>
            </a:r>
          </a:p>
          <a:p>
            <a:endParaRPr lang="en-US" dirty="0" smtClean="0"/>
          </a:p>
          <a:p>
            <a:r>
              <a:rPr lang="en-US" dirty="0" smtClean="0"/>
              <a:t>When the OSN controls the soul it can lead to defeatism, depression, suicidal thoughts, and the world system has no answers.</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normAutofit/>
          </a:bodyPr>
          <a:lstStyle/>
          <a:p>
            <a:r>
              <a:rPr lang="en-US" dirty="0" smtClean="0"/>
              <a:t>Human psychology falls short of understanding the human soul because it puts emphasis upon the synapses of nerve endings in the brain.</a:t>
            </a:r>
          </a:p>
          <a:p>
            <a:endParaRPr lang="en-US" dirty="0" smtClean="0"/>
          </a:p>
          <a:p>
            <a:r>
              <a:rPr lang="en-US" dirty="0" smtClean="0"/>
              <a:t>In other words psychologists look for a physical reason for mental problems so they push counseling and medications as solutions.</a:t>
            </a:r>
          </a:p>
          <a:p>
            <a:endParaRPr lang="en-US" dirty="0" smtClean="0"/>
          </a:p>
          <a:p>
            <a:r>
              <a:rPr lang="en-US" dirty="0" smtClean="0"/>
              <a:t>For believers the solution is found in the Word of God ( Philippians 2:13 God works in us if we allow Him to perform His will ).  </a:t>
            </a:r>
          </a:p>
          <a:p>
            <a:endParaRPr lang="en-US" dirty="0" smtClean="0"/>
          </a:p>
          <a:p>
            <a:r>
              <a:rPr lang="en-US" dirty="0" smtClean="0"/>
              <a:t>The real problem is the OSN and sin patterns that dominate our lives, not nerve synapses in the brain.</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lstStyle/>
          <a:p>
            <a:r>
              <a:rPr lang="en-US" dirty="0" smtClean="0"/>
              <a:t>I have been to many seminars where doctors, social health professionals, psychologists, and psychiatrists correctly identify a problem and then come up with the wrong solutions ( medications, humanistic based counseling, temporary solutions).</a:t>
            </a:r>
          </a:p>
          <a:p>
            <a:endParaRPr lang="en-US" dirty="0" smtClean="0"/>
          </a:p>
          <a:p>
            <a:r>
              <a:rPr lang="en-US" dirty="0" smtClean="0"/>
              <a:t>Temptation from the OSN ( lusts ) lead us away from the Holy Spirit over and over until it becomes a way of life ( </a:t>
            </a:r>
            <a:r>
              <a:rPr lang="en-US" dirty="0" smtClean="0">
                <a:solidFill>
                  <a:srgbClr val="FFC000"/>
                </a:solidFill>
              </a:rPr>
              <a:t>Eph 4:22 “deceitful lusts”, Titus 3:3</a:t>
            </a:r>
            <a:r>
              <a:rPr lang="en-US" dirty="0" smtClean="0"/>
              <a:t>).</a:t>
            </a:r>
          </a:p>
          <a:p>
            <a:endParaRPr lang="en-US" dirty="0" smtClean="0"/>
          </a:p>
          <a:p>
            <a:r>
              <a:rPr lang="en-US" dirty="0" smtClean="0"/>
              <a:t>We are drawn away from watchfulness to rationalization, to overconfidence, to dominance by a lust pattern. ( </a:t>
            </a:r>
            <a:r>
              <a:rPr lang="en-US" dirty="0" smtClean="0">
                <a:solidFill>
                  <a:srgbClr val="FFC000"/>
                </a:solidFill>
              </a:rPr>
              <a:t>1 Cor 10:12 “take heed lest you fall”)</a:t>
            </a:r>
            <a:endParaRPr lang="en-US" dirty="0">
              <a:solidFill>
                <a:srgbClr val="FFC000"/>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lstStyle/>
          <a:p>
            <a:endParaRPr lang="en-US" dirty="0" smtClean="0"/>
          </a:p>
          <a:p>
            <a:r>
              <a:rPr lang="en-US" dirty="0" smtClean="0"/>
              <a:t>The OSN tempts us to go ahead and sin ‘because you can always confess it later’.  This develops a sin pattern in the soul, sinful nerve synapse path, and causes scar tissue that gives the OSN easier access to the soul.  </a:t>
            </a:r>
          </a:p>
          <a:p>
            <a:endParaRPr lang="en-US" dirty="0" smtClean="0"/>
          </a:p>
          <a:p>
            <a:r>
              <a:rPr lang="en-US" dirty="0" smtClean="0"/>
              <a:t>These sin paths must be destroyed through CSB and rebuilding a Biblical thought pattern.</a:t>
            </a:r>
          </a:p>
          <a:p>
            <a:endParaRPr lang="en-US" dirty="0" smtClean="0"/>
          </a:p>
          <a:p>
            <a:r>
              <a:rPr lang="en-US" dirty="0" smtClean="0"/>
              <a:t>The first solution is 1 John 1:9 confession of sin that puts the Holy Spirit back in control and breaks the OSN’s power over us.</a:t>
            </a:r>
          </a:p>
          <a:p>
            <a:endParaRPr lang="en-US" dirty="0" smtClean="0"/>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915400" cy="6705600"/>
          </a:xfrm>
        </p:spPr>
        <p:txBody>
          <a:bodyPr/>
          <a:lstStyle/>
          <a:p>
            <a:r>
              <a:rPr lang="en-US" b="1" dirty="0" smtClean="0">
                <a:solidFill>
                  <a:srgbClr val="FFFF00"/>
                </a:solidFill>
              </a:rPr>
              <a:t>“abstain from sexual immorality” </a:t>
            </a:r>
            <a:r>
              <a:rPr lang="en-US" dirty="0" smtClean="0"/>
              <a:t>– first area that Paul deals with among Thessalonians.</a:t>
            </a:r>
          </a:p>
          <a:p>
            <a:r>
              <a:rPr lang="en-US" dirty="0" smtClean="0"/>
              <a:t>APECHO – PMInfin – hold away from, abstain from PORNEIA sexual immorality ( fornication, adultery, prostitution, homosexuality, lesbianism ).</a:t>
            </a:r>
          </a:p>
          <a:p>
            <a:endParaRPr lang="en-US" dirty="0" smtClean="0"/>
          </a:p>
          <a:p>
            <a:r>
              <a:rPr lang="en-US" dirty="0" smtClean="0"/>
              <a:t>The Thessalonians in Greek and Roman culture were cultured in sexual immorality.  It was acceptable to them before salvation.</a:t>
            </a:r>
          </a:p>
          <a:p>
            <a:r>
              <a:rPr lang="en-US" b="1" dirty="0" smtClean="0">
                <a:solidFill>
                  <a:srgbClr val="00FFFF"/>
                </a:solidFill>
              </a:rPr>
              <a:t>Bible Doctrine overrides Culture</a:t>
            </a:r>
            <a:r>
              <a:rPr lang="en-US" dirty="0" smtClean="0"/>
              <a:t>.  They must learn the ways of Christian virtue. </a:t>
            </a:r>
          </a:p>
          <a:p>
            <a:r>
              <a:rPr lang="en-US" dirty="0" smtClean="0"/>
              <a:t>Corinthians were also warned: 1 Cor 1:4-9, 5:1-5, 6:12-20.</a:t>
            </a: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81000"/>
            <a:ext cx="8991600" cy="6477000"/>
          </a:xfrm>
        </p:spPr>
        <p:txBody>
          <a:bodyPr>
            <a:normAutofit fontScale="92500" lnSpcReduction="10000"/>
          </a:bodyPr>
          <a:lstStyle/>
          <a:p>
            <a:r>
              <a:rPr lang="en-US" b="1" dirty="0" smtClean="0">
                <a:solidFill>
                  <a:srgbClr val="FFFF00"/>
                </a:solidFill>
              </a:rPr>
              <a:t>4:4 “that each one of you know how to possess his own vessel in sanctification and honor.”</a:t>
            </a:r>
          </a:p>
          <a:p>
            <a:r>
              <a:rPr lang="en-US" dirty="0" smtClean="0"/>
              <a:t>OIDA – Pf Act Indic – to have known from doctrine applied, full experience.</a:t>
            </a:r>
          </a:p>
          <a:p>
            <a:endParaRPr lang="en-US" dirty="0" smtClean="0"/>
          </a:p>
          <a:p>
            <a:r>
              <a:rPr lang="en-US" dirty="0" smtClean="0"/>
              <a:t>KTAOMAI – PMInfin – to continue to acquire or possess.  It means to be controlled by the Holy Spirit on the inside. You do not possess your vessel when the old sin nature plays up.</a:t>
            </a:r>
          </a:p>
          <a:p>
            <a:pPr>
              <a:buNone/>
            </a:pPr>
            <a:endParaRPr lang="en-US" dirty="0" smtClean="0"/>
          </a:p>
          <a:p>
            <a:r>
              <a:rPr lang="en-US" dirty="0" smtClean="0"/>
              <a:t> Obviously, when the old sin nature controls things you are not possessing your vessel, you are not solving anything. </a:t>
            </a:r>
          </a:p>
          <a:p>
            <a:endParaRPr lang="en-US" dirty="0" smtClean="0"/>
          </a:p>
          <a:p>
            <a:r>
              <a:rPr lang="en-US" dirty="0" smtClean="0"/>
              <a:t>The Holy Spirit must control the vessel. So possessing the vessel is the filling of the Spirit. </a:t>
            </a:r>
          </a:p>
          <a:p>
            <a:endParaRPr lang="en-US" dirty="0" smtClean="0"/>
          </a:p>
          <a:p>
            <a:endParaRPr lang="en-US" dirty="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normAutofit fontScale="92500" lnSpcReduction="10000"/>
          </a:bodyPr>
          <a:lstStyle/>
          <a:p>
            <a:r>
              <a:rPr lang="en-US" dirty="0" smtClean="0"/>
              <a:t>This means that every believer must know how to be filled with the Spirit to solve this problem or, as a matter of fact, any other. The filling of the Spirit provides the divine power to meet these problems. </a:t>
            </a:r>
          </a:p>
          <a:p>
            <a:endParaRPr lang="en-US" dirty="0" smtClean="0"/>
          </a:p>
          <a:p>
            <a:r>
              <a:rPr lang="en-US" dirty="0" smtClean="0"/>
              <a:t>SKEUOS – vessel or human body, 2 Cor 4:7 , and sexual urges, 1 Thess 4:4, our body is a vessel or container of the soul ( Acts 9:15; 2 Timothy 2:20,21 ). </a:t>
            </a:r>
          </a:p>
          <a:p>
            <a:endParaRPr lang="en-US" dirty="0" smtClean="0"/>
          </a:p>
          <a:p>
            <a:r>
              <a:rPr lang="en-US" dirty="0" smtClean="0"/>
              <a:t> A vessel is a container. Your body is a container and your body contains your soul, your spirit, the Holy Spirit, etc.  </a:t>
            </a:r>
          </a:p>
          <a:p>
            <a:endParaRPr lang="en-US" dirty="0" smtClean="0"/>
          </a:p>
          <a:p>
            <a:r>
              <a:rPr lang="en-US" dirty="0" smtClean="0"/>
              <a:t>EN HAGIASMO in the sphere of sanctification, your body is set apart for Christ’s use rather than for the use by the OSN.</a:t>
            </a:r>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915400" cy="6553200"/>
          </a:xfrm>
        </p:spPr>
        <p:txBody>
          <a:bodyPr/>
          <a:lstStyle/>
          <a:p>
            <a:r>
              <a:rPr lang="en-US" dirty="0" smtClean="0"/>
              <a:t>Believers are to be sanctified or set apart for Christ in their souls and bodies.</a:t>
            </a:r>
          </a:p>
          <a:p>
            <a:endParaRPr lang="en-US" dirty="0" smtClean="0"/>
          </a:p>
          <a:p>
            <a:r>
              <a:rPr lang="en-US" dirty="0" smtClean="0"/>
              <a:t>We are given the gift of marriage so that we may have a soul and body relationship with someone of the opposite sex.</a:t>
            </a:r>
          </a:p>
          <a:p>
            <a:r>
              <a:rPr lang="en-US" dirty="0" smtClean="0"/>
              <a:t>Love, companionship, friendship, sexual fulfillment, and contentment are the results of a good marriage relationship. </a:t>
            </a:r>
          </a:p>
          <a:p>
            <a:endParaRPr lang="en-US" dirty="0" smtClean="0"/>
          </a:p>
          <a:p>
            <a:r>
              <a:rPr lang="en-US" dirty="0" smtClean="0"/>
              <a:t>Your soul and body needs will be fulfilled in a good marriage relationship.  Everything else is OSN temptation ( mental and physical affairs, pornography ). </a:t>
            </a:r>
          </a:p>
          <a:p>
            <a:pPr>
              <a:buNone/>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915400" cy="6553200"/>
          </a:xfrm>
        </p:spPr>
        <p:txBody>
          <a:bodyPr/>
          <a:lstStyle/>
          <a:p>
            <a:r>
              <a:rPr lang="en-US" b="1" dirty="0" smtClean="0"/>
              <a:t>1 Thessalonians  4 – Practical Applications in Relationships</a:t>
            </a:r>
          </a:p>
          <a:p>
            <a:r>
              <a:rPr lang="en-US" dirty="0" smtClean="0"/>
              <a:t>Vs 1-8 Sexual Relationships</a:t>
            </a:r>
          </a:p>
          <a:p>
            <a:r>
              <a:rPr lang="en-US" dirty="0" smtClean="0"/>
              <a:t>Vs 9-10  Friendships ( Phileo)</a:t>
            </a:r>
          </a:p>
          <a:p>
            <a:r>
              <a:rPr lang="en-US" dirty="0" smtClean="0"/>
              <a:t>Vs 11-12 Grace Behavior Patterns</a:t>
            </a:r>
          </a:p>
          <a:p>
            <a:r>
              <a:rPr lang="en-US" dirty="0" smtClean="0"/>
              <a:t>Vs 13-18 Teaching Concerning the Rapture</a:t>
            </a:r>
          </a:p>
          <a:p>
            <a:endParaRPr lang="en-US" dirty="0" smtClean="0"/>
          </a:p>
          <a:p>
            <a:r>
              <a:rPr lang="en-US" b="1" dirty="0" smtClean="0">
                <a:solidFill>
                  <a:srgbClr val="FFFF00"/>
                </a:solidFill>
              </a:rPr>
              <a:t>4:1 “Finally then brethern we request and exhort you in the Lord Jesus that as you received from us instruction as to how you ought to walk and please God </a:t>
            </a:r>
            <a:r>
              <a:rPr lang="en-US" dirty="0" smtClean="0"/>
              <a:t>( Just as you actually do walk) that you may excel still more.”</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lstStyle/>
          <a:p>
            <a:r>
              <a:rPr lang="en-US" dirty="0" smtClean="0"/>
              <a:t>It is the OSN that tells you to have an affair and then justify it by thinking:</a:t>
            </a:r>
          </a:p>
          <a:p>
            <a:pPr>
              <a:buNone/>
            </a:pPr>
            <a:r>
              <a:rPr lang="en-US" dirty="0" smtClean="0"/>
              <a:t>      - “My mate does not understand my needs”</a:t>
            </a:r>
          </a:p>
          <a:p>
            <a:pPr>
              <a:buNone/>
            </a:pPr>
            <a:r>
              <a:rPr lang="en-US" dirty="0" smtClean="0"/>
              <a:t>      - “My mate is not meeting my needs”</a:t>
            </a:r>
          </a:p>
          <a:p>
            <a:pPr>
              <a:buNone/>
            </a:pPr>
            <a:r>
              <a:rPr lang="en-US" dirty="0" smtClean="0"/>
              <a:t>      - “No one will get hurt by this”</a:t>
            </a:r>
          </a:p>
          <a:p>
            <a:pPr>
              <a:buNone/>
            </a:pPr>
            <a:r>
              <a:rPr lang="en-US" dirty="0" smtClean="0"/>
              <a:t>      -”I won’t get caught, don’t ask don’t tell”</a:t>
            </a:r>
          </a:p>
          <a:p>
            <a:pPr>
              <a:buNone/>
            </a:pPr>
            <a:r>
              <a:rPr lang="en-US" dirty="0" smtClean="0"/>
              <a:t>      - “What happens in Vegas stays in Vegas” ( a lie, because what you do in your soul and body stays with you through scar tissue and divine discipline)</a:t>
            </a:r>
          </a:p>
          <a:p>
            <a:pPr>
              <a:buNone/>
            </a:pPr>
            <a:endParaRPr lang="en-US" dirty="0" smtClean="0"/>
          </a:p>
          <a:p>
            <a:r>
              <a:rPr lang="en-US" dirty="0" smtClean="0"/>
              <a:t>If you are having marital problems then talk it out with your pastor and find the Biblical sanctification solution.</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lstStyle/>
          <a:p>
            <a:r>
              <a:rPr lang="en-US" dirty="0" smtClean="0"/>
              <a:t>1 Cor 7:2-5  husband and wife are to have sex with each other and meet each other’s needs ( including conversation, hugs, kissing, touching, caressing, acts of kindness,  sex ).</a:t>
            </a:r>
          </a:p>
          <a:p>
            <a:r>
              <a:rPr lang="en-US" dirty="0" smtClean="0"/>
              <a:t>A great marriage relationship is the solution to sexual immorality and infidelity.</a:t>
            </a:r>
          </a:p>
          <a:p>
            <a:pPr>
              <a:buNone/>
            </a:pPr>
            <a:endParaRPr lang="en-US" dirty="0" smtClean="0"/>
          </a:p>
          <a:p>
            <a:r>
              <a:rPr lang="en-US" dirty="0" smtClean="0">
                <a:solidFill>
                  <a:srgbClr val="FFC000"/>
                </a:solidFill>
              </a:rPr>
              <a:t>Hebrews 13:4 “let the marriage be honorable in all things and the sexual intercourse undefiled, for fornication and adulterers God will judge.” </a:t>
            </a:r>
          </a:p>
          <a:p>
            <a:pPr>
              <a:buNone/>
            </a:pPr>
            <a:r>
              <a:rPr lang="en-US" dirty="0" smtClean="0"/>
              <a:t>    (Honorable – TIMN – means to stay in fellowship with one another at all times, talk, solve problems, do not allow anything or anyone to come between you). </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normAutofit lnSpcReduction="10000"/>
          </a:bodyPr>
          <a:lstStyle/>
          <a:p>
            <a:r>
              <a:rPr lang="en-US" b="1" u="sng" dirty="0" smtClean="0">
                <a:solidFill>
                  <a:srgbClr val="FFFF00"/>
                </a:solidFill>
              </a:rPr>
              <a:t>Warning:  </a:t>
            </a:r>
            <a:r>
              <a:rPr lang="en-US" dirty="0" smtClean="0"/>
              <a:t>If you find yourself infatuated with someone  ( OSN temptation ) through conversation, social infidelity, desiring sex with them,  then you are NOT BEING HONORABLE  TO  YOUR  MATE  AND ARE HEADED FOR  DIVINE DISCIPLINE.</a:t>
            </a:r>
          </a:p>
          <a:p>
            <a:endParaRPr lang="en-US" dirty="0" smtClean="0"/>
          </a:p>
          <a:p>
            <a:r>
              <a:rPr lang="en-US" b="1" dirty="0" smtClean="0">
                <a:solidFill>
                  <a:srgbClr val="FFFF00"/>
                </a:solidFill>
              </a:rPr>
              <a:t>4:5 “Not in lustful passions like the Gentiles who do not know God.”</a:t>
            </a:r>
          </a:p>
          <a:p>
            <a:r>
              <a:rPr lang="en-US" dirty="0" smtClean="0"/>
              <a:t>PATHEI   EPITHUMIAS – passions or lusts.  A man may desire his wife in sex but must not lust after her because that will lead to sexual abuse, disrespect, and perversions. </a:t>
            </a:r>
          </a:p>
          <a:p>
            <a:r>
              <a:rPr lang="en-US" dirty="0" smtClean="0"/>
              <a:t>Man involved in lusts compares his wife to other women ( TV, movie and porn prostitutes who sell their souls and bodies for money but they receive little or no soul fulfillment from the sex ). </a:t>
            </a:r>
          </a:p>
          <a:p>
            <a:endParaRPr lang="en-US" dirty="0" smtClean="0"/>
          </a:p>
          <a:p>
            <a:endParaRPr lang="en-US" dirty="0" smtClean="0"/>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lstStyle/>
          <a:p>
            <a:r>
              <a:rPr lang="en-US" dirty="0" smtClean="0"/>
              <a:t>Husbands are to protect their wives from being expected to be prostitutes, porn queens, or from any worldly promoted sex idol.</a:t>
            </a:r>
          </a:p>
          <a:p>
            <a:endParaRPr lang="en-US" dirty="0" smtClean="0"/>
          </a:p>
          <a:p>
            <a:r>
              <a:rPr lang="en-US" dirty="0" smtClean="0"/>
              <a:t>Husbands are to first have a soul relationship with their wives and only then will a healthy sex life satisfy him and fulfill her.</a:t>
            </a:r>
          </a:p>
          <a:p>
            <a:endParaRPr lang="en-US" dirty="0" smtClean="0"/>
          </a:p>
          <a:p>
            <a:r>
              <a:rPr lang="en-US" dirty="0" smtClean="0"/>
              <a:t>Husbands are to reject the modern Sodom and Gomorrah ideas promoted by all media sources which are perversions ( Romans 1:18-32 ) and will destroy a Biblical marriage. </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lstStyle/>
          <a:p>
            <a:r>
              <a:rPr lang="en-US" b="1" dirty="0" smtClean="0">
                <a:solidFill>
                  <a:srgbClr val="FFFF00"/>
                </a:solidFill>
              </a:rPr>
              <a:t>“Gentiles who do not know God” </a:t>
            </a:r>
            <a:r>
              <a:rPr lang="en-US" dirty="0" smtClean="0"/>
              <a:t>– TA ME EIDOTA TON THEON  - PF Act Ptc – do not know God experientially through salvation nor His character through the Word.</a:t>
            </a:r>
          </a:p>
          <a:p>
            <a:endParaRPr lang="en-US" dirty="0" smtClean="0"/>
          </a:p>
          <a:p>
            <a:r>
              <a:rPr lang="en-US" dirty="0" smtClean="0"/>
              <a:t>Gentiles worshipped false gods in their heathen temples and lived for sexual perversions which left them empty and unfulfilled. </a:t>
            </a:r>
          </a:p>
          <a:p>
            <a:r>
              <a:rPr lang="en-US" u="sng" dirty="0" smtClean="0"/>
              <a:t>Principle:  Lusts never satisfy the soul or body. </a:t>
            </a:r>
          </a:p>
          <a:p>
            <a:endParaRPr lang="en-US" dirty="0" smtClean="0"/>
          </a:p>
          <a:p>
            <a:r>
              <a:rPr lang="en-US" dirty="0" smtClean="0"/>
              <a:t>1 Cor 10:32 - Under God’s training the believer is able to overcome his lust patterns.</a:t>
            </a:r>
          </a:p>
          <a:p>
            <a:pPr>
              <a:buNone/>
            </a:pP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915400" cy="6705600"/>
          </a:xfrm>
        </p:spPr>
        <p:txBody>
          <a:bodyPr>
            <a:normAutofit fontScale="77500" lnSpcReduction="20000"/>
          </a:bodyPr>
          <a:lstStyle/>
          <a:p>
            <a:pPr>
              <a:buNone/>
            </a:pPr>
            <a:r>
              <a:rPr lang="en-US" sz="3100" b="1" dirty="0" smtClean="0"/>
              <a:t>Doctrine of Adultery</a:t>
            </a:r>
          </a:p>
          <a:p>
            <a:pPr hangingPunct="0">
              <a:buNone/>
            </a:pPr>
            <a:endParaRPr lang="en-US" dirty="0" smtClean="0"/>
          </a:p>
          <a:p>
            <a:pPr hangingPunct="0">
              <a:buNone/>
            </a:pPr>
            <a:r>
              <a:rPr lang="en-US" dirty="0" smtClean="0"/>
              <a:t>1.   Definition. – PORNEIA AKATHARSIA and other words for adultery are used in the sense of any sexual activity outside of divine institution #2, i.e. marriage. </a:t>
            </a:r>
          </a:p>
          <a:p>
            <a:pPr hangingPunct="0"/>
            <a:endParaRPr lang="en-US" dirty="0" smtClean="0"/>
          </a:p>
          <a:p>
            <a:pPr hangingPunct="0"/>
            <a:r>
              <a:rPr lang="en-US" dirty="0" smtClean="0"/>
              <a:t>Sex is designed, of course, by God for right man, right woman relationship only. This marriage relationship protects the right man and the right woman. </a:t>
            </a:r>
          </a:p>
          <a:p>
            <a:pPr hangingPunct="0"/>
            <a:endParaRPr lang="en-US" dirty="0" smtClean="0"/>
          </a:p>
          <a:p>
            <a:pPr hangingPunct="0"/>
            <a:r>
              <a:rPr lang="en-US" dirty="0" smtClean="0"/>
              <a:t>But it must be remembered that sex is not love, sex when properly used is an expression of category #2 love relationship. </a:t>
            </a:r>
          </a:p>
          <a:p>
            <a:pPr hangingPunct="0"/>
            <a:endParaRPr lang="en-US" dirty="0" smtClean="0"/>
          </a:p>
          <a:p>
            <a:pPr hangingPunct="0"/>
            <a:r>
              <a:rPr lang="en-US" dirty="0" smtClean="0"/>
              <a:t>Adultery may be categorized as fornication, seduction of a member of the opposite sex, or it may be categorized as abnormal as previously noted. </a:t>
            </a:r>
          </a:p>
          <a:p>
            <a:pPr hangingPunct="0"/>
            <a:endParaRPr lang="en-US" dirty="0" smtClean="0"/>
          </a:p>
          <a:p>
            <a:pPr hangingPunct="0">
              <a:buNone/>
            </a:pPr>
            <a:r>
              <a:rPr lang="en-US" dirty="0" smtClean="0"/>
              <a:t>2.  The Bible prohibits adultery. </a:t>
            </a:r>
          </a:p>
          <a:p>
            <a:pPr hangingPunct="0"/>
            <a:r>
              <a:rPr lang="en-US" dirty="0" smtClean="0"/>
              <a:t>It is prohibited in the Mosaic law — Exodus 20:14; Deuteronomy 5:18.</a:t>
            </a:r>
          </a:p>
          <a:p>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normAutofit fontScale="92500" lnSpcReduction="10000"/>
          </a:bodyPr>
          <a:lstStyle/>
          <a:p>
            <a:pPr hangingPunct="0"/>
            <a:r>
              <a:rPr lang="en-US" dirty="0" smtClean="0"/>
              <a:t> It is prohibited in the New Testament — 1 Cor in. 6:18; Acts 15:20; Colossians 3:5; 1 Thessalonians 4:3. </a:t>
            </a:r>
          </a:p>
          <a:p>
            <a:pPr hangingPunct="0"/>
            <a:endParaRPr lang="en-US" dirty="0" smtClean="0"/>
          </a:p>
          <a:p>
            <a:pPr hangingPunct="0"/>
            <a:r>
              <a:rPr lang="en-US" dirty="0" smtClean="0"/>
              <a:t>Mental adultery is prohibited and can put scar tissue on the soul,  i.e. fantasy sexual affairs without accountability to God and your mate— Matthew 5:27,28. </a:t>
            </a:r>
          </a:p>
          <a:p>
            <a:pPr hangingPunct="0"/>
            <a:endParaRPr lang="en-US" dirty="0" smtClean="0"/>
          </a:p>
          <a:p>
            <a:pPr hangingPunct="0"/>
            <a:r>
              <a:rPr lang="en-US" dirty="0" smtClean="0"/>
              <a:t>Incest is forbidden — Leviticus 18:6ff; 20:14; 1 Corinthians 5:1-7; Deuteronomy 27:20. </a:t>
            </a:r>
          </a:p>
          <a:p>
            <a:pPr hangingPunct="0"/>
            <a:endParaRPr lang="en-US" dirty="0" smtClean="0"/>
          </a:p>
          <a:p>
            <a:pPr hangingPunct="0"/>
            <a:r>
              <a:rPr lang="en-US" dirty="0" smtClean="0"/>
              <a:t>Homosexuality is forbidden — Leviticus 18:22; 20:13. </a:t>
            </a:r>
          </a:p>
          <a:p>
            <a:pPr hangingPunct="0"/>
            <a:endParaRPr lang="en-US" dirty="0" smtClean="0"/>
          </a:p>
          <a:p>
            <a:pPr hangingPunct="0"/>
            <a:r>
              <a:rPr lang="en-US" dirty="0" smtClean="0"/>
              <a:t>Bestiality is also forbidden — Leviticus 18:23;20:15; Deuteronomy 27:21. </a:t>
            </a:r>
          </a:p>
          <a:p>
            <a:endParaRPr lang="en-US" dirty="0" smtClean="0"/>
          </a:p>
          <a:p>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normAutofit fontScale="92500" lnSpcReduction="10000"/>
          </a:bodyPr>
          <a:lstStyle/>
          <a:p>
            <a:pPr hangingPunct="0">
              <a:buNone/>
            </a:pPr>
            <a:r>
              <a:rPr lang="en-US" dirty="0" smtClean="0"/>
              <a:t>3.   There are two passages which indicate the reversionistic destruction of the soul through adultery as a frantic search for happiness. </a:t>
            </a:r>
          </a:p>
          <a:p>
            <a:pPr hangingPunct="0"/>
            <a:endParaRPr lang="en-US" dirty="0" smtClean="0"/>
          </a:p>
          <a:p>
            <a:pPr hangingPunct="0"/>
            <a:r>
              <a:rPr lang="en-US" dirty="0" smtClean="0"/>
              <a:t>The reversionistic destruction of the soul comes from the wrong attitude toward Bible doctrine resulting in setting up in the soul reactor factors of one kind or another. </a:t>
            </a:r>
          </a:p>
          <a:p>
            <a:pPr hangingPunct="0"/>
            <a:endParaRPr lang="en-US" dirty="0" smtClean="0"/>
          </a:p>
          <a:p>
            <a:pPr hangingPunct="0"/>
            <a:r>
              <a:rPr lang="en-US" dirty="0" smtClean="0"/>
              <a:t>The reactor factors always begin with something like negative volition toward any authority of any kind.</a:t>
            </a:r>
          </a:p>
          <a:p>
            <a:pPr hangingPunct="0"/>
            <a:endParaRPr lang="en-US" dirty="0" smtClean="0"/>
          </a:p>
          <a:p>
            <a:pPr hangingPunct="0"/>
            <a:r>
              <a:rPr lang="en-US" dirty="0" smtClean="0"/>
              <a:t>Boredom or disillusion or discouragement, frustration, are all intensified by mental attitude sins such as bitterness, vindictiveness, implacability, pride, hatred, and so on. </a:t>
            </a:r>
          </a:p>
          <a:p>
            <a:pPr hangingPunct="0"/>
            <a:endParaRPr lang="en-US" dirty="0" smtClean="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lstStyle/>
          <a:p>
            <a:pPr hangingPunct="0"/>
            <a:r>
              <a:rPr lang="en-US" dirty="0" smtClean="0"/>
              <a:t>These are the reactor factors that start because a believer is out of sorts with regard to the Word of God. In other words, he has the beginning of his negative volition.</a:t>
            </a:r>
          </a:p>
          <a:p>
            <a:pPr hangingPunct="0"/>
            <a:endParaRPr lang="en-US" dirty="0" smtClean="0"/>
          </a:p>
          <a:p>
            <a:pPr hangingPunct="0"/>
            <a:r>
              <a:rPr lang="en-US" dirty="0" smtClean="0"/>
              <a:t>Reactor factors under the activity of the old sin nature always lead to a frantic search for happiness. The one in this context is adultery, there are many other types. </a:t>
            </a:r>
          </a:p>
          <a:p>
            <a:r>
              <a:rPr lang="en-US" dirty="0" smtClean="0"/>
              <a:t> The frantic search for happiness, once begun, intensifies whatever reactor factors were involved here. </a:t>
            </a:r>
          </a:p>
          <a:p>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normAutofit fontScale="92500" lnSpcReduction="20000"/>
          </a:bodyPr>
          <a:lstStyle/>
          <a:p>
            <a:pPr hangingPunct="0"/>
            <a:endParaRPr lang="en-US" dirty="0" smtClean="0"/>
          </a:p>
          <a:p>
            <a:pPr hangingPunct="0"/>
            <a:r>
              <a:rPr lang="en-US" dirty="0" smtClean="0"/>
              <a:t>The three stages — reaction, frantic search for happiness, intensification — are already based upon apathy and indifference to the Word of God. </a:t>
            </a:r>
          </a:p>
          <a:p>
            <a:pPr hangingPunct="0"/>
            <a:endParaRPr lang="en-US" dirty="0" smtClean="0"/>
          </a:p>
          <a:p>
            <a:pPr hangingPunct="0"/>
            <a:r>
              <a:rPr lang="en-US" dirty="0" smtClean="0"/>
              <a:t>But now comes the strong negative volition, the total antagonism or total apathy, or total rejection of the authority of the pastor, or conflict with someone in the congregation. </a:t>
            </a:r>
          </a:p>
          <a:p>
            <a:pPr hangingPunct="0"/>
            <a:endParaRPr lang="en-US" dirty="0" smtClean="0"/>
          </a:p>
          <a:p>
            <a:pPr hangingPunct="0"/>
            <a:r>
              <a:rPr lang="en-US" dirty="0" smtClean="0"/>
              <a:t>Whatever it may be, all of these things start the next phase of the destruction of the soul which is the confirming of negative volition toward doctrine. </a:t>
            </a:r>
          </a:p>
          <a:p>
            <a:pPr hangingPunct="0"/>
            <a:endParaRPr lang="en-US" dirty="0" smtClean="0"/>
          </a:p>
          <a:p>
            <a:pPr hangingPunct="0"/>
            <a:r>
              <a:rPr lang="en-US" dirty="0" smtClean="0"/>
              <a:t>This negative volition automatically starts the opening of the MATAIOTAI, the vacuum, through which come the doctrine of demons of 1 Timothy 4:1.</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lstStyle/>
          <a:p>
            <a:r>
              <a:rPr lang="en-US" dirty="0" smtClean="0"/>
              <a:t>EROTAO – PAIndic – to keep asking, urgent request.</a:t>
            </a:r>
          </a:p>
          <a:p>
            <a:r>
              <a:rPr lang="en-US" dirty="0" smtClean="0"/>
              <a:t>PARAKALEO – PAIndic – continually encourage, exhort them to greater spiritual attainments or to walk and live in the divine powersphere.</a:t>
            </a:r>
          </a:p>
          <a:p>
            <a:r>
              <a:rPr lang="en-US" dirty="0" smtClean="0"/>
              <a:t>Principle:  True encouragement comes from the Word of God, divine viewpoint.</a:t>
            </a:r>
          </a:p>
          <a:p>
            <a:pPr>
              <a:buNone/>
            </a:pPr>
            <a:r>
              <a:rPr lang="en-US" dirty="0" smtClean="0"/>
              <a:t>      -  Mere human encouragement only goes so far.</a:t>
            </a:r>
          </a:p>
          <a:p>
            <a:pPr>
              <a:buNone/>
            </a:pPr>
            <a:r>
              <a:rPr lang="en-US" dirty="0" smtClean="0"/>
              <a:t>      -  An encouraging word, a touch, or kind acts may lay the groundwork for future witnessing or spiritual encouragement.</a:t>
            </a:r>
          </a:p>
          <a:p>
            <a:r>
              <a:rPr lang="en-US" dirty="0" smtClean="0"/>
              <a:t>PARELAMBANO – AAIndic – to receive sound doctrine at right time ( used in Rom 8:26, Luke 22:2,4, 23,24 ). </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normAutofit lnSpcReduction="10000"/>
          </a:bodyPr>
          <a:lstStyle/>
          <a:p>
            <a:pPr hangingPunct="0"/>
            <a:r>
              <a:rPr lang="en-US" dirty="0" smtClean="0"/>
              <a:t>And as this sort of information comes into the left lobe the believer is now under the influence of doctrine of demons. </a:t>
            </a:r>
          </a:p>
          <a:p>
            <a:pPr hangingPunct="0">
              <a:buNone/>
            </a:pPr>
            <a:r>
              <a:rPr lang="en-US" dirty="0" smtClean="0"/>
              <a:t>      (socialism, liberalism, evolution, social engineering, communism, Facism, eastern mysticism in the church, new age theology.</a:t>
            </a:r>
          </a:p>
          <a:p>
            <a:pPr hangingPunct="0">
              <a:buNone/>
            </a:pPr>
            <a:endParaRPr lang="en-US" dirty="0" smtClean="0"/>
          </a:p>
          <a:p>
            <a:pPr hangingPunct="0"/>
            <a:r>
              <a:rPr lang="en-US" dirty="0" smtClean="0"/>
              <a:t>This is called demon influence in contrast to demon possession. </a:t>
            </a:r>
          </a:p>
          <a:p>
            <a:pPr hangingPunct="0"/>
            <a:endParaRPr lang="en-US" dirty="0" smtClean="0"/>
          </a:p>
          <a:p>
            <a:pPr hangingPunct="0"/>
            <a:r>
              <a:rPr lang="en-US" dirty="0" smtClean="0"/>
              <a:t>No believer can be demon possessed, believers can only be under demon influence.</a:t>
            </a:r>
          </a:p>
          <a:p>
            <a:pPr hangingPunct="0"/>
            <a:endParaRPr lang="en-US" dirty="0" smtClean="0"/>
          </a:p>
          <a:p>
            <a:pPr hangingPunct="0"/>
            <a:r>
              <a:rPr lang="en-US" dirty="0" smtClean="0"/>
              <a:t>Demon influence makes a patriot into a traitor, a conservative into a liberal, etc. </a:t>
            </a:r>
          </a:p>
          <a:p>
            <a:pPr hangingPunct="0"/>
            <a:endParaRPr lang="en-US" dirty="0" smtClean="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lstStyle/>
          <a:p>
            <a:pPr hangingPunct="0"/>
            <a:r>
              <a:rPr lang="en-US" dirty="0" smtClean="0"/>
              <a:t>All of the demon influence concepts cause the person to take in the doctrine of demons, and this is called “darkness.” </a:t>
            </a:r>
          </a:p>
          <a:p>
            <a:pPr hangingPunct="0"/>
            <a:endParaRPr lang="en-US" dirty="0" smtClean="0"/>
          </a:p>
          <a:p>
            <a:pPr hangingPunct="0"/>
            <a:r>
              <a:rPr lang="en-US" dirty="0" smtClean="0"/>
              <a:t>This is blackout of the soul. It causes hardness of heart or scar tissue on the right lobe. This leads to the practice of reverse process reversionism. (adultery, liberalism and evil ). </a:t>
            </a:r>
          </a:p>
          <a:p>
            <a:endParaRPr lang="en-US" dirty="0" smtClean="0"/>
          </a:p>
          <a:p>
            <a:r>
              <a:rPr lang="en-US" dirty="0" smtClean="0"/>
              <a:t>All of these stages are destructive to the soul. </a:t>
            </a:r>
          </a:p>
          <a:p>
            <a:pPr>
              <a:buNone/>
            </a:pPr>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normAutofit fontScale="92500" lnSpcReduction="20000"/>
          </a:bodyPr>
          <a:lstStyle/>
          <a:p>
            <a:pPr hangingPunct="0"/>
            <a:endParaRPr lang="en-US" dirty="0" smtClean="0"/>
          </a:p>
          <a:p>
            <a:pPr hangingPunct="0"/>
            <a:r>
              <a:rPr lang="en-US" dirty="0" smtClean="0"/>
              <a:t>There are two verses that relate these to adultery as a frantic search for happiness — Proverbs 6:21; Ephesians 4:19. </a:t>
            </a:r>
          </a:p>
          <a:p>
            <a:pPr hangingPunct="0"/>
            <a:endParaRPr lang="en-US" dirty="0" smtClean="0"/>
          </a:p>
          <a:p>
            <a:pPr hangingPunct="0">
              <a:buNone/>
            </a:pPr>
            <a:r>
              <a:rPr lang="en-US" dirty="0" smtClean="0"/>
              <a:t>4.  Self-betrayal and self-destruction also exist in the field of fornication. </a:t>
            </a:r>
          </a:p>
          <a:p>
            <a:pPr hangingPunct="0"/>
            <a:endParaRPr lang="en-US" dirty="0" smtClean="0"/>
          </a:p>
          <a:p>
            <a:pPr hangingPunct="0"/>
            <a:r>
              <a:rPr lang="en-US" dirty="0" smtClean="0"/>
              <a:t>Spiritual destruction is brought out by PLEONECIA which is insatiability toward things called greed, insatiability in the field of sex called fornication, frantic search for happiness in the field of phallic reversionism. </a:t>
            </a:r>
          </a:p>
          <a:p>
            <a:pPr hangingPunct="0"/>
            <a:endParaRPr lang="en-US" dirty="0" smtClean="0"/>
          </a:p>
          <a:p>
            <a:pPr hangingPunct="0"/>
            <a:r>
              <a:rPr lang="en-US" dirty="0" smtClean="0"/>
              <a:t>The physical destruction of the body is also mentioned in 1 Corinthians 6:13-18. In other words, promiscuity does have a destructive effect on both the male and the female body. </a:t>
            </a:r>
          </a:p>
          <a:p>
            <a:pPr hangingPunct="0"/>
            <a:endParaRPr lang="en-US" dirty="0" smtClean="0"/>
          </a:p>
          <a:p>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normAutofit fontScale="92500" lnSpcReduction="20000"/>
          </a:bodyPr>
          <a:lstStyle/>
          <a:p>
            <a:pPr hangingPunct="0"/>
            <a:endParaRPr lang="en-US" dirty="0" smtClean="0"/>
          </a:p>
          <a:p>
            <a:pPr hangingPunct="0">
              <a:buNone/>
            </a:pPr>
            <a:r>
              <a:rPr lang="en-US" dirty="0" smtClean="0"/>
              <a:t>5.  The sanctification of category #2 love is marriage —  1 Thessalonians 4:3,4;  Hebrews 13:4. </a:t>
            </a:r>
          </a:p>
          <a:p>
            <a:endParaRPr lang="en-US" dirty="0" smtClean="0"/>
          </a:p>
          <a:p>
            <a:pPr hangingPunct="0">
              <a:buNone/>
            </a:pPr>
            <a:r>
              <a:rPr lang="en-US" dirty="0" smtClean="0"/>
              <a:t>6.  The glory of category #2 love is described in spiritual analogy — 1 Corinthians 11:7. The right woman is the glory of the right man. The sign that she has her right man is her long hair. </a:t>
            </a:r>
          </a:p>
          <a:p>
            <a:pPr hangingPunct="0"/>
            <a:endParaRPr lang="en-US" dirty="0" smtClean="0"/>
          </a:p>
          <a:p>
            <a:pPr hangingPunct="0">
              <a:buNone/>
            </a:pPr>
            <a:r>
              <a:rPr lang="en-US" dirty="0" smtClean="0"/>
              <a:t>7.  Adultery is a bona fide basis for divorce — Matthew 5:32; 19:9; Luke 16:18. </a:t>
            </a:r>
          </a:p>
          <a:p>
            <a:pPr hangingPunct="0"/>
            <a:r>
              <a:rPr lang="en-US" dirty="0" smtClean="0"/>
              <a:t>The resultant blackout of the soul, scar tissue of the soul, frantic search for happiness, intensified reversionism, destroys rapport between husband and wife. </a:t>
            </a:r>
          </a:p>
          <a:p>
            <a:pPr hangingPunct="0"/>
            <a:endParaRPr lang="en-US" dirty="0" smtClean="0"/>
          </a:p>
          <a:p>
            <a:pPr hangingPunct="0"/>
            <a:r>
              <a:rPr lang="en-US" dirty="0" smtClean="0"/>
              <a:t>All types of compatibility have been destroyed by adultery.</a:t>
            </a:r>
          </a:p>
          <a:p>
            <a:pPr hangingPunct="0"/>
            <a:endParaRPr lang="en-US" dirty="0" smtClean="0"/>
          </a:p>
          <a:p>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normAutofit fontScale="85000" lnSpcReduction="20000"/>
          </a:bodyPr>
          <a:lstStyle/>
          <a:p>
            <a:pPr hangingPunct="0"/>
            <a:r>
              <a:rPr lang="en-US" dirty="0" smtClean="0"/>
              <a:t> In Deuteronomy 24:4 the principle of interim sex destroys soul love and sex capacity, and you can never remarry a man and a woman who are divorced when one of them has had sex after the divorce. </a:t>
            </a:r>
          </a:p>
          <a:p>
            <a:pPr hangingPunct="0"/>
            <a:endParaRPr lang="en-US" dirty="0" smtClean="0"/>
          </a:p>
          <a:p>
            <a:pPr hangingPunct="0"/>
            <a:r>
              <a:rPr lang="en-US" dirty="0" smtClean="0"/>
              <a:t>The interim sex destroys the relationship. </a:t>
            </a:r>
          </a:p>
          <a:p>
            <a:endParaRPr lang="en-US" dirty="0" smtClean="0"/>
          </a:p>
          <a:p>
            <a:pPr hangingPunct="0">
              <a:buNone/>
            </a:pPr>
            <a:r>
              <a:rPr lang="en-US" dirty="0" smtClean="0"/>
              <a:t>8.   Adultery and fornication is often used in the Bible to describe apostasy or reversionism — Jeremiah 3:8-10;  Ezekiel 16:23-43; 23:24-28; Revelation 17:1-5. </a:t>
            </a:r>
          </a:p>
          <a:p>
            <a:pPr hangingPunct="0">
              <a:buNone/>
            </a:pPr>
            <a:r>
              <a:rPr lang="en-US" dirty="0" smtClean="0"/>
              <a:t>	</a:t>
            </a:r>
          </a:p>
          <a:p>
            <a:pPr hangingPunct="0">
              <a:buNone/>
            </a:pPr>
            <a:r>
              <a:rPr lang="en-US" dirty="0" smtClean="0"/>
              <a:t>9.  The application of category #2 love to the single person. </a:t>
            </a:r>
          </a:p>
          <a:p>
            <a:pPr hangingPunct="0">
              <a:buNone/>
            </a:pPr>
            <a:r>
              <a:rPr lang="en-US" dirty="0" smtClean="0"/>
              <a:t>       	a) The right man and right woman were designed by God in eternity past. Therefore there exists for you an opposite number by divine design. </a:t>
            </a:r>
          </a:p>
          <a:p>
            <a:pPr hangingPunct="0">
              <a:buNone/>
            </a:pPr>
            <a:r>
              <a:rPr lang="en-US" dirty="0" smtClean="0"/>
              <a:t>		b) The exception to this is the rare case of celibacy or the law of supreme sacrifice designed by God for maximum concentration and production — like the apostle Paul, 1 Corinthians 9:5; like Jeremiah, Jeremiah 16:2. </a:t>
            </a:r>
          </a:p>
          <a:p>
            <a:pPr hangingPunct="0">
              <a:buNone/>
            </a:pPr>
            <a:r>
              <a:rPr lang="en-US" dirty="0" smtClean="0"/>
              <a:t>		</a:t>
            </a:r>
          </a:p>
          <a:p>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normAutofit/>
          </a:bodyPr>
          <a:lstStyle/>
          <a:p>
            <a:r>
              <a:rPr lang="en-US" dirty="0" smtClean="0"/>
              <a:t>c) Every believer will eventually come into contact or meet his/her right man or right woman. If you come together on God’s timing it is going to work out beautifully. God has perfect timing. </a:t>
            </a:r>
          </a:p>
          <a:p>
            <a:endParaRPr lang="en-US" dirty="0" smtClean="0"/>
          </a:p>
          <a:p>
            <a:pPr hangingPunct="0"/>
            <a:r>
              <a:rPr lang="en-US" dirty="0" smtClean="0"/>
              <a:t>d) However, there is no benefit in meeting your opposite number unless you have capacity for life based on Bible doctrine, unless you have waited on the Lord in faithfulness to this principle. </a:t>
            </a:r>
          </a:p>
          <a:p>
            <a:pPr hangingPunct="0">
              <a:buNone/>
            </a:pPr>
            <a:endParaRPr lang="en-US" dirty="0" smtClean="0"/>
          </a:p>
          <a:p>
            <a:pPr hangingPunct="0"/>
            <a:r>
              <a:rPr lang="en-US" dirty="0" smtClean="0"/>
              <a:t>e) Therefore, your life and conduct must be based on the doctrinal principle that there exists on the earth your right man or right woman designed by God and no other person will do. </a:t>
            </a:r>
          </a:p>
          <a:p>
            <a:pPr hangingPunct="0"/>
            <a:endParaRPr lang="en-US" dirty="0" smtClean="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915400" cy="6553200"/>
          </a:xfrm>
        </p:spPr>
        <p:txBody>
          <a:bodyPr>
            <a:normAutofit/>
          </a:bodyPr>
          <a:lstStyle/>
          <a:p>
            <a:pPr hangingPunct="0"/>
            <a:r>
              <a:rPr lang="en-US" dirty="0" smtClean="0"/>
              <a:t>f) Fornication or adultery is accepting a cheap substitute in order to gratify a biological or emotional urge, or to enter into a frantic search for happiness at stage three of reversionism. </a:t>
            </a:r>
          </a:p>
          <a:p>
            <a:pPr hangingPunct="0"/>
            <a:endParaRPr lang="en-US" dirty="0" smtClean="0"/>
          </a:p>
          <a:p>
            <a:pPr hangingPunct="0"/>
            <a:r>
              <a:rPr lang="en-US" dirty="0" smtClean="0"/>
              <a:t>g) Divine viewpoint plus faith-rest says  “Flee fornication.” </a:t>
            </a:r>
          </a:p>
          <a:p>
            <a:pPr hangingPunct="0"/>
            <a:endParaRPr lang="en-US" dirty="0" smtClean="0"/>
          </a:p>
          <a:p>
            <a:pPr hangingPunct="0"/>
            <a:r>
              <a:rPr lang="en-US" dirty="0" smtClean="0"/>
              <a:t>Spiritual maturity, the ECS, and growth reject the principle of frantic search for happiness through fornication, or even being a holy roller. 	</a:t>
            </a:r>
          </a:p>
          <a:p>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normAutofit/>
          </a:bodyPr>
          <a:lstStyle/>
          <a:p>
            <a:pPr hangingPunct="0"/>
            <a:r>
              <a:rPr lang="en-US" dirty="0" smtClean="0"/>
              <a:t>h) Fornication builds scar tissue on the soul, destroys the design of the body and organs related to sex, as well as spirituality. </a:t>
            </a:r>
          </a:p>
          <a:p>
            <a:pPr hangingPunct="0"/>
            <a:endParaRPr lang="en-US" dirty="0" smtClean="0"/>
          </a:p>
          <a:p>
            <a:pPr hangingPunct="0"/>
            <a:r>
              <a:rPr lang="en-US" dirty="0" smtClean="0"/>
              <a:t>Fornication, therefore, is the enemy of right man, right woman relationship. It is therefore prohibited in Ephesians 5:3 in the strongest terms. </a:t>
            </a:r>
          </a:p>
          <a:p>
            <a:pPr hangingPunct="0"/>
            <a:endParaRPr lang="en-US" dirty="0" smtClean="0"/>
          </a:p>
          <a:p>
            <a:pPr hangingPunct="0"/>
            <a:r>
              <a:rPr lang="en-US" dirty="0" smtClean="0"/>
              <a:t>i) Doctrine in the soul is capacity for category #2 love. The greatest preparation for your right man or right woman is  learning and applying BD.</a:t>
            </a:r>
          </a:p>
          <a:p>
            <a:pPr hangingPunct="0">
              <a:buNone/>
            </a:pPr>
            <a:r>
              <a:rPr lang="en-US" dirty="0" smtClean="0"/>
              <a:t> </a:t>
            </a:r>
          </a:p>
          <a:p>
            <a:pPr hangingPunct="0"/>
            <a:r>
              <a:rPr lang="en-US" dirty="0" smtClean="0"/>
              <a:t>j) Spiritual maturity status gives maximum capacity to express love in sex.</a:t>
            </a:r>
          </a:p>
          <a:p>
            <a:pPr hangingPunct="0">
              <a:buNone/>
            </a:pPr>
            <a:endParaRPr lang="en-US" dirty="0" smtClean="0"/>
          </a:p>
          <a:p>
            <a:endParaRPr lang="en-US" dirty="0" smtClean="0"/>
          </a:p>
          <a:p>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458200" cy="6080760"/>
          </a:xfrm>
        </p:spPr>
        <p:txBody>
          <a:bodyPr>
            <a:normAutofit fontScale="70000" lnSpcReduction="20000"/>
          </a:bodyPr>
          <a:lstStyle/>
          <a:p>
            <a:r>
              <a:rPr lang="en-US" dirty="0" smtClean="0"/>
              <a:t>4:6-10  Social life.</a:t>
            </a:r>
          </a:p>
          <a:p>
            <a:pPr hangingPunct="0"/>
            <a:endParaRPr lang="en-US" dirty="0" smtClean="0"/>
          </a:p>
          <a:p>
            <a:pPr hangingPunct="0"/>
            <a:r>
              <a:rPr lang="en-US" b="1" dirty="0" smtClean="0">
                <a:solidFill>
                  <a:srgbClr val="FFFF00"/>
                </a:solidFill>
              </a:rPr>
              <a:t>4:6 — “That no man go beyond” introduces another purpose clause; “no man” is literally, “no one”; “go beyond and defraud his brother.” </a:t>
            </a:r>
          </a:p>
          <a:p>
            <a:pPr hangingPunct="0"/>
            <a:endParaRPr lang="en-US" b="1" dirty="0" smtClean="0">
              <a:solidFill>
                <a:srgbClr val="FFFF00"/>
              </a:solidFill>
            </a:endParaRPr>
          </a:p>
          <a:p>
            <a:pPr hangingPunct="0"/>
            <a:r>
              <a:rPr lang="en-US" b="1" dirty="0" smtClean="0">
                <a:solidFill>
                  <a:srgbClr val="FFFF00"/>
                </a:solidFill>
              </a:rPr>
              <a:t>“Go beyond”</a:t>
            </a:r>
            <a:r>
              <a:rPr lang="en-US" dirty="0" smtClean="0"/>
              <a:t> is a PAInfin meaning habitual, and it means to overstep, to wrong someone, to give someone pain or sorrow. One of the great dangers in the Christian life is to give pain and sorrow to others. </a:t>
            </a:r>
          </a:p>
          <a:p>
            <a:pPr hangingPunct="0"/>
            <a:endParaRPr lang="en-US" dirty="0" smtClean="0"/>
          </a:p>
          <a:p>
            <a:pPr hangingPunct="0"/>
            <a:r>
              <a:rPr lang="en-US" b="1" dirty="0" smtClean="0">
                <a:solidFill>
                  <a:srgbClr val="FFFF00"/>
                </a:solidFill>
              </a:rPr>
              <a:t>“defraud” </a:t>
            </a:r>
            <a:r>
              <a:rPr lang="en-US" dirty="0" smtClean="0"/>
              <a:t>means to take advantage of a believer because he is a believer or to cheat him. </a:t>
            </a:r>
          </a:p>
          <a:p>
            <a:pPr hangingPunct="0"/>
            <a:endParaRPr lang="en-US" dirty="0" smtClean="0"/>
          </a:p>
          <a:p>
            <a:pPr hangingPunct="0"/>
            <a:r>
              <a:rPr lang="en-US" b="1" dirty="0" smtClean="0">
                <a:solidFill>
                  <a:srgbClr val="FFFF00"/>
                </a:solidFill>
              </a:rPr>
              <a:t>“because the Lord is the avenger of all” </a:t>
            </a:r>
            <a:r>
              <a:rPr lang="en-US" dirty="0" smtClean="0"/>
              <a:t>— just leave it in the Lord’s hands and the Lord will do a marvelous job of discipline; “as we also have forewarned you and testified” — apparently there had been a lot of that going on in Thessalonica and they need to take up the slack on it. Paul had warned them ahead of time. 	</a:t>
            </a:r>
          </a:p>
          <a:p>
            <a:pPr hangingPunct="0"/>
            <a:r>
              <a:rPr lang="en-US" dirty="0" smtClean="0"/>
              <a:t>	</a:t>
            </a:r>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normAutofit/>
          </a:bodyPr>
          <a:lstStyle/>
          <a:p>
            <a:r>
              <a:rPr lang="en-US" b="1" dirty="0" smtClean="0">
                <a:solidFill>
                  <a:srgbClr val="FFFF00"/>
                </a:solidFill>
              </a:rPr>
              <a:t>4: 7 — “God hath not called us to uncleanness” </a:t>
            </a:r>
            <a:r>
              <a:rPr lang="en-US" dirty="0" smtClean="0"/>
              <a:t>— social relationship. </a:t>
            </a:r>
          </a:p>
          <a:p>
            <a:r>
              <a:rPr lang="en-US" dirty="0" smtClean="0"/>
              <a:t>Uncleanness is defined as going beyond and defrauding; </a:t>
            </a:r>
          </a:p>
          <a:p>
            <a:r>
              <a:rPr lang="en-US" b="1" dirty="0" smtClean="0">
                <a:solidFill>
                  <a:srgbClr val="FFFF00"/>
                </a:solidFill>
              </a:rPr>
              <a:t>“but unto holiness.” </a:t>
            </a:r>
            <a:r>
              <a:rPr lang="en-US" dirty="0" smtClean="0"/>
              <a:t>Holiness is just sanctification again, and it is practical sanctification. </a:t>
            </a:r>
          </a:p>
          <a:p>
            <a:endParaRPr lang="en-US" dirty="0" smtClean="0"/>
          </a:p>
          <a:p>
            <a:r>
              <a:rPr lang="en-US" dirty="0" smtClean="0"/>
              <a:t>God has called us to stay in fellowship. When the believer is in fellowship it is called holiness or practical sanctification, if he is out it is called in this passage uncleanness. </a:t>
            </a:r>
          </a:p>
          <a:p>
            <a:r>
              <a:rPr lang="en-US" dirty="0" smtClean="0"/>
              <a:t>We haven’t been called to live out of fellowship, we have been called to live in fellowship.</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normAutofit/>
          </a:bodyPr>
          <a:lstStyle/>
          <a:p>
            <a:r>
              <a:rPr lang="en-US" dirty="0" smtClean="0"/>
              <a:t>PERIPATEO – PAIndic – to walk around, to walk with a purpose in life ( divine powersphere).</a:t>
            </a:r>
          </a:p>
          <a:p>
            <a:pPr>
              <a:buNone/>
            </a:pPr>
            <a:endParaRPr lang="en-US" dirty="0" smtClean="0"/>
          </a:p>
          <a:p>
            <a:pPr>
              <a:buNone/>
            </a:pPr>
            <a:r>
              <a:rPr lang="en-US" dirty="0" smtClean="0"/>
              <a:t>  The CWL is a journey from spiritual new birth to spiritual maturity.   We are given our lives as a gift from God and we return it to Him in gratitude by maturity, worship, and service</a:t>
            </a:r>
          </a:p>
          <a:p>
            <a:pPr hangingPunct="0">
              <a:buNone/>
            </a:pPr>
            <a:r>
              <a:rPr lang="en-US" dirty="0" smtClean="0"/>
              <a:t>   </a:t>
            </a:r>
          </a:p>
          <a:p>
            <a:pPr hangingPunct="0">
              <a:buNone/>
            </a:pPr>
            <a:r>
              <a:rPr lang="en-US" dirty="0" smtClean="0"/>
              <a:t>    </a:t>
            </a:r>
            <a:r>
              <a:rPr lang="en-US" dirty="0" smtClean="0">
                <a:solidFill>
                  <a:srgbClr val="FFC000"/>
                </a:solidFill>
              </a:rPr>
              <a:t>Galatians 5:16 — “Walk in the Spirit.” </a:t>
            </a:r>
            <a:r>
              <a:rPr lang="en-US" dirty="0" smtClean="0"/>
              <a:t>The Holy Spirit was given to every believer. Walking in the Spirit is the filling of the Spirit, and as you are filled with the Spirit you are fulfilling the purpose for which you were left here.</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normAutofit fontScale="77500" lnSpcReduction="20000"/>
          </a:bodyPr>
          <a:lstStyle/>
          <a:p>
            <a:pPr hangingPunct="0"/>
            <a:r>
              <a:rPr lang="en-US" b="1" dirty="0" smtClean="0">
                <a:solidFill>
                  <a:srgbClr val="FFFF00"/>
                </a:solidFill>
              </a:rPr>
              <a:t>4: 8 — “He therefore that despises” </a:t>
            </a:r>
            <a:r>
              <a:rPr lang="en-US" dirty="0" smtClean="0"/>
              <a:t>— he despises in the sense of   rejecting God’s provision; </a:t>
            </a:r>
          </a:p>
          <a:p>
            <a:pPr hangingPunct="0"/>
            <a:endParaRPr lang="en-US" b="1" dirty="0" smtClean="0">
              <a:solidFill>
                <a:srgbClr val="FFFF00"/>
              </a:solidFill>
            </a:endParaRPr>
          </a:p>
          <a:p>
            <a:pPr hangingPunct="0"/>
            <a:r>
              <a:rPr lang="en-US" b="1" dirty="0" smtClean="0">
                <a:solidFill>
                  <a:srgbClr val="FFFF00"/>
                </a:solidFill>
              </a:rPr>
              <a:t>“despises not man, but God” </a:t>
            </a:r>
            <a:r>
              <a:rPr lang="en-US" dirty="0" smtClean="0"/>
              <a:t>— in other words, he is fighting God in the matter; </a:t>
            </a:r>
            <a:r>
              <a:rPr lang="en-US" b="1" dirty="0" smtClean="0">
                <a:solidFill>
                  <a:srgbClr val="FFFF00"/>
                </a:solidFill>
              </a:rPr>
              <a:t>“who hath also given unto us his Holy Spirit” </a:t>
            </a:r>
            <a:r>
              <a:rPr lang="en-US" dirty="0" smtClean="0"/>
              <a:t>— once again, practical sanctification is defined, the Holy Spirit is given to us. The Holy Spirit controls us when we are in fellowship. </a:t>
            </a:r>
          </a:p>
          <a:p>
            <a:pPr hangingPunct="0">
              <a:buNone/>
            </a:pPr>
            <a:r>
              <a:rPr lang="en-US" dirty="0" smtClean="0"/>
              <a:t>	</a:t>
            </a:r>
          </a:p>
          <a:p>
            <a:pPr hangingPunct="0"/>
            <a:r>
              <a:rPr lang="en-US" b="1" dirty="0" smtClean="0">
                <a:solidFill>
                  <a:srgbClr val="FFFF00"/>
                </a:solidFill>
              </a:rPr>
              <a:t>4: 9 </a:t>
            </a:r>
            <a:r>
              <a:rPr lang="en-US" dirty="0" smtClean="0"/>
              <a:t>— as a result of having the Holy Spirit our social relationships in a positive manner should look like this: </a:t>
            </a:r>
          </a:p>
          <a:p>
            <a:pPr hangingPunct="0"/>
            <a:endParaRPr lang="en-US" b="1" dirty="0" smtClean="0">
              <a:solidFill>
                <a:srgbClr val="FFFF00"/>
              </a:solidFill>
            </a:endParaRPr>
          </a:p>
          <a:p>
            <a:pPr hangingPunct="0"/>
            <a:r>
              <a:rPr lang="en-US" b="1" dirty="0" smtClean="0">
                <a:solidFill>
                  <a:srgbClr val="FFFF00"/>
                </a:solidFill>
              </a:rPr>
              <a:t>“as touching brotherly love” </a:t>
            </a:r>
            <a:r>
              <a:rPr lang="en-US" dirty="0" smtClean="0"/>
              <a:t>— this is not simply overt signs of affection. Brotherly love is what you think. It is the mental attitude of the believer that gives others the benefit of the doubt.</a:t>
            </a:r>
          </a:p>
          <a:p>
            <a:pPr hangingPunct="0"/>
            <a:endParaRPr lang="en-US" dirty="0" smtClean="0"/>
          </a:p>
          <a:p>
            <a:pPr hangingPunct="0"/>
            <a:r>
              <a:rPr lang="en-US" dirty="0" smtClean="0"/>
              <a:t> Remember, this is divine love and the Holy Spirit produces divine love, a mental attitude on the inside of the believer that makes him very relaxed and keeps him from minding everyone else’s business. 	</a:t>
            </a:r>
            <a:endParaRPr 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991600" cy="6553200"/>
          </a:xfrm>
        </p:spPr>
        <p:txBody>
          <a:bodyPr>
            <a:normAutofit/>
          </a:bodyPr>
          <a:lstStyle/>
          <a:p>
            <a:pPr hangingPunct="0"/>
            <a:r>
              <a:rPr lang="en-US" b="1" dirty="0" smtClean="0">
                <a:solidFill>
                  <a:srgbClr val="FFFF00"/>
                </a:solidFill>
              </a:rPr>
              <a:t>“ye need not that I write unto you” </a:t>
            </a:r>
            <a:r>
              <a:rPr lang="en-US" dirty="0" smtClean="0"/>
              <a:t>— dative of advantage.   It is to Paul’s advantage as well as to theirs that he doesn’t have to go over that ground again. </a:t>
            </a:r>
          </a:p>
          <a:p>
            <a:pPr hangingPunct="0"/>
            <a:r>
              <a:rPr lang="en-US" b="1" dirty="0" smtClean="0">
                <a:solidFill>
                  <a:srgbClr val="FFFF00"/>
                </a:solidFill>
              </a:rPr>
              <a:t>“for ye yourselves are taught of God” </a:t>
            </a:r>
            <a:r>
              <a:rPr lang="en-US" dirty="0" smtClean="0"/>
              <a:t>— the teaching is through the Word of God. This is not a verb, it is an adjective. Consequently, where you have an adjective where you expect a verb you just underline it. </a:t>
            </a:r>
          </a:p>
          <a:p>
            <a:pPr hangingPunct="0"/>
            <a:endParaRPr lang="en-US" dirty="0" smtClean="0"/>
          </a:p>
          <a:p>
            <a:pPr hangingPunct="0"/>
            <a:r>
              <a:rPr lang="en-US" b="1" dirty="0" smtClean="0">
                <a:solidFill>
                  <a:srgbClr val="FFFF00"/>
                </a:solidFill>
              </a:rPr>
              <a:t>“to love one another” </a:t>
            </a:r>
            <a:r>
              <a:rPr lang="en-US" dirty="0" smtClean="0"/>
              <a:t>— “to love” is present active infinitive. The infinitive is purpose. </a:t>
            </a:r>
          </a:p>
          <a:p>
            <a:endParaRPr 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normAutofit fontScale="77500" lnSpcReduction="20000"/>
          </a:bodyPr>
          <a:lstStyle/>
          <a:p>
            <a:pPr hangingPunct="0"/>
            <a:r>
              <a:rPr lang="en-US" b="1" dirty="0" smtClean="0">
                <a:solidFill>
                  <a:srgbClr val="FFFF00"/>
                </a:solidFill>
              </a:rPr>
              <a:t>4: 10 — “but we beseech you brethren.” </a:t>
            </a:r>
            <a:r>
              <a:rPr lang="en-US" dirty="0" smtClean="0"/>
              <a:t>He is talking to believers; </a:t>
            </a:r>
            <a:r>
              <a:rPr lang="en-US" b="1" dirty="0" smtClean="0">
                <a:solidFill>
                  <a:srgbClr val="FFFF00"/>
                </a:solidFill>
              </a:rPr>
              <a:t>“that ye increase more and more” </a:t>
            </a:r>
            <a:r>
              <a:rPr lang="en-US" dirty="0" smtClean="0"/>
              <a:t>— i.e. increase in your love. The increase is in the mental attitude. </a:t>
            </a:r>
          </a:p>
          <a:p>
            <a:pPr hangingPunct="0"/>
            <a:endParaRPr lang="en-US" dirty="0" smtClean="0"/>
          </a:p>
          <a:p>
            <a:pPr hangingPunct="0"/>
            <a:r>
              <a:rPr lang="en-US" b="1" dirty="0" smtClean="0"/>
              <a:t>Verses 11-12, business. </a:t>
            </a:r>
          </a:p>
          <a:p>
            <a:pPr hangingPunct="0"/>
            <a:r>
              <a:rPr lang="en-US" dirty="0" smtClean="0"/>
              <a:t>There are two kinds of business, business which is construed as being industry, making a living; and then business in the sense of minding other people’s business.</a:t>
            </a:r>
          </a:p>
          <a:p>
            <a:pPr hangingPunct="0"/>
            <a:endParaRPr lang="en-US" dirty="0" smtClean="0"/>
          </a:p>
          <a:p>
            <a:pPr hangingPunct="0"/>
            <a:r>
              <a:rPr lang="en-US" b="1" dirty="0" smtClean="0">
                <a:solidFill>
                  <a:srgbClr val="FFFF00"/>
                </a:solidFill>
              </a:rPr>
              <a:t>4: 11 — “That ye study to be quiet.” </a:t>
            </a:r>
            <a:r>
              <a:rPr lang="en-US" dirty="0" smtClean="0"/>
              <a:t>There are three infinitives which follow the purpose clause. </a:t>
            </a:r>
            <a:r>
              <a:rPr lang="en-US" dirty="0" smtClean="0">
                <a:solidFill>
                  <a:srgbClr val="FFFF00"/>
                </a:solidFill>
              </a:rPr>
              <a:t>“Study to be quiet” </a:t>
            </a:r>
            <a:r>
              <a:rPr lang="en-US" dirty="0" smtClean="0"/>
              <a:t>means that you make it a point of honor to be quiet. To be quiet means to be peaceable, to mind your own business. </a:t>
            </a:r>
          </a:p>
          <a:p>
            <a:pPr hangingPunct="0"/>
            <a:endParaRPr lang="en-US" b="1" dirty="0" smtClean="0">
              <a:solidFill>
                <a:srgbClr val="FFFF00"/>
              </a:solidFill>
            </a:endParaRPr>
          </a:p>
          <a:p>
            <a:pPr hangingPunct="0"/>
            <a:r>
              <a:rPr lang="en-US" b="1" dirty="0" smtClean="0">
                <a:solidFill>
                  <a:srgbClr val="FFFF00"/>
                </a:solidFill>
              </a:rPr>
              <a:t>“and to work with your own hands” </a:t>
            </a:r>
            <a:r>
              <a:rPr lang="en-US" dirty="0" smtClean="0"/>
              <a:t>— to do your own business, referring to industry. </a:t>
            </a:r>
            <a:r>
              <a:rPr lang="en-US" dirty="0" smtClean="0">
                <a:solidFill>
                  <a:srgbClr val="FFFF00"/>
                </a:solidFill>
              </a:rPr>
              <a:t>“Have the habit of attending to your own affairs and conducting your own business.” </a:t>
            </a:r>
          </a:p>
          <a:p>
            <a:pPr hangingPunct="0"/>
            <a:r>
              <a:rPr lang="en-US" dirty="0" smtClean="0"/>
              <a:t>Why is this written? Because many of the Thessalonian believers have quit their business. That think the Rapture is about to occur, it could occur at any time, so they have quit business and are killing time. </a:t>
            </a:r>
          </a:p>
          <a:p>
            <a:pPr hangingPunct="0"/>
            <a:endParaRPr lang="en-US" dirty="0" smtClean="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915400" cy="6553200"/>
          </a:xfrm>
        </p:spPr>
        <p:txBody>
          <a:bodyPr>
            <a:normAutofit/>
          </a:bodyPr>
          <a:lstStyle/>
          <a:p>
            <a:pPr hangingPunct="0"/>
            <a:r>
              <a:rPr lang="en-US" dirty="0" smtClean="0"/>
              <a:t>That is the whole problem. Your business, whatever it may be, is the Lord’s service and you conduct the Lord’s service until the Lord comes. </a:t>
            </a:r>
          </a:p>
          <a:p>
            <a:pPr hangingPunct="0"/>
            <a:endParaRPr lang="en-US" dirty="0" smtClean="0"/>
          </a:p>
          <a:p>
            <a:pPr hangingPunct="0"/>
            <a:r>
              <a:rPr lang="en-US" dirty="0" smtClean="0"/>
              <a:t>The imminency of the Rapture which is a bona fide doctrine can have false conclusions:</a:t>
            </a:r>
          </a:p>
          <a:p>
            <a:pPr hangingPunct="0">
              <a:buNone/>
            </a:pPr>
            <a:r>
              <a:rPr lang="en-US" dirty="0" smtClean="0"/>
              <a:t>        - the first false conclusion is to sell the business, quit work, because the Lord may come tomorrow. Believers should continue in business for this is a part of their ministry unto the Lord. </a:t>
            </a:r>
          </a:p>
          <a:p>
            <a:pPr hangingPunct="0"/>
            <a:endParaRPr lang="en-US" dirty="0" smtClean="0"/>
          </a:p>
          <a:p>
            <a:pPr hangingPunct="0"/>
            <a:r>
              <a:rPr lang="en-US" dirty="0" smtClean="0">
                <a:solidFill>
                  <a:srgbClr val="FFFF00"/>
                </a:solidFill>
              </a:rPr>
              <a:t>“as we commanded you” </a:t>
            </a:r>
            <a:r>
              <a:rPr lang="en-US" dirty="0" smtClean="0"/>
              <a:t>— Paul has previously taught them this. </a:t>
            </a:r>
          </a:p>
          <a:p>
            <a:endParaRPr lang="en-US" dirty="0" smtClean="0"/>
          </a:p>
          <a:p>
            <a:endParaRPr lang="en-U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normAutofit fontScale="92500" lnSpcReduction="10000"/>
          </a:bodyPr>
          <a:lstStyle/>
          <a:p>
            <a:pPr hangingPunct="0"/>
            <a:r>
              <a:rPr lang="en-US" b="1" dirty="0" smtClean="0">
                <a:solidFill>
                  <a:srgbClr val="FFFF00"/>
                </a:solidFill>
              </a:rPr>
              <a:t>4: 12 —</a:t>
            </a:r>
            <a:r>
              <a:rPr lang="en-US" dirty="0" smtClean="0"/>
              <a:t> when you are on the job, one more purpose clause — </a:t>
            </a:r>
            <a:r>
              <a:rPr lang="en-US" dirty="0" smtClean="0">
                <a:solidFill>
                  <a:srgbClr val="FFFF00"/>
                </a:solidFill>
              </a:rPr>
              <a:t>“That ye may walk </a:t>
            </a:r>
            <a:r>
              <a:rPr lang="en-US" b="1" dirty="0" smtClean="0">
                <a:solidFill>
                  <a:srgbClr val="FFFF00"/>
                </a:solidFill>
              </a:rPr>
              <a:t>honestly.”</a:t>
            </a:r>
            <a:r>
              <a:rPr lang="en-US" b="1" dirty="0" smtClean="0"/>
              <a:t> </a:t>
            </a:r>
            <a:r>
              <a:rPr lang="en-US" dirty="0" smtClean="0"/>
              <a:t>Your job is a part of your service but your job must be characterized by honesty. </a:t>
            </a:r>
          </a:p>
          <a:p>
            <a:pPr hangingPunct="0"/>
            <a:endParaRPr lang="en-US" dirty="0" smtClean="0"/>
          </a:p>
          <a:p>
            <a:pPr hangingPunct="0"/>
            <a:r>
              <a:rPr lang="en-US" dirty="0" smtClean="0"/>
              <a:t>Believers in their testimony before the Lord ought to be so faithful and so good at their job that the Lord Jesus Christ is honored. </a:t>
            </a:r>
          </a:p>
          <a:p>
            <a:pPr hangingPunct="0"/>
            <a:endParaRPr lang="en-US" dirty="0" smtClean="0"/>
          </a:p>
          <a:p>
            <a:pPr hangingPunct="0"/>
            <a:r>
              <a:rPr lang="en-US" b="1" dirty="0" smtClean="0">
                <a:solidFill>
                  <a:srgbClr val="FFFF00"/>
                </a:solidFill>
              </a:rPr>
              <a:t>“toward them that are without” </a:t>
            </a:r>
            <a:r>
              <a:rPr lang="en-US" dirty="0" smtClean="0"/>
              <a:t>— unbelievers. Many a Christian ruins his testimony by dishonesty in whatever phase of business he happens to be in. </a:t>
            </a:r>
          </a:p>
          <a:p>
            <a:pPr hangingPunct="0"/>
            <a:endParaRPr lang="en-US" dirty="0" smtClean="0"/>
          </a:p>
          <a:p>
            <a:pPr hangingPunct="0"/>
            <a:r>
              <a:rPr lang="en-US" b="1" dirty="0" smtClean="0">
                <a:solidFill>
                  <a:srgbClr val="FFFF00"/>
                </a:solidFill>
              </a:rPr>
              <a:t>“that ye may have lack of nothing” </a:t>
            </a:r>
            <a:r>
              <a:rPr lang="en-US" dirty="0" smtClean="0"/>
              <a:t>— if you do your job as unto the Lord. Lack of nothing means material needs, the Lord will take care of your needs.</a:t>
            </a:r>
          </a:p>
          <a:p>
            <a:pPr hangingPunct="0"/>
            <a:endParaRPr lang="en-US" dirty="0" smtClean="0"/>
          </a:p>
          <a:p>
            <a:pPr hangingPunct="0"/>
            <a:endParaRPr lang="en-US" dirty="0" smtClean="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lstStyle/>
          <a:p>
            <a:pPr hangingPunct="0"/>
            <a:r>
              <a:rPr lang="en-US" dirty="0" smtClean="0"/>
              <a:t>4: 13 — an unwarranted sorrow</a:t>
            </a:r>
            <a:r>
              <a:rPr lang="en-US" b="1" dirty="0" smtClean="0">
                <a:solidFill>
                  <a:srgbClr val="FFFF00"/>
                </a:solidFill>
              </a:rPr>
              <a:t>. “But I would not have you ignorant, Brethren, concerning them which are asleep.” </a:t>
            </a:r>
          </a:p>
          <a:p>
            <a:pPr hangingPunct="0"/>
            <a:endParaRPr lang="en-US" dirty="0" smtClean="0"/>
          </a:p>
          <a:p>
            <a:pPr hangingPunct="0"/>
            <a:r>
              <a:rPr lang="en-US" dirty="0" smtClean="0">
                <a:solidFill>
                  <a:srgbClr val="FFFF00"/>
                </a:solidFill>
              </a:rPr>
              <a:t>“I would not</a:t>
            </a:r>
            <a:r>
              <a:rPr lang="en-US" dirty="0" smtClean="0"/>
              <a:t>” means “I do not wish.” Paul is expressing a wish or desire on his part. And the great wish or desire with regard to the brethren who, of course, are believers in the Lord Jesus Christ is that they would not be ignorant. </a:t>
            </a:r>
            <a:endParaRPr lang="en-US" dirty="0" smtClean="0"/>
          </a:p>
          <a:p>
            <a:pPr hangingPunct="0"/>
            <a:endParaRPr lang="en-US" dirty="0" smtClean="0"/>
          </a:p>
          <a:p>
            <a:pPr hangingPunct="0"/>
            <a:endParaRPr lang="en-US" dirty="0" smtClean="0"/>
          </a:p>
          <a:p>
            <a:endParaRPr lang="en-US"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normAutofit lnSpcReduction="10000"/>
          </a:bodyPr>
          <a:lstStyle/>
          <a:p>
            <a:pPr hangingPunct="0"/>
            <a:r>
              <a:rPr lang="en-US" dirty="0" smtClean="0"/>
              <a:t>We have a negative plus a present active infinitive. The negative indicates the negative purpose, the infinitive amplifies the purpose, the present tense means an habitual negative purpose</a:t>
            </a:r>
            <a:r>
              <a:rPr lang="en-US" b="1" dirty="0" smtClean="0"/>
              <a:t>. It was Paul’s objective in life to see that no believer remained in ignorance. </a:t>
            </a:r>
          </a:p>
          <a:p>
            <a:pPr hangingPunct="0"/>
            <a:endParaRPr lang="en-US" dirty="0" smtClean="0"/>
          </a:p>
          <a:p>
            <a:pPr hangingPunct="0"/>
            <a:r>
              <a:rPr lang="en-US" dirty="0" smtClean="0"/>
              <a:t>The ignorance which is expressed at this particular point is the ignorance with regard to the future. It is a problem with phase three ( eternal state). </a:t>
            </a:r>
          </a:p>
          <a:p>
            <a:pPr hangingPunct="0"/>
            <a:endParaRPr lang="en-US" dirty="0" smtClean="0"/>
          </a:p>
          <a:p>
            <a:pPr hangingPunct="0"/>
            <a:r>
              <a:rPr lang="en-US" dirty="0" smtClean="0"/>
              <a:t>What about those who have departed from this life? Here was one of the great problems among the Thessalonian believers, they were all mixed up about the future of those believers who had previously gone on to be with the Lord. </a:t>
            </a:r>
          </a:p>
          <a:p>
            <a:endParaRPr lang="en-US" dirty="0" smtClean="0"/>
          </a:p>
          <a:p>
            <a:endParaRPr lang="en-US"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normAutofit fontScale="85000" lnSpcReduction="20000"/>
          </a:bodyPr>
          <a:lstStyle/>
          <a:p>
            <a:pPr hangingPunct="0"/>
            <a:r>
              <a:rPr lang="en-US" b="1" dirty="0" smtClean="0">
                <a:solidFill>
                  <a:srgbClr val="FFFF00"/>
                </a:solidFill>
              </a:rPr>
              <a:t>“them which are asleep” </a:t>
            </a:r>
            <a:r>
              <a:rPr lang="en-US" dirty="0" smtClean="0"/>
              <a:t>is a present middle participle. The present tense means that from time to time believers died. This can also be construed as a dramatic present in that it is quite a dramatic moment for those who are left behind and, as a matter of fact, it is a very dramatic moment for the person who departs from this life because to be absent from the body is to be face to face with the Lord. </a:t>
            </a:r>
          </a:p>
          <a:p>
            <a:pPr hangingPunct="0"/>
            <a:endParaRPr lang="en-US" dirty="0" smtClean="0"/>
          </a:p>
          <a:p>
            <a:pPr hangingPunct="0"/>
            <a:r>
              <a:rPr lang="en-US" dirty="0" smtClean="0"/>
              <a:t>Life has several dramatic moments. </a:t>
            </a:r>
          </a:p>
          <a:p>
            <a:pPr hangingPunct="0">
              <a:buNone/>
            </a:pPr>
            <a:r>
              <a:rPr lang="en-US" dirty="0" smtClean="0"/>
              <a:t>              The most dramatic of all is the moment we personally receive Jesus Christ as saviour.</a:t>
            </a:r>
          </a:p>
          <a:p>
            <a:pPr hangingPunct="0">
              <a:buNone/>
            </a:pPr>
            <a:endParaRPr lang="en-US" dirty="0" smtClean="0"/>
          </a:p>
          <a:p>
            <a:pPr hangingPunct="0">
              <a:buNone/>
            </a:pPr>
            <a:r>
              <a:rPr lang="en-US" dirty="0" smtClean="0"/>
              <a:t>               Second,  the next most dramatic is that moment when we depart from this life because death is the means of entering into the presence of the Lord. Revelation 21:4 declares that for the believer who departs from this life there is no more sorrow. </a:t>
            </a:r>
          </a:p>
          <a:p>
            <a:pPr hangingPunct="0">
              <a:buNone/>
            </a:pPr>
            <a:endParaRPr lang="en-US" dirty="0" smtClean="0"/>
          </a:p>
          <a:p>
            <a:pPr hangingPunct="0">
              <a:buNone/>
            </a:pPr>
            <a:endParaRPr lang="en-US" dirty="0" smtClean="0"/>
          </a:p>
          <a:p>
            <a:pPr hangingPunct="0">
              <a:buNone/>
            </a:pPr>
            <a:r>
              <a:rPr lang="en-US" dirty="0" smtClean="0"/>
              <a:t>          </a:t>
            </a:r>
          </a:p>
          <a:p>
            <a:endParaRPr lang="en-US"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lstStyle/>
          <a:p>
            <a:pPr hangingPunct="0">
              <a:buNone/>
            </a:pPr>
            <a:r>
              <a:rPr lang="en-US" dirty="0" smtClean="0"/>
              <a:t>    </a:t>
            </a:r>
            <a:r>
              <a:rPr lang="en-US" dirty="0" smtClean="0"/>
              <a:t>The sorrow is with those who remain behind and it is that sorrow which is mentioned at this particular point. </a:t>
            </a:r>
          </a:p>
          <a:p>
            <a:pPr hangingPunct="0">
              <a:buNone/>
            </a:pPr>
            <a:r>
              <a:rPr lang="en-US" dirty="0" smtClean="0"/>
              <a:t>       </a:t>
            </a:r>
            <a:r>
              <a:rPr lang="en-US" b="1" dirty="0" smtClean="0">
                <a:solidFill>
                  <a:srgbClr val="FFFF00"/>
                </a:solidFill>
              </a:rPr>
              <a:t>“Them which are asleep” </a:t>
            </a:r>
            <a:r>
              <a:rPr lang="en-US" dirty="0" smtClean="0"/>
              <a:t>is a middle voice which means the subject is benefited by the action of the verb. The believer is benefited by departing from this life, for to be absent from the body is to be face to face with the Lord. </a:t>
            </a:r>
          </a:p>
          <a:p>
            <a:endParaRPr lang="en-US" dirty="0" smtClean="0"/>
          </a:p>
          <a:p>
            <a:r>
              <a:rPr lang="en-US" dirty="0" smtClean="0"/>
              <a:t> </a:t>
            </a:r>
            <a:r>
              <a:rPr lang="en-US" dirty="0" smtClean="0"/>
              <a:t>The verb itself here means sleep in the sense of physical death of the believer. This word sleep is never used for physical death of the unbeliever, only the believer. </a:t>
            </a:r>
            <a:endParaRPr lang="en-US"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915400" cy="6705600"/>
          </a:xfrm>
        </p:spPr>
        <p:txBody>
          <a:bodyPr>
            <a:normAutofit fontScale="92500"/>
          </a:bodyPr>
          <a:lstStyle/>
          <a:p>
            <a:endParaRPr lang="en-US" dirty="0" smtClean="0"/>
          </a:p>
          <a:p>
            <a:endParaRPr lang="en-US" dirty="0" smtClean="0"/>
          </a:p>
          <a:p>
            <a:r>
              <a:rPr lang="en-US" dirty="0" smtClean="0"/>
              <a:t>Why? Because the body of the believer sleeps, the soul and the spirit are awake in the presence of the Lord.</a:t>
            </a:r>
          </a:p>
          <a:p>
            <a:endParaRPr lang="en-US" dirty="0" smtClean="0"/>
          </a:p>
          <a:p>
            <a:r>
              <a:rPr lang="en-US" dirty="0" smtClean="0"/>
              <a:t> When the soul of the </a:t>
            </a:r>
            <a:r>
              <a:rPr lang="en-US" u="sng" dirty="0" smtClean="0"/>
              <a:t>unbeliever</a:t>
            </a:r>
            <a:r>
              <a:rPr lang="en-US" dirty="0" smtClean="0"/>
              <a:t> leaves the body it enters into Torments, into suffering. </a:t>
            </a:r>
          </a:p>
          <a:p>
            <a:endParaRPr lang="en-US" dirty="0" smtClean="0"/>
          </a:p>
          <a:p>
            <a:r>
              <a:rPr lang="en-US" dirty="0" smtClean="0"/>
              <a:t>The reason that the word “sleep” is used here for the body of the believer who has died is anticipation of the resurrection. </a:t>
            </a:r>
          </a:p>
          <a:p>
            <a:r>
              <a:rPr lang="en-US" dirty="0" smtClean="0"/>
              <a:t>Resurrection of the believer is simply the soul and the spirit rejoining the body where it checked out and the body wakes up, and at that particular point it takes on a resurrection body, a body like that of the Son of God.</a:t>
            </a:r>
          </a:p>
          <a:p>
            <a:endParaRPr lang="en-US" dirty="0" smtClean="0"/>
          </a:p>
          <a:p>
            <a:pPr>
              <a:buNone/>
            </a:pP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lstStyle/>
          <a:p>
            <a:pPr hangingPunct="0">
              <a:buNone/>
            </a:pPr>
            <a:r>
              <a:rPr lang="en-US" dirty="0" smtClean="0"/>
              <a:t>     </a:t>
            </a:r>
            <a:r>
              <a:rPr lang="en-US" dirty="0" smtClean="0">
                <a:solidFill>
                  <a:srgbClr val="FFC000"/>
                </a:solidFill>
              </a:rPr>
              <a:t>- 2 Corinthians 5:7 — “Walk by faith and not by sight.” </a:t>
            </a:r>
            <a:r>
              <a:rPr lang="en-US" dirty="0" smtClean="0"/>
              <a:t>Faith refers to the faith-rest technique. </a:t>
            </a:r>
          </a:p>
          <a:p>
            <a:pPr hangingPunct="0">
              <a:buNone/>
            </a:pPr>
            <a:endParaRPr lang="en-US" dirty="0" smtClean="0"/>
          </a:p>
          <a:p>
            <a:pPr hangingPunct="0">
              <a:buNone/>
            </a:pPr>
            <a:r>
              <a:rPr lang="en-US" dirty="0" smtClean="0"/>
              <a:t>      -  </a:t>
            </a:r>
            <a:r>
              <a:rPr lang="en-US" dirty="0" smtClean="0">
                <a:solidFill>
                  <a:srgbClr val="FFC000"/>
                </a:solidFill>
              </a:rPr>
              <a:t>Ephesians 5:2 — “Walk in love.” </a:t>
            </a:r>
            <a:r>
              <a:rPr lang="en-US" dirty="0" smtClean="0"/>
              <a:t>This is not sentimental, gushy love, it is the filling of the Spirit, divine love, love for everyone, love for the unlovely. </a:t>
            </a:r>
          </a:p>
          <a:p>
            <a:pPr hangingPunct="0">
              <a:buNone/>
            </a:pPr>
            <a:r>
              <a:rPr lang="en-US" dirty="0" smtClean="0"/>
              <a:t>	</a:t>
            </a:r>
          </a:p>
          <a:p>
            <a:pPr hangingPunct="0">
              <a:buNone/>
            </a:pPr>
            <a:r>
              <a:rPr lang="en-US" dirty="0" smtClean="0"/>
              <a:t>    - </a:t>
            </a:r>
            <a:r>
              <a:rPr lang="en-US" dirty="0" smtClean="0">
                <a:solidFill>
                  <a:srgbClr val="FFC000"/>
                </a:solidFill>
              </a:rPr>
              <a:t>Colossians 4:5 — “Walk in wisdom.” </a:t>
            </a:r>
            <a:r>
              <a:rPr lang="en-US" dirty="0" smtClean="0"/>
              <a:t>Wisdom is the application of doctrine to experience. </a:t>
            </a:r>
          </a:p>
          <a:p>
            <a:pPr hangingPunct="0">
              <a:buNone/>
            </a:pPr>
            <a:r>
              <a:rPr lang="en-US" dirty="0" smtClean="0"/>
              <a:t>    - </a:t>
            </a:r>
            <a:r>
              <a:rPr lang="en-US" dirty="0" smtClean="0">
                <a:solidFill>
                  <a:srgbClr val="FFC000"/>
                </a:solidFill>
              </a:rPr>
              <a:t>1 John 1:7 — “Walk in the light.” </a:t>
            </a:r>
            <a:r>
              <a:rPr lang="en-US" dirty="0" smtClean="0"/>
              <a:t>Walk in the concept of the Word of God. The Word is light. Not only is Christ the Light of the world (salvation) but the Bible is light. Walk in the light of divine viewpoint. </a:t>
            </a:r>
            <a:endParaRPr lang="en-US"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normAutofit fontScale="92500" lnSpcReduction="10000"/>
          </a:bodyPr>
          <a:lstStyle/>
          <a:p>
            <a:r>
              <a:rPr lang="en-US" b="1" dirty="0" smtClean="0">
                <a:solidFill>
                  <a:srgbClr val="FFFF00"/>
                </a:solidFill>
              </a:rPr>
              <a:t>“Them which are asleep,” </a:t>
            </a:r>
            <a:r>
              <a:rPr lang="en-US" dirty="0" smtClean="0"/>
              <a:t>then, referred to believers who had died in Thessalonica, and some of the people were all upset.</a:t>
            </a:r>
          </a:p>
          <a:p>
            <a:r>
              <a:rPr lang="en-US" dirty="0" smtClean="0"/>
              <a:t>They were afraid that loved ones who had already died and had gone to be with the Lord were going to miss the Rapture.</a:t>
            </a:r>
          </a:p>
          <a:p>
            <a:endParaRPr lang="en-US" dirty="0" smtClean="0"/>
          </a:p>
          <a:p>
            <a:r>
              <a:rPr lang="en-US" b="1" u="sng" dirty="0" smtClean="0"/>
              <a:t>Myth of Soul Sleep</a:t>
            </a:r>
            <a:r>
              <a:rPr lang="en-US" u="sng" dirty="0" smtClean="0"/>
              <a:t>:  </a:t>
            </a:r>
            <a:r>
              <a:rPr lang="en-US" dirty="0" smtClean="0"/>
              <a:t>There are a number of passages which tell us that soul sleep is a heresy (false doctrine ).</a:t>
            </a:r>
          </a:p>
          <a:p>
            <a:r>
              <a:rPr lang="en-US" dirty="0" smtClean="0"/>
              <a:t> — Matthew 27:52 says “the bodies which slept,” not the souls. The soul is never said to sleep.</a:t>
            </a:r>
          </a:p>
          <a:p>
            <a:r>
              <a:rPr lang="en-US" dirty="0" smtClean="0"/>
              <a:t>  -  2 Corinthians 5:8 — “absent from the body, face to face with the Lord,” the soul is awake in the presence of the Lord</a:t>
            </a:r>
          </a:p>
          <a:p>
            <a:pPr>
              <a:buNone/>
            </a:pPr>
            <a:r>
              <a:rPr lang="en-US" dirty="0" smtClean="0"/>
              <a:t>        -  Luke 16:19-31, when the soul of Lazarus departs from his body it is very much awake in Abraham’s bosom;</a:t>
            </a:r>
          </a:p>
          <a:p>
            <a:endParaRPr lang="en-US" dirty="0" smtClean="0"/>
          </a:p>
          <a:p>
            <a:endParaRPr lang="en-US"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normAutofit/>
          </a:bodyPr>
          <a:lstStyle/>
          <a:p>
            <a:r>
              <a:rPr lang="en-US" dirty="0" smtClean="0"/>
              <a:t> - Luke 20:38 adds five words over Matthew 22:32, and they tell us that there is no such things as soul sleep</a:t>
            </a:r>
          </a:p>
          <a:p>
            <a:r>
              <a:rPr lang="en-US" dirty="0" smtClean="0"/>
              <a:t> - 2 Corinthians 12:1-4 where Paul actually died physically the first time — once he was beheaded by the Romans and once he was stoned to death by the Jews</a:t>
            </a:r>
          </a:p>
          <a:p>
            <a:r>
              <a:rPr lang="en-US" dirty="0" smtClean="0"/>
              <a:t> -  Philippians 1:23, the body of Paul anticipated as being in the grave, the soul of Paul very much awake in the presence of the Lord</a:t>
            </a:r>
          </a:p>
          <a:p>
            <a:endParaRPr lang="en-US" dirty="0" smtClean="0"/>
          </a:p>
          <a:p>
            <a:r>
              <a:rPr lang="en-US" dirty="0" smtClean="0"/>
              <a:t>-  Ephesians 4:9; 1 Peter 3:18-22, the soul of the Lord Jesus is very much awake after His physical death. </a:t>
            </a:r>
          </a:p>
          <a:p>
            <a:endParaRPr lang="en-US"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normAutofit fontScale="85000" lnSpcReduction="20000"/>
          </a:bodyPr>
          <a:lstStyle/>
          <a:p>
            <a:pPr hangingPunct="0"/>
            <a:r>
              <a:rPr lang="en-US" b="1" dirty="0" smtClean="0">
                <a:solidFill>
                  <a:srgbClr val="FFFF00"/>
                </a:solidFill>
              </a:rPr>
              <a:t>“Them which are asleep” </a:t>
            </a:r>
            <a:r>
              <a:rPr lang="en-US" dirty="0" smtClean="0"/>
              <a:t>refers to any loved ones who have preceded you into the presence of the Lord. Their body is in status quo sleep, their soul and spirit is in the presence of the Lord. </a:t>
            </a:r>
          </a:p>
          <a:p>
            <a:pPr hangingPunct="0"/>
            <a:endParaRPr lang="en-US" dirty="0" smtClean="0"/>
          </a:p>
          <a:p>
            <a:pPr hangingPunct="0"/>
            <a:r>
              <a:rPr lang="en-US" b="1" dirty="0" smtClean="0">
                <a:solidFill>
                  <a:srgbClr val="FFFF00"/>
                </a:solidFill>
              </a:rPr>
              <a:t>“that” </a:t>
            </a:r>
            <a:r>
              <a:rPr lang="en-US" dirty="0" smtClean="0"/>
              <a:t>introduces a purpose clause, and here is the purpose for this particular passage on the Rapture of the Church: </a:t>
            </a:r>
            <a:r>
              <a:rPr lang="en-US" b="1" dirty="0" smtClean="0">
                <a:solidFill>
                  <a:srgbClr val="FFFF00"/>
                </a:solidFill>
              </a:rPr>
              <a:t>“ye sorrow not, even as others which have no hope.”</a:t>
            </a:r>
          </a:p>
          <a:p>
            <a:pPr hangingPunct="0"/>
            <a:endParaRPr lang="en-US" dirty="0" smtClean="0"/>
          </a:p>
          <a:p>
            <a:pPr hangingPunct="0"/>
            <a:r>
              <a:rPr lang="en-US" dirty="0" smtClean="0"/>
              <a:t>Notice that Paul does not say, “Don’t sorrow.” You have a perfectly legitimate right to sorrow about those who have departed. </a:t>
            </a:r>
          </a:p>
          <a:p>
            <a:pPr hangingPunct="0"/>
            <a:endParaRPr lang="en-US" dirty="0" smtClean="0"/>
          </a:p>
          <a:p>
            <a:pPr hangingPunct="0"/>
            <a:r>
              <a:rPr lang="en-US" dirty="0" smtClean="0"/>
              <a:t>However, that sorrow should never be that heathen sorrow, that desperate type of sorrow of those who have no hope.</a:t>
            </a:r>
          </a:p>
          <a:p>
            <a:pPr hangingPunct="0"/>
            <a:endParaRPr lang="en-US" dirty="0" smtClean="0"/>
          </a:p>
          <a:p>
            <a:pPr hangingPunct="0"/>
            <a:r>
              <a:rPr lang="en-US" dirty="0" smtClean="0"/>
              <a:t> We should never sorrow as those who have no hope. We definitely have a right to sorrow when loved ones depart to be with the Lord, but we have no right to carry on as though this is the end of the line, and to get into panic. </a:t>
            </a:r>
          </a:p>
          <a:p>
            <a:endParaRPr lang="en-US"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normAutofit/>
          </a:bodyPr>
          <a:lstStyle/>
          <a:p>
            <a:pPr hangingPunct="0"/>
            <a:endParaRPr lang="en-US" dirty="0" smtClean="0"/>
          </a:p>
          <a:p>
            <a:pPr hangingPunct="0"/>
            <a:r>
              <a:rPr lang="en-US" dirty="0" smtClean="0"/>
              <a:t>There is no place for that and the Word of God does not authorize it. If you have even a  small amount of doctrine about phase three you will never take such an attitude about a loved one. </a:t>
            </a:r>
          </a:p>
          <a:p>
            <a:pPr hangingPunct="0"/>
            <a:endParaRPr lang="en-US" dirty="0" smtClean="0"/>
          </a:p>
          <a:p>
            <a:pPr hangingPunct="0"/>
            <a:r>
              <a:rPr lang="en-US" dirty="0" smtClean="0"/>
              <a:t>Romans 8:1 — those believers who have departed from this life can never be judged in the sense of eternal condemnation. </a:t>
            </a:r>
          </a:p>
          <a:p>
            <a:pPr hangingPunct="0"/>
            <a:endParaRPr lang="en-US" dirty="0" smtClean="0"/>
          </a:p>
          <a:p>
            <a:pPr hangingPunct="0"/>
            <a:r>
              <a:rPr lang="en-US" dirty="0" smtClean="0"/>
              <a:t>Furthermore</a:t>
            </a:r>
            <a:r>
              <a:rPr lang="en-US" dirty="0" smtClean="0"/>
              <a:t>, death means for the believer to be face to face with the Lord. Who is afraid to be with the Lord? </a:t>
            </a:r>
          </a:p>
          <a:p>
            <a:endParaRPr lang="en-US"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normAutofit fontScale="70000" lnSpcReduction="20000"/>
          </a:bodyPr>
          <a:lstStyle/>
          <a:p>
            <a:r>
              <a:rPr lang="en-US" dirty="0" smtClean="0"/>
              <a:t>4:14 </a:t>
            </a:r>
            <a:r>
              <a:rPr lang="en-US" dirty="0" smtClean="0"/>
              <a:t>- the </a:t>
            </a:r>
            <a:r>
              <a:rPr lang="en-US" dirty="0" smtClean="0"/>
              <a:t>first answer to this sorrow problem</a:t>
            </a:r>
            <a:r>
              <a:rPr lang="en-US" dirty="0" smtClean="0"/>
              <a:t>.</a:t>
            </a:r>
          </a:p>
          <a:p>
            <a:endParaRPr lang="en-US" dirty="0" smtClean="0"/>
          </a:p>
          <a:p>
            <a:r>
              <a:rPr lang="en-US" dirty="0" smtClean="0"/>
              <a:t> </a:t>
            </a:r>
            <a:r>
              <a:rPr lang="en-US" dirty="0" smtClean="0"/>
              <a:t>It is introduced by a first class condition — if and it is true</a:t>
            </a:r>
            <a:r>
              <a:rPr lang="en-US" b="1" dirty="0" smtClean="0">
                <a:solidFill>
                  <a:srgbClr val="FFFF00"/>
                </a:solidFill>
              </a:rPr>
              <a:t>. “For if we believe that Jesus died and rose again,”</a:t>
            </a:r>
            <a:r>
              <a:rPr lang="en-US" dirty="0" smtClean="0"/>
              <a:t> and we do believe this. </a:t>
            </a:r>
            <a:endParaRPr lang="en-US" dirty="0" smtClean="0"/>
          </a:p>
          <a:p>
            <a:endParaRPr lang="en-US" dirty="0" smtClean="0"/>
          </a:p>
          <a:p>
            <a:r>
              <a:rPr lang="en-US" dirty="0" smtClean="0"/>
              <a:t>The </a:t>
            </a:r>
            <a:r>
              <a:rPr lang="en-US" dirty="0" smtClean="0"/>
              <a:t>emphasis here is on “we believe,” not on the fact that Christ died and rose again. </a:t>
            </a:r>
          </a:p>
          <a:p>
            <a:endParaRPr lang="en-US" dirty="0" smtClean="0"/>
          </a:p>
          <a:p>
            <a:r>
              <a:rPr lang="en-US" dirty="0" smtClean="0"/>
              <a:t> </a:t>
            </a:r>
            <a:r>
              <a:rPr lang="en-US" dirty="0" smtClean="0"/>
              <a:t>The two facets of believe: #1 — salvation. Believe is the key to salvation because believe is a system of perception common to all normal members of the human race and the only system of perception which is non-meritorious. </a:t>
            </a:r>
            <a:endParaRPr lang="en-US" dirty="0" smtClean="0"/>
          </a:p>
          <a:p>
            <a:endParaRPr lang="en-US" dirty="0" smtClean="0"/>
          </a:p>
          <a:p>
            <a:r>
              <a:rPr lang="en-US" dirty="0" smtClean="0"/>
              <a:t>The </a:t>
            </a:r>
            <a:r>
              <a:rPr lang="en-US" dirty="0" smtClean="0"/>
              <a:t>secret to believing is in the object of faith and in salvation the object of faith is the Lord Jesus Christ, the subject is any member of the human race who believes in Christ who is the saviour. This transitive verb has no merit in itself, the merit is in the person who died for your sins — Acts 16:31</a:t>
            </a:r>
            <a:r>
              <a:rPr lang="en-US" dirty="0" smtClean="0"/>
              <a:t>;</a:t>
            </a:r>
          </a:p>
          <a:p>
            <a:endParaRPr lang="en-US" dirty="0" smtClean="0"/>
          </a:p>
          <a:p>
            <a:r>
              <a:rPr lang="en-US" dirty="0" smtClean="0"/>
              <a:t> </a:t>
            </a:r>
            <a:r>
              <a:rPr lang="en-US" dirty="0" smtClean="0"/>
              <a:t>#2 — doctrine about Christ, doctrine which has to do with the work of Christ. There are two facets here brought out in what we believer here, </a:t>
            </a:r>
            <a:r>
              <a:rPr lang="en-US" b="1" dirty="0" smtClean="0">
                <a:solidFill>
                  <a:srgbClr val="FFFF00"/>
                </a:solidFill>
              </a:rPr>
              <a:t>“if we believe that Christ died and rose” </a:t>
            </a:r>
            <a:r>
              <a:rPr lang="en-US" dirty="0" smtClean="0"/>
              <a:t>— death and resurrection. </a:t>
            </a:r>
            <a:endParaRPr lang="en-US" dirty="0" smtClean="0"/>
          </a:p>
          <a:p>
            <a:endParaRPr lang="en-US" dirty="0" smtClean="0"/>
          </a:p>
          <a:p>
            <a:endParaRPr lang="en-US"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915400" cy="6553200"/>
          </a:xfrm>
        </p:spPr>
        <p:txBody>
          <a:bodyPr>
            <a:normAutofit fontScale="85000" lnSpcReduction="10000"/>
          </a:bodyPr>
          <a:lstStyle/>
          <a:p>
            <a:r>
              <a:rPr lang="en-US" dirty="0" smtClean="0"/>
              <a:t>All of this doctrine, and the point is that we believe in doctrine here</a:t>
            </a:r>
            <a:r>
              <a:rPr lang="en-US" dirty="0" smtClean="0"/>
              <a:t>.</a:t>
            </a:r>
          </a:p>
          <a:p>
            <a:r>
              <a:rPr lang="en-US" b="1" dirty="0" smtClean="0">
                <a:solidFill>
                  <a:srgbClr val="FFFF00"/>
                </a:solidFill>
              </a:rPr>
              <a:t> </a:t>
            </a:r>
            <a:r>
              <a:rPr lang="en-US" b="1" dirty="0" smtClean="0">
                <a:solidFill>
                  <a:srgbClr val="FFFF00"/>
                </a:solidFill>
              </a:rPr>
              <a:t>“If” </a:t>
            </a:r>
            <a:r>
              <a:rPr lang="en-US" dirty="0" smtClean="0"/>
              <a:t>is a first class condition, which means that if we believe in this doctrine, and we do. In Faith Rest  there are several types of object. </a:t>
            </a:r>
          </a:p>
          <a:p>
            <a:endParaRPr lang="en-US" dirty="0" smtClean="0"/>
          </a:p>
          <a:p>
            <a:r>
              <a:rPr lang="en-US" dirty="0" smtClean="0"/>
              <a:t>First </a:t>
            </a:r>
            <a:r>
              <a:rPr lang="en-US" dirty="0" smtClean="0"/>
              <a:t>of all, the promises of God. In phase two it is the seven thousand promises of God which sustain us daily as we walk through this life. </a:t>
            </a:r>
            <a:endParaRPr lang="en-US" dirty="0" smtClean="0"/>
          </a:p>
          <a:p>
            <a:endParaRPr lang="en-US" dirty="0" smtClean="0"/>
          </a:p>
          <a:p>
            <a:r>
              <a:rPr lang="en-US" dirty="0" smtClean="0"/>
              <a:t>We </a:t>
            </a:r>
            <a:r>
              <a:rPr lang="en-US" dirty="0" smtClean="0"/>
              <a:t>take these promises, we claim them, we believe them, we are free from worry and anxiety, and we have the peace, the power and the inner happiness that belongs to us. </a:t>
            </a:r>
          </a:p>
          <a:p>
            <a:endParaRPr lang="en-US" dirty="0" smtClean="0"/>
          </a:p>
          <a:p>
            <a:r>
              <a:rPr lang="en-US" dirty="0" smtClean="0"/>
              <a:t>We also believe doctrine and when doctrine becomes the object of our faith in phase two, then we have a wonderful stabilized, powerful, dynamic life representing the Lord Jesus Christ as an ambassador. </a:t>
            </a:r>
          </a:p>
          <a:p>
            <a:endParaRPr lang="en-US"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915400" cy="6553200"/>
          </a:xfrm>
        </p:spPr>
        <p:txBody>
          <a:bodyPr>
            <a:normAutofit fontScale="85000" lnSpcReduction="10000"/>
          </a:bodyPr>
          <a:lstStyle/>
          <a:p>
            <a:pPr hangingPunct="0"/>
            <a:r>
              <a:rPr lang="en-US" dirty="0" smtClean="0"/>
              <a:t>The word </a:t>
            </a:r>
            <a:r>
              <a:rPr lang="en-US" b="1" dirty="0" smtClean="0">
                <a:solidFill>
                  <a:srgbClr val="FFFF00"/>
                </a:solidFill>
              </a:rPr>
              <a:t>“died” </a:t>
            </a:r>
            <a:r>
              <a:rPr lang="en-US" dirty="0" smtClean="0"/>
              <a:t>is an aorist tense which refers to the cross where He took our place, where He suffered on our account. </a:t>
            </a:r>
            <a:endParaRPr lang="en-US" dirty="0" smtClean="0"/>
          </a:p>
          <a:p>
            <a:pPr hangingPunct="0"/>
            <a:endParaRPr lang="en-US" dirty="0" smtClean="0"/>
          </a:p>
          <a:p>
            <a:pPr hangingPunct="0"/>
            <a:r>
              <a:rPr lang="en-US" dirty="0" smtClean="0"/>
              <a:t>The </a:t>
            </a:r>
            <a:r>
              <a:rPr lang="en-US" dirty="0" smtClean="0"/>
              <a:t>words </a:t>
            </a:r>
            <a:r>
              <a:rPr lang="en-US" b="1" dirty="0" smtClean="0">
                <a:solidFill>
                  <a:srgbClr val="FFFF00"/>
                </a:solidFill>
              </a:rPr>
              <a:t>“rose again” </a:t>
            </a:r>
            <a:r>
              <a:rPr lang="en-US" dirty="0" smtClean="0"/>
              <a:t>is another aorist tense and it refers to the resurrection</a:t>
            </a:r>
            <a:r>
              <a:rPr lang="en-US" dirty="0" smtClean="0"/>
              <a:t>.   </a:t>
            </a:r>
            <a:r>
              <a:rPr lang="en-US" dirty="0" smtClean="0"/>
              <a:t>It is the resurrection of Christ that proves that the death of Christ is unique. </a:t>
            </a:r>
          </a:p>
          <a:p>
            <a:pPr hangingPunct="0"/>
            <a:endParaRPr lang="en-US" dirty="0" smtClean="0"/>
          </a:p>
          <a:p>
            <a:pPr hangingPunct="0"/>
            <a:r>
              <a:rPr lang="en-US" b="1" dirty="0" smtClean="0">
                <a:solidFill>
                  <a:srgbClr val="FFFF00"/>
                </a:solidFill>
              </a:rPr>
              <a:t>“</a:t>
            </a:r>
            <a:r>
              <a:rPr lang="en-US" b="1" dirty="0" smtClean="0">
                <a:solidFill>
                  <a:srgbClr val="FFFF00"/>
                </a:solidFill>
              </a:rPr>
              <a:t>even so them also which sleep in Jesus” </a:t>
            </a:r>
            <a:r>
              <a:rPr lang="en-US" dirty="0" smtClean="0"/>
              <a:t>— who sleeps in Christ? </a:t>
            </a:r>
            <a:r>
              <a:rPr lang="en-US" dirty="0" smtClean="0"/>
              <a:t>Retranslated </a:t>
            </a:r>
            <a:r>
              <a:rPr lang="en-US" b="1" dirty="0" smtClean="0">
                <a:solidFill>
                  <a:srgbClr val="FFFF00"/>
                </a:solidFill>
              </a:rPr>
              <a:t>“them which sleep through Jesus.”</a:t>
            </a:r>
          </a:p>
          <a:p>
            <a:pPr hangingPunct="0"/>
            <a:r>
              <a:rPr lang="en-US" dirty="0" smtClean="0"/>
              <a:t>Those </a:t>
            </a:r>
            <a:r>
              <a:rPr lang="en-US" dirty="0" smtClean="0"/>
              <a:t>who are born again, those who have believed in Christ, who have lived their life and are now in the presence of the Lord. </a:t>
            </a:r>
            <a:endParaRPr lang="en-US" dirty="0" smtClean="0"/>
          </a:p>
          <a:p>
            <a:pPr hangingPunct="0"/>
            <a:endParaRPr lang="en-US" dirty="0" smtClean="0"/>
          </a:p>
          <a:p>
            <a:pPr hangingPunct="0"/>
            <a:r>
              <a:rPr lang="en-US" dirty="0" smtClean="0"/>
              <a:t>In </a:t>
            </a:r>
            <a:r>
              <a:rPr lang="en-US" dirty="0" smtClean="0"/>
              <a:t>other words, through Jesus Christ the body is in the grave waiting for that moment when the Lord Jesus will call, the resurrection body will be there, and out of the grave will come that glorious future incorruptible body. </a:t>
            </a:r>
          </a:p>
          <a:p>
            <a:endParaRPr lang="en-US"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normAutofit lnSpcReduction="10000"/>
          </a:bodyPr>
          <a:lstStyle/>
          <a:p>
            <a:r>
              <a:rPr lang="en-US" b="1" dirty="0" smtClean="0">
                <a:solidFill>
                  <a:srgbClr val="FFFF00"/>
                </a:solidFill>
              </a:rPr>
              <a:t>“will God bring with him” </a:t>
            </a:r>
            <a:r>
              <a:rPr lang="en-US" dirty="0" smtClean="0"/>
              <a:t>— the Thessalonian believers were afraid that their loved ones who had died were going to miss the Rapture. </a:t>
            </a:r>
            <a:endParaRPr lang="en-US" dirty="0" smtClean="0"/>
          </a:p>
          <a:p>
            <a:endParaRPr lang="en-US" dirty="0" smtClean="0"/>
          </a:p>
          <a:p>
            <a:pPr hangingPunct="0"/>
            <a:r>
              <a:rPr lang="en-US" b="1" dirty="0" smtClean="0">
                <a:solidFill>
                  <a:srgbClr val="FFFF00"/>
                </a:solidFill>
              </a:rPr>
              <a:t>4:15</a:t>
            </a:r>
            <a:r>
              <a:rPr lang="en-US" dirty="0" smtClean="0"/>
              <a:t> </a:t>
            </a:r>
            <a:r>
              <a:rPr lang="en-US" b="1" dirty="0" smtClean="0">
                <a:solidFill>
                  <a:srgbClr val="FFFF00"/>
                </a:solidFill>
              </a:rPr>
              <a:t>—”We keep on saying unto you by the word of the Lord that we which are alive…”</a:t>
            </a:r>
          </a:p>
          <a:p>
            <a:pPr hangingPunct="0"/>
            <a:r>
              <a:rPr lang="en-US" dirty="0" smtClean="0"/>
              <a:t>The </a:t>
            </a:r>
            <a:r>
              <a:rPr lang="en-US" dirty="0" smtClean="0"/>
              <a:t>second answer to unwarranted sorrow. Doctrine is the second answer as well as the first. In the first it is the application of doctrine, believing doctrine; now it is simply </a:t>
            </a:r>
            <a:r>
              <a:rPr lang="en-US" u="sng" dirty="0" smtClean="0"/>
              <a:t>knowing it. </a:t>
            </a:r>
            <a:endParaRPr lang="en-US" u="sng" dirty="0" smtClean="0"/>
          </a:p>
          <a:p>
            <a:pPr hangingPunct="0"/>
            <a:r>
              <a:rPr lang="en-US" b="1" dirty="0" smtClean="0">
                <a:solidFill>
                  <a:srgbClr val="FFFF00"/>
                </a:solidFill>
              </a:rPr>
              <a:t>“ we </a:t>
            </a:r>
            <a:r>
              <a:rPr lang="en-US" b="1" dirty="0" smtClean="0">
                <a:solidFill>
                  <a:srgbClr val="FFFF00"/>
                </a:solidFill>
              </a:rPr>
              <a:t>which are alive” </a:t>
            </a:r>
            <a:r>
              <a:rPr lang="en-US" dirty="0" smtClean="0"/>
              <a:t>— referring to believers, and this could mean us right now, the reason being that the Rapture could take place tonight, tomorrow, or at any moment. We could go at any time without seeing death. </a:t>
            </a:r>
          </a:p>
          <a:p>
            <a:endParaRPr lang="en-US" dirty="0" smtClean="0"/>
          </a:p>
          <a:p>
            <a:endParaRPr lang="en-US"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normAutofit fontScale="92500" lnSpcReduction="10000"/>
          </a:bodyPr>
          <a:lstStyle/>
          <a:p>
            <a:pPr hangingPunct="0"/>
            <a:r>
              <a:rPr lang="en-US" b="1" dirty="0" smtClean="0">
                <a:solidFill>
                  <a:srgbClr val="FFFF00"/>
                </a:solidFill>
              </a:rPr>
              <a:t>“and remain” </a:t>
            </a:r>
            <a:r>
              <a:rPr lang="en-US" dirty="0" smtClean="0"/>
              <a:t>— </a:t>
            </a:r>
            <a:r>
              <a:rPr lang="en-US" dirty="0" smtClean="0"/>
              <a:t>means to </a:t>
            </a:r>
            <a:r>
              <a:rPr lang="en-US" dirty="0" smtClean="0"/>
              <a:t>survive (salvation).  </a:t>
            </a:r>
            <a:r>
              <a:rPr lang="en-US" dirty="0" smtClean="0"/>
              <a:t>No matter how much you are blessed it is still just sheer survival, which isn’t exactly a complimentary word for this world</a:t>
            </a:r>
            <a:r>
              <a:rPr lang="en-US" dirty="0" smtClean="0"/>
              <a:t>.</a:t>
            </a:r>
          </a:p>
          <a:p>
            <a:pPr hangingPunct="0"/>
            <a:r>
              <a:rPr lang="en-US" dirty="0" smtClean="0"/>
              <a:t> </a:t>
            </a:r>
            <a:r>
              <a:rPr lang="en-US" dirty="0" smtClean="0"/>
              <a:t>As long as we live here there is a sense in which we are surviving because this is the devil’s world. Why do we survive? </a:t>
            </a:r>
            <a:endParaRPr lang="en-US" dirty="0" smtClean="0"/>
          </a:p>
          <a:p>
            <a:pPr hangingPunct="0"/>
            <a:endParaRPr lang="en-US" dirty="0" smtClean="0"/>
          </a:p>
          <a:p>
            <a:pPr hangingPunct="0"/>
            <a:r>
              <a:rPr lang="en-US" dirty="0" smtClean="0"/>
              <a:t> </a:t>
            </a:r>
            <a:r>
              <a:rPr lang="en-US" dirty="0" smtClean="0"/>
              <a:t>God says with this present tense that we are not going to leave until He wants us to leave and all hell cannot push you out of this world. </a:t>
            </a:r>
            <a:endParaRPr lang="en-US" dirty="0" smtClean="0"/>
          </a:p>
          <a:p>
            <a:pPr hangingPunct="0"/>
            <a:endParaRPr lang="en-US" dirty="0" smtClean="0"/>
          </a:p>
          <a:p>
            <a:pPr hangingPunct="0"/>
            <a:r>
              <a:rPr lang="en-US" dirty="0" smtClean="0"/>
              <a:t> </a:t>
            </a:r>
            <a:r>
              <a:rPr lang="en-US" dirty="0" smtClean="0"/>
              <a:t>The </a:t>
            </a:r>
            <a:r>
              <a:rPr lang="en-US" dirty="0" smtClean="0"/>
              <a:t>believer survives </a:t>
            </a:r>
            <a:r>
              <a:rPr lang="en-US" dirty="0" smtClean="0"/>
              <a:t>on this </a:t>
            </a:r>
            <a:r>
              <a:rPr lang="en-US" dirty="0" smtClean="0"/>
              <a:t>earth as long as God desires. You </a:t>
            </a:r>
            <a:r>
              <a:rPr lang="en-US" dirty="0" smtClean="0"/>
              <a:t>can take all the precautions in the world but you are still not going to make it if God wants you to go, and if God wants you to stay there isn’t anyone who is going to push you out. </a:t>
            </a:r>
          </a:p>
          <a:p>
            <a:pPr hangingPunct="0"/>
            <a:endParaRPr lang="en-US" dirty="0" smtClean="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normAutofit/>
          </a:bodyPr>
          <a:lstStyle/>
          <a:p>
            <a:pPr hangingPunct="0"/>
            <a:r>
              <a:rPr lang="en-US" b="1" dirty="0" smtClean="0">
                <a:solidFill>
                  <a:srgbClr val="FFFF00"/>
                </a:solidFill>
              </a:rPr>
              <a:t>“to the coming of the Lord” </a:t>
            </a:r>
            <a:r>
              <a:rPr lang="en-US" dirty="0" smtClean="0"/>
              <a:t>— this is talking about the Rapture, the Church going out.</a:t>
            </a:r>
          </a:p>
          <a:p>
            <a:pPr hangingPunct="0"/>
            <a:endParaRPr lang="en-US" dirty="0" smtClean="0"/>
          </a:p>
          <a:p>
            <a:pPr hangingPunct="0"/>
            <a:r>
              <a:rPr lang="en-US" dirty="0" smtClean="0"/>
              <a:t>We </a:t>
            </a:r>
            <a:r>
              <a:rPr lang="en-US" dirty="0" smtClean="0"/>
              <a:t>meet the Lord in the air, He doesn’t come to the earth. Then, seven years later, Christ returns with the Church.</a:t>
            </a:r>
          </a:p>
          <a:p>
            <a:pPr hangingPunct="0"/>
            <a:endParaRPr lang="en-US" dirty="0" smtClean="0"/>
          </a:p>
          <a:p>
            <a:pPr hangingPunct="0"/>
            <a:r>
              <a:rPr lang="en-US" dirty="0" smtClean="0"/>
              <a:t> The word “coming” is used for both events and the trouble is that there are all kinds of sensationalists, heretics, apostates, Bible teachers so-called, who are trying to put the even in a bundle together. </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normAutofit fontScale="92500"/>
          </a:bodyPr>
          <a:lstStyle/>
          <a:p>
            <a:pPr hangingPunct="0">
              <a:buNone/>
            </a:pPr>
            <a:r>
              <a:rPr lang="en-US" dirty="0" smtClean="0"/>
              <a:t>  - </a:t>
            </a:r>
            <a:r>
              <a:rPr lang="en-US" dirty="0" smtClean="0">
                <a:solidFill>
                  <a:srgbClr val="FFC000"/>
                </a:solidFill>
              </a:rPr>
              <a:t>Ephesians 4:1 — “Walk worthy of the vocation.” </a:t>
            </a:r>
            <a:r>
              <a:rPr lang="en-US" dirty="0" smtClean="0"/>
              <a:t>Every believer has a vocation, he is personally in full-time Christian service, he represents the Lord Jesus Christ on earth. God has a purpose for the believer’s life.</a:t>
            </a:r>
          </a:p>
          <a:p>
            <a:pPr hangingPunct="0">
              <a:buNone/>
            </a:pPr>
            <a:endParaRPr lang="en-US" dirty="0" smtClean="0"/>
          </a:p>
          <a:p>
            <a:pPr hangingPunct="0">
              <a:buNone/>
            </a:pPr>
            <a:r>
              <a:rPr lang="en-US" dirty="0" smtClean="0">
                <a:solidFill>
                  <a:srgbClr val="FFFF00"/>
                </a:solidFill>
              </a:rPr>
              <a:t>“and to please God”  </a:t>
            </a:r>
            <a:r>
              <a:rPr lang="en-US" dirty="0" smtClean="0"/>
              <a:t>- Six ways to describe pleasing God</a:t>
            </a:r>
          </a:p>
          <a:p>
            <a:pPr hangingPunct="0">
              <a:buNone/>
            </a:pPr>
            <a:r>
              <a:rPr lang="en-US" dirty="0" smtClean="0"/>
              <a:t>	By asking for the right things — 1 Kings 3:9,10</a:t>
            </a:r>
          </a:p>
          <a:p>
            <a:pPr hangingPunct="0">
              <a:buNone/>
            </a:pPr>
            <a:r>
              <a:rPr lang="en-US" dirty="0" smtClean="0"/>
              <a:t>	By living a separated life [unto the Lord] — 2 Timothy 2:4.</a:t>
            </a:r>
          </a:p>
          <a:p>
            <a:pPr hangingPunct="0">
              <a:buNone/>
            </a:pPr>
            <a:r>
              <a:rPr lang="en-US" dirty="0" smtClean="0"/>
              <a:t>	By doing His will — Hebrews 13:20,21</a:t>
            </a:r>
          </a:p>
          <a:p>
            <a:pPr hangingPunct="0">
              <a:buNone/>
            </a:pPr>
            <a:r>
              <a:rPr lang="en-US" dirty="0" smtClean="0"/>
              <a:t>	By walking in fellowship with Him — Hebrews 11:5 cf Genesis 5:24.</a:t>
            </a:r>
          </a:p>
          <a:p>
            <a:pPr hangingPunct="0">
              <a:buNone/>
            </a:pPr>
            <a:r>
              <a:rPr lang="en-US" dirty="0" smtClean="0"/>
              <a:t>	By praising God — Psalm 69:30,31</a:t>
            </a:r>
          </a:p>
          <a:p>
            <a:pPr hangingPunct="0">
              <a:buNone/>
            </a:pPr>
            <a:r>
              <a:rPr lang="en-US" dirty="0" smtClean="0"/>
              <a:t>	By use of the faith-rest technique — Hebrews 11:6</a:t>
            </a:r>
          </a:p>
          <a:p>
            <a:pPr>
              <a:buNone/>
            </a:pPr>
            <a:endParaRPr lang="en-US" dirty="0" smtClean="0"/>
          </a:p>
          <a:p>
            <a:endParaRPr lang="en-US"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normAutofit lnSpcReduction="10000"/>
          </a:bodyPr>
          <a:lstStyle/>
          <a:p>
            <a:pPr hangingPunct="0"/>
            <a:r>
              <a:rPr lang="en-US" dirty="0" smtClean="0"/>
              <a:t>When you have the phrase </a:t>
            </a:r>
            <a:r>
              <a:rPr lang="en-US" b="1" dirty="0" smtClean="0">
                <a:solidFill>
                  <a:srgbClr val="FFFF00"/>
                </a:solidFill>
              </a:rPr>
              <a:t>“coming of the Lord” </a:t>
            </a:r>
            <a:r>
              <a:rPr lang="en-US" dirty="0" smtClean="0"/>
              <a:t>it could be referring to the Rapture, which is the coming of the Lord to the air, or it could be the coming of the Lord, second advent, which is the coming of the Lord back to the Mount of Olives. </a:t>
            </a:r>
          </a:p>
          <a:p>
            <a:pPr hangingPunct="0"/>
            <a:endParaRPr lang="en-US" dirty="0" smtClean="0"/>
          </a:p>
          <a:p>
            <a:pPr hangingPunct="0"/>
            <a:r>
              <a:rPr lang="en-US" dirty="0" smtClean="0"/>
              <a:t>There is no Greek word which helps us. There are two Greek words for coming and both words are used for the second advent and both words are used for the Rapture. </a:t>
            </a:r>
            <a:endParaRPr lang="en-US" dirty="0" smtClean="0"/>
          </a:p>
          <a:p>
            <a:pPr hangingPunct="0"/>
            <a:r>
              <a:rPr lang="en-US" dirty="0" smtClean="0"/>
              <a:t>So </a:t>
            </a:r>
            <a:r>
              <a:rPr lang="en-US" dirty="0" smtClean="0"/>
              <a:t>no one is going to solve this by means of the etymology of the Greek language</a:t>
            </a:r>
            <a:r>
              <a:rPr lang="en-US" dirty="0" smtClean="0"/>
              <a:t>.</a:t>
            </a:r>
          </a:p>
          <a:p>
            <a:pPr hangingPunct="0"/>
            <a:r>
              <a:rPr lang="en-US" dirty="0" smtClean="0"/>
              <a:t> </a:t>
            </a:r>
            <a:r>
              <a:rPr lang="en-US" dirty="0" smtClean="0"/>
              <a:t>Only the context can indicate. When the context says, meet Him in the air, that is Rapture; when the context says coming back to the earth, that is second advent. Both of them are comings of the Lord. </a:t>
            </a:r>
          </a:p>
          <a:p>
            <a:endParaRPr lang="en-US" dirty="0" smtClean="0"/>
          </a:p>
          <a:p>
            <a:endParaRPr lang="en-US"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normAutofit fontScale="92500"/>
          </a:bodyPr>
          <a:lstStyle/>
          <a:p>
            <a:pPr hangingPunct="0"/>
            <a:r>
              <a:rPr lang="en-US" dirty="0" smtClean="0"/>
              <a:t>The first distinction between the two is the difference between the word “private” and the word “public.” </a:t>
            </a:r>
            <a:endParaRPr lang="en-US" dirty="0" smtClean="0"/>
          </a:p>
          <a:p>
            <a:pPr hangingPunct="0"/>
            <a:endParaRPr lang="en-US" dirty="0" smtClean="0"/>
          </a:p>
          <a:p>
            <a:pPr hangingPunct="0"/>
            <a:r>
              <a:rPr lang="en-US" dirty="0" smtClean="0"/>
              <a:t>The </a:t>
            </a:r>
            <a:r>
              <a:rPr lang="en-US" dirty="0" smtClean="0"/>
              <a:t>Rapture of the Church is private, it is for those who are in </a:t>
            </a:r>
            <a:r>
              <a:rPr lang="en-US" dirty="0" smtClean="0"/>
              <a:t> </a:t>
            </a:r>
            <a:r>
              <a:rPr lang="en-US" dirty="0" smtClean="0"/>
              <a:t>the body of Christ, for those who have personally received Christ as saviour — Acts 1:11. </a:t>
            </a:r>
            <a:endParaRPr lang="en-US" dirty="0" smtClean="0"/>
          </a:p>
          <a:p>
            <a:pPr hangingPunct="0"/>
            <a:endParaRPr lang="en-US" dirty="0" smtClean="0"/>
          </a:p>
          <a:p>
            <a:pPr hangingPunct="0"/>
            <a:r>
              <a:rPr lang="en-US" dirty="0" smtClean="0"/>
              <a:t>Revelation </a:t>
            </a:r>
            <a:r>
              <a:rPr lang="en-US" dirty="0" smtClean="0"/>
              <a:t>1:7 adds something about the second advent, it is the concept of “public” — “every eye shall see him.” But the Rapture of the Church is a private affair, it is for believers only. </a:t>
            </a:r>
            <a:endParaRPr lang="en-US" dirty="0" smtClean="0"/>
          </a:p>
          <a:p>
            <a:pPr hangingPunct="0"/>
            <a:endParaRPr lang="en-US" dirty="0" smtClean="0"/>
          </a:p>
          <a:p>
            <a:pPr hangingPunct="0"/>
            <a:r>
              <a:rPr lang="en-US" dirty="0" smtClean="0"/>
              <a:t>The </a:t>
            </a:r>
            <a:r>
              <a:rPr lang="en-US" dirty="0" smtClean="0"/>
              <a:t>second distinction: believers meet the Lord in the air, but Jesus stands on the Mount of Olives, He comes to the earth at the second advent — Zechariah 14:1-4. </a:t>
            </a:r>
            <a:endParaRPr lang="en-US" dirty="0" smtClean="0"/>
          </a:p>
          <a:p>
            <a:pPr hangingPunct="0"/>
            <a:endParaRPr lang="en-US" dirty="0" smtClean="0"/>
          </a:p>
          <a:p>
            <a:pPr hangingPunct="0"/>
            <a:endParaRPr lang="en-US" dirty="0" smtClean="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normAutofit/>
          </a:bodyPr>
          <a:lstStyle/>
          <a:p>
            <a:pPr hangingPunct="0"/>
            <a:r>
              <a:rPr lang="en-US" dirty="0" smtClean="0"/>
              <a:t>The third distinction: After the Rapture takes place the Church goes on to heaven — John 14, but the Church at the second advent comes back — 1 Thessalonians 3:13. </a:t>
            </a:r>
          </a:p>
          <a:p>
            <a:pPr hangingPunct="0"/>
            <a:endParaRPr lang="en-US" dirty="0" smtClean="0"/>
          </a:p>
          <a:p>
            <a:pPr hangingPunct="0"/>
            <a:r>
              <a:rPr lang="en-US" dirty="0" smtClean="0"/>
              <a:t>After the Rapture takes place the life of every believer is evaluated — the judgment seat of Christ, a judgment of works. </a:t>
            </a:r>
          </a:p>
          <a:p>
            <a:pPr hangingPunct="0"/>
            <a:endParaRPr lang="en-US" dirty="0" smtClean="0"/>
          </a:p>
          <a:p>
            <a:pPr hangingPunct="0"/>
            <a:r>
              <a:rPr lang="en-US" dirty="0" smtClean="0"/>
              <a:t>After </a:t>
            </a:r>
            <a:r>
              <a:rPr lang="en-US" dirty="0" smtClean="0"/>
              <a:t>the second advent we have a judgment, the judgment to separate the believers and the unbelievers, the baptism of fire. </a:t>
            </a:r>
          </a:p>
          <a:p>
            <a:endParaRPr lang="en-US"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normAutofit fontScale="85000" lnSpcReduction="10000"/>
          </a:bodyPr>
          <a:lstStyle/>
          <a:p>
            <a:pPr hangingPunct="0"/>
            <a:r>
              <a:rPr lang="en-US" dirty="0" smtClean="0"/>
              <a:t>At the Rapture the Holy Spirit is removed from the earth, but at the second advent Satan is removed from the earth — a restraint removed; religion removed. </a:t>
            </a:r>
          </a:p>
          <a:p>
            <a:pPr hangingPunct="0"/>
            <a:endParaRPr lang="en-US" dirty="0" smtClean="0"/>
          </a:p>
          <a:p>
            <a:pPr hangingPunct="0"/>
            <a:r>
              <a:rPr lang="en-US" dirty="0" smtClean="0"/>
              <a:t>At the Rapture of the Church there is a change of the believer’s body, at the second advent of Christ it is the earth that is changed — the desert will blossom like a rose, the lion and the lamb shall lie down side by side, etc. </a:t>
            </a:r>
            <a:endParaRPr lang="en-US" dirty="0" smtClean="0"/>
          </a:p>
          <a:p>
            <a:pPr hangingPunct="0">
              <a:buNone/>
            </a:pPr>
            <a:endParaRPr lang="en-US" dirty="0" smtClean="0"/>
          </a:p>
          <a:p>
            <a:pPr hangingPunct="0"/>
            <a:r>
              <a:rPr lang="en-US" dirty="0" smtClean="0"/>
              <a:t>As far as the Rapture is concerned the covenants to Israel remain unfulfilled, there is nothing special for the Jew. </a:t>
            </a:r>
            <a:endParaRPr lang="en-US" dirty="0" smtClean="0"/>
          </a:p>
          <a:p>
            <a:pPr hangingPunct="0"/>
            <a:endParaRPr lang="en-US" dirty="0" smtClean="0"/>
          </a:p>
          <a:p>
            <a:pPr hangingPunct="0"/>
            <a:r>
              <a:rPr lang="en-US" dirty="0" smtClean="0"/>
              <a:t>But </a:t>
            </a:r>
            <a:r>
              <a:rPr lang="en-US" dirty="0" smtClean="0"/>
              <a:t>at the second advent the four unconditional covenants are fulfilled at that particular point. </a:t>
            </a:r>
            <a:endParaRPr lang="en-US" dirty="0" smtClean="0"/>
          </a:p>
          <a:p>
            <a:pPr hangingPunct="0"/>
            <a:endParaRPr lang="en-US" dirty="0" smtClean="0"/>
          </a:p>
          <a:p>
            <a:pPr hangingPunct="0"/>
            <a:r>
              <a:rPr lang="en-US" dirty="0" smtClean="0"/>
              <a:t>As </a:t>
            </a:r>
            <a:r>
              <a:rPr lang="en-US" dirty="0" smtClean="0"/>
              <a:t>far as the Rapture is concerned the believer is caught away, but at the second advent the unbeliever is caught away — Matthew 24:47ff</a:t>
            </a:r>
            <a:r>
              <a:rPr lang="en-US" dirty="0" smtClean="0"/>
              <a:t>.</a:t>
            </a:r>
          </a:p>
          <a:p>
            <a:pPr hangingPunct="0"/>
            <a:endParaRPr lang="en-US" dirty="0" smtClean="0"/>
          </a:p>
          <a:p>
            <a:endParaRPr lang="en-US" dirty="0" smtClean="0"/>
          </a:p>
          <a:p>
            <a:endParaRPr lang="en-US" dirty="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lstStyle/>
          <a:p>
            <a:pPr hangingPunct="0"/>
            <a:r>
              <a:rPr lang="en-US" dirty="0" smtClean="0">
                <a:solidFill>
                  <a:srgbClr val="FFFF00"/>
                </a:solidFill>
              </a:rPr>
              <a:t>1 Thess </a:t>
            </a:r>
            <a:r>
              <a:rPr lang="en-US" dirty="0" smtClean="0">
                <a:solidFill>
                  <a:srgbClr val="FFFF00"/>
                </a:solidFill>
              </a:rPr>
              <a:t>4:18 </a:t>
            </a:r>
            <a:r>
              <a:rPr lang="en-US" dirty="0" smtClean="0">
                <a:solidFill>
                  <a:srgbClr val="FFFF00"/>
                </a:solidFill>
              </a:rPr>
              <a:t>- “Wherefore comfort one another with these words,” </a:t>
            </a:r>
            <a:r>
              <a:rPr lang="en-US" dirty="0" smtClean="0"/>
              <a:t>gives us the key word for the Rapture. It is “comfort.” </a:t>
            </a:r>
          </a:p>
          <a:p>
            <a:pPr hangingPunct="0"/>
            <a:endParaRPr lang="en-US" dirty="0" smtClean="0"/>
          </a:p>
          <a:p>
            <a:pPr hangingPunct="0"/>
            <a:r>
              <a:rPr lang="en-US" dirty="0" smtClean="0"/>
              <a:t>But as far as the second advent is concerned it is terror — Revelation 6</a:t>
            </a:r>
            <a:r>
              <a:rPr lang="en-US" dirty="0" smtClean="0"/>
              <a:t>.</a:t>
            </a:r>
          </a:p>
          <a:p>
            <a:pPr hangingPunct="0"/>
            <a:endParaRPr lang="en-US" dirty="0" smtClean="0"/>
          </a:p>
          <a:p>
            <a:pPr hangingPunct="0"/>
            <a:r>
              <a:rPr lang="en-US" dirty="0" smtClean="0"/>
              <a:t>The </a:t>
            </a:r>
            <a:r>
              <a:rPr lang="en-US" dirty="0" smtClean="0"/>
              <a:t>Rapture was never revealed in the Old Testament, it was a mystery, but the second advent is clearly revealed in the Old Testament. </a:t>
            </a:r>
          </a:p>
          <a:p>
            <a:endParaRPr lang="en-US" dirty="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normAutofit fontScale="77500" lnSpcReduction="20000"/>
          </a:bodyPr>
          <a:lstStyle/>
          <a:p>
            <a:pPr hangingPunct="0"/>
            <a:r>
              <a:rPr lang="en-US" dirty="0" smtClean="0"/>
              <a:t>There are many distinctions between the Rapture and the second advent, but the point is that the word “second coming” is a phrase with which we have to be very careful because sometimes it is referring to the Church leaving this world, sometimes it is referring to Christ coming back to this world. The context will always clearly indicate which is which. </a:t>
            </a:r>
            <a:endParaRPr lang="en-US" dirty="0" smtClean="0"/>
          </a:p>
          <a:p>
            <a:pPr hangingPunct="0">
              <a:buNone/>
            </a:pPr>
            <a:endParaRPr lang="en-US" dirty="0" smtClean="0"/>
          </a:p>
          <a:p>
            <a:pPr hangingPunct="0"/>
            <a:r>
              <a:rPr lang="en-US" b="1" dirty="0" smtClean="0">
                <a:solidFill>
                  <a:srgbClr val="FFFF00"/>
                </a:solidFill>
              </a:rPr>
              <a:t>“</a:t>
            </a:r>
            <a:r>
              <a:rPr lang="en-US" b="1" dirty="0" smtClean="0">
                <a:solidFill>
                  <a:srgbClr val="FFFF00"/>
                </a:solidFill>
              </a:rPr>
              <a:t>shall not prevent them which are asleep” </a:t>
            </a:r>
            <a:r>
              <a:rPr lang="en-US" dirty="0" smtClean="0"/>
              <a:t>— in other words, living believers are not going to keep dead believers from getting in on the Rapture. Dead believers will be there just as much as living believers. This is the thing that bothered the Thessalonian believers. </a:t>
            </a:r>
          </a:p>
          <a:p>
            <a:pPr hangingPunct="0"/>
            <a:endParaRPr lang="en-US" dirty="0" smtClean="0"/>
          </a:p>
          <a:p>
            <a:pPr hangingPunct="0"/>
            <a:r>
              <a:rPr lang="en-US" dirty="0" smtClean="0"/>
              <a:t>4: </a:t>
            </a:r>
            <a:r>
              <a:rPr lang="en-US" dirty="0" smtClean="0"/>
              <a:t>16-17, the personnel of the Rapture.</a:t>
            </a:r>
          </a:p>
          <a:p>
            <a:pPr hangingPunct="0"/>
            <a:r>
              <a:rPr lang="en-US" b="1" dirty="0" smtClean="0">
                <a:solidFill>
                  <a:srgbClr val="FFFF00"/>
                </a:solidFill>
              </a:rPr>
              <a:t>Verse </a:t>
            </a:r>
            <a:r>
              <a:rPr lang="en-US" b="1" dirty="0" smtClean="0">
                <a:solidFill>
                  <a:srgbClr val="FFFF00"/>
                </a:solidFill>
              </a:rPr>
              <a:t>16 — “For the Lord himself shall descend from heaven with a shout.” </a:t>
            </a:r>
            <a:r>
              <a:rPr lang="en-US" dirty="0" smtClean="0"/>
              <a:t>There is going to be a great cry in heaven. It is the shouting of the angels as they form up on this one. </a:t>
            </a:r>
            <a:endParaRPr lang="en-US" dirty="0" smtClean="0"/>
          </a:p>
          <a:p>
            <a:pPr hangingPunct="0"/>
            <a:endParaRPr lang="en-US" dirty="0" smtClean="0"/>
          </a:p>
          <a:p>
            <a:pPr hangingPunct="0"/>
            <a:r>
              <a:rPr lang="en-US" b="1" dirty="0" smtClean="0">
                <a:solidFill>
                  <a:srgbClr val="FFFF00"/>
                </a:solidFill>
              </a:rPr>
              <a:t>“</a:t>
            </a:r>
            <a:r>
              <a:rPr lang="en-US" b="1" dirty="0" smtClean="0">
                <a:solidFill>
                  <a:srgbClr val="FFFF00"/>
                </a:solidFill>
              </a:rPr>
              <a:t>with the voice of the archangel” </a:t>
            </a:r>
            <a:r>
              <a:rPr lang="en-US" dirty="0" smtClean="0"/>
              <a:t>— the commanding officer of the angels</a:t>
            </a:r>
            <a:r>
              <a:rPr lang="en-US" dirty="0" smtClean="0"/>
              <a:t>;  </a:t>
            </a:r>
            <a:r>
              <a:rPr lang="en-US" b="1" dirty="0" smtClean="0">
                <a:solidFill>
                  <a:srgbClr val="FFFF00"/>
                </a:solidFill>
              </a:rPr>
              <a:t>“with the trump of God” </a:t>
            </a:r>
            <a:r>
              <a:rPr lang="en-US" dirty="0" smtClean="0"/>
              <a:t>— this is a military trumpet, it is assembling the angels for this particular occasion.	</a:t>
            </a:r>
          </a:p>
          <a:p>
            <a:pPr hangingPunct="0"/>
            <a:r>
              <a:rPr lang="en-US" dirty="0" smtClean="0"/>
              <a:t>	</a:t>
            </a:r>
          </a:p>
          <a:p>
            <a:endParaRPr lang="en-US" dirty="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915400" cy="6553200"/>
          </a:xfrm>
        </p:spPr>
        <p:txBody>
          <a:bodyPr>
            <a:normAutofit fontScale="85000" lnSpcReduction="10000"/>
          </a:bodyPr>
          <a:lstStyle/>
          <a:p>
            <a:r>
              <a:rPr lang="en-US" b="1" dirty="0" smtClean="0">
                <a:solidFill>
                  <a:srgbClr val="FFFF00"/>
                </a:solidFill>
              </a:rPr>
              <a:t>“and the dead in Christ shall rise first” </a:t>
            </a:r>
            <a:r>
              <a:rPr lang="en-US" dirty="0" smtClean="0"/>
              <a:t>— those believers who have received Christ as saviour, who have departed from this life through physical death, whose soul and spirit are in the presence of the Lord; and they are going to rise first</a:t>
            </a:r>
            <a:r>
              <a:rPr lang="en-US" dirty="0" smtClean="0"/>
              <a:t>.</a:t>
            </a:r>
          </a:p>
          <a:p>
            <a:endParaRPr lang="en-US" dirty="0" smtClean="0"/>
          </a:p>
          <a:p>
            <a:pPr hangingPunct="0"/>
            <a:r>
              <a:rPr lang="en-US" b="1" dirty="0" smtClean="0">
                <a:solidFill>
                  <a:srgbClr val="FFFF00"/>
                </a:solidFill>
              </a:rPr>
              <a:t>4:17 </a:t>
            </a:r>
            <a:r>
              <a:rPr lang="en-US" dirty="0" smtClean="0"/>
              <a:t>— living believers are included. </a:t>
            </a:r>
            <a:r>
              <a:rPr lang="en-US" b="1" dirty="0" smtClean="0">
                <a:solidFill>
                  <a:srgbClr val="FFFF00"/>
                </a:solidFill>
              </a:rPr>
              <a:t>“Then we which are alive”</a:t>
            </a:r>
            <a:r>
              <a:rPr lang="en-US" dirty="0" smtClean="0"/>
              <a:t>, present active participle, we kept right on surviving until the end; </a:t>
            </a:r>
            <a:r>
              <a:rPr lang="en-US" b="1" dirty="0" smtClean="0">
                <a:solidFill>
                  <a:srgbClr val="FFFF00"/>
                </a:solidFill>
              </a:rPr>
              <a:t>“and remain” </a:t>
            </a:r>
            <a:r>
              <a:rPr lang="en-US" dirty="0" smtClean="0"/>
              <a:t>— the word for survive.</a:t>
            </a:r>
          </a:p>
          <a:p>
            <a:pPr hangingPunct="0"/>
            <a:endParaRPr lang="en-US" dirty="0" smtClean="0"/>
          </a:p>
          <a:p>
            <a:pPr hangingPunct="0"/>
            <a:r>
              <a:rPr lang="en-US" b="1" dirty="0" smtClean="0">
                <a:solidFill>
                  <a:srgbClr val="FFFF00"/>
                </a:solidFill>
              </a:rPr>
              <a:t>“</a:t>
            </a:r>
            <a:r>
              <a:rPr lang="en-US" b="1" dirty="0" smtClean="0">
                <a:solidFill>
                  <a:srgbClr val="FFFF00"/>
                </a:solidFill>
              </a:rPr>
              <a:t>shall be caught up with them” </a:t>
            </a:r>
            <a:r>
              <a:rPr lang="en-US" dirty="0" smtClean="0"/>
              <a:t>— a glorious reunion. Future tense, passive voice; This reminds us of something. </a:t>
            </a:r>
            <a:r>
              <a:rPr lang="en-US" dirty="0" smtClean="0"/>
              <a:t>God </a:t>
            </a:r>
            <a:r>
              <a:rPr lang="en-US" dirty="0" smtClean="0"/>
              <a:t>is going to provide the equipment needed for us to become perfect in the realm of aerodynamics. </a:t>
            </a:r>
          </a:p>
          <a:p>
            <a:pPr hangingPunct="0"/>
            <a:r>
              <a:rPr lang="en-US" b="1" dirty="0" smtClean="0">
                <a:solidFill>
                  <a:srgbClr val="FFFF00"/>
                </a:solidFill>
              </a:rPr>
              <a:t>‘</a:t>
            </a:r>
            <a:r>
              <a:rPr lang="en-US" b="1" dirty="0" smtClean="0">
                <a:solidFill>
                  <a:srgbClr val="FFFF00"/>
                </a:solidFill>
              </a:rPr>
              <a:t>to meet them in the air” </a:t>
            </a:r>
            <a:r>
              <a:rPr lang="en-US" dirty="0" smtClean="0"/>
              <a:t>— </a:t>
            </a:r>
            <a:r>
              <a:rPr lang="en-US" dirty="0" smtClean="0"/>
              <a:t>We </a:t>
            </a:r>
            <a:r>
              <a:rPr lang="en-US" dirty="0" smtClean="0"/>
              <a:t>are going to meet our loved ones again, we are going to be with them again and with the Lord for all eternity. We will meet them in the air. This is the Rapture, not the second advent. </a:t>
            </a:r>
          </a:p>
          <a:p>
            <a:endParaRPr lang="en-US" dirty="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915400" cy="6553200"/>
          </a:xfrm>
        </p:spPr>
        <p:txBody>
          <a:bodyPr>
            <a:normAutofit fontScale="85000" lnSpcReduction="10000"/>
          </a:bodyPr>
          <a:lstStyle/>
          <a:p>
            <a:pPr hangingPunct="0"/>
            <a:r>
              <a:rPr lang="en-US" b="1" dirty="0" smtClean="0">
                <a:solidFill>
                  <a:srgbClr val="FFFF00"/>
                </a:solidFill>
              </a:rPr>
              <a:t>“and so shall we </a:t>
            </a:r>
            <a:r>
              <a:rPr lang="en-US" dirty="0" smtClean="0"/>
              <a:t>[believers] </a:t>
            </a:r>
            <a:r>
              <a:rPr lang="en-US" b="1" dirty="0" smtClean="0">
                <a:solidFill>
                  <a:srgbClr val="FFFF00"/>
                </a:solidFill>
              </a:rPr>
              <a:t>ever be with the Lord.”</a:t>
            </a:r>
          </a:p>
          <a:p>
            <a:pPr hangingPunct="0"/>
            <a:endParaRPr lang="en-US" dirty="0" smtClean="0"/>
          </a:p>
          <a:p>
            <a:pPr hangingPunct="0"/>
            <a:r>
              <a:rPr lang="en-US" b="1" dirty="0" smtClean="0">
                <a:solidFill>
                  <a:srgbClr val="FFFF00"/>
                </a:solidFill>
              </a:rPr>
              <a:t>4:18</a:t>
            </a:r>
            <a:r>
              <a:rPr lang="en-US" dirty="0" smtClean="0"/>
              <a:t> </a:t>
            </a:r>
            <a:r>
              <a:rPr lang="en-US" dirty="0" smtClean="0"/>
              <a:t>— the attitude. </a:t>
            </a:r>
            <a:r>
              <a:rPr lang="en-US" b="1" dirty="0" smtClean="0">
                <a:solidFill>
                  <a:srgbClr val="FFFF00"/>
                </a:solidFill>
              </a:rPr>
              <a:t>“Wherefore” </a:t>
            </a:r>
            <a:r>
              <a:rPr lang="en-US" dirty="0" smtClean="0"/>
              <a:t>— in other words, stop all of this whining, this unnecessary no hope </a:t>
            </a:r>
            <a:r>
              <a:rPr lang="en-US" dirty="0" smtClean="0"/>
              <a:t>sorrow</a:t>
            </a:r>
          </a:p>
          <a:p>
            <a:pPr hangingPunct="0">
              <a:buNone/>
            </a:pPr>
            <a:r>
              <a:rPr lang="en-US" dirty="0" smtClean="0"/>
              <a:t> </a:t>
            </a:r>
          </a:p>
          <a:p>
            <a:pPr hangingPunct="0"/>
            <a:r>
              <a:rPr lang="en-US" b="1" dirty="0" smtClean="0">
                <a:solidFill>
                  <a:srgbClr val="FFFF00"/>
                </a:solidFill>
              </a:rPr>
              <a:t>“</a:t>
            </a:r>
            <a:r>
              <a:rPr lang="en-US" b="1" dirty="0" smtClean="0">
                <a:solidFill>
                  <a:srgbClr val="FFFF00"/>
                </a:solidFill>
              </a:rPr>
              <a:t>comfort” </a:t>
            </a:r>
            <a:r>
              <a:rPr lang="en-US" dirty="0" smtClean="0"/>
              <a:t>— the imperative mood, this is an order — </a:t>
            </a:r>
            <a:r>
              <a:rPr lang="en-US" b="1" dirty="0" smtClean="0">
                <a:solidFill>
                  <a:srgbClr val="FFFF00"/>
                </a:solidFill>
              </a:rPr>
              <a:t>“one another.” </a:t>
            </a:r>
            <a:r>
              <a:rPr lang="en-US" dirty="0" smtClean="0"/>
              <a:t>If you know doctrine, phase three, you have the basis of comforting anyone who is bereaved and in sorrow. </a:t>
            </a:r>
            <a:endParaRPr lang="en-US" dirty="0" smtClean="0"/>
          </a:p>
          <a:p>
            <a:pPr hangingPunct="0"/>
            <a:endParaRPr lang="en-US" dirty="0" smtClean="0"/>
          </a:p>
          <a:p>
            <a:pPr hangingPunct="0"/>
            <a:r>
              <a:rPr lang="en-US" dirty="0" smtClean="0"/>
              <a:t>Fire </a:t>
            </a:r>
            <a:r>
              <a:rPr lang="en-US" dirty="0" smtClean="0"/>
              <a:t>in the Word, it is the Word of God that makes the difference, not human viewpoint phraseology. Comfort is found in what the scripture says. </a:t>
            </a:r>
            <a:endParaRPr lang="en-US" dirty="0" smtClean="0"/>
          </a:p>
          <a:p>
            <a:pPr hangingPunct="0">
              <a:buNone/>
            </a:pPr>
            <a:endParaRPr lang="en-US" dirty="0" smtClean="0"/>
          </a:p>
          <a:p>
            <a:pPr hangingPunct="0"/>
            <a:r>
              <a:rPr lang="en-US" b="1" dirty="0" smtClean="0">
                <a:solidFill>
                  <a:srgbClr val="FFFF00"/>
                </a:solidFill>
              </a:rPr>
              <a:t>“</a:t>
            </a:r>
            <a:r>
              <a:rPr lang="en-US" b="1" dirty="0" smtClean="0">
                <a:solidFill>
                  <a:srgbClr val="FFFF00"/>
                </a:solidFill>
              </a:rPr>
              <a:t>another” </a:t>
            </a:r>
            <a:r>
              <a:rPr lang="en-US" dirty="0" smtClean="0"/>
              <a:t>— another of the same kind, meaning believers; “with these words” — the doctrines, the words of scripture. Knowledge of doctrine, phase three, is the source of comfort for those who remain in phase two.</a:t>
            </a:r>
          </a:p>
          <a:p>
            <a:endParaRPr lang="en-US" dirty="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ctr">
              <a:buNone/>
            </a:pPr>
            <a:r>
              <a:rPr lang="en-US" dirty="0" smtClean="0"/>
              <a:t>End Chapter 4</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915400" cy="6705600"/>
          </a:xfrm>
        </p:spPr>
        <p:txBody>
          <a:bodyPr/>
          <a:lstStyle/>
          <a:p>
            <a:pPr>
              <a:buNone/>
            </a:pPr>
            <a:r>
              <a:rPr lang="en-US" b="1" dirty="0" smtClean="0">
                <a:solidFill>
                  <a:srgbClr val="FFFF00"/>
                </a:solidFill>
              </a:rPr>
              <a:t>4:2 “For you know what commandments we gave you by the authority of the Lord Jesus.”</a:t>
            </a:r>
          </a:p>
          <a:p>
            <a:endParaRPr lang="en-US" dirty="0" smtClean="0"/>
          </a:p>
          <a:p>
            <a:r>
              <a:rPr lang="en-US" dirty="0" smtClean="0"/>
              <a:t>OIDA  Pf Act Indic – to have known from the past.</a:t>
            </a:r>
          </a:p>
          <a:p>
            <a:endParaRPr lang="en-US" dirty="0" smtClean="0"/>
          </a:p>
          <a:p>
            <a:r>
              <a:rPr lang="en-US" dirty="0" smtClean="0"/>
              <a:t>PARAGGELIAS – injunctions, charges, command (Acts 16:24), prohibition (Acts 5:28), correct living     ( 1 Tim 1:5 ) , military term in writings of Xenophon and Polybius.  </a:t>
            </a:r>
          </a:p>
          <a:p>
            <a:r>
              <a:rPr lang="en-US" dirty="0" smtClean="0"/>
              <a:t>The Lord Jesus gave these commands to Paul and he passed them onto the Thessalonians.</a:t>
            </a:r>
          </a:p>
          <a:p>
            <a:r>
              <a:rPr lang="en-US" dirty="0" smtClean="0"/>
              <a:t>They are recorded in the eternal Word of God for us to study and apply to our lives.</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915400" cy="6553200"/>
          </a:xfrm>
        </p:spPr>
        <p:txBody>
          <a:bodyPr>
            <a:normAutofit lnSpcReduction="10000"/>
          </a:bodyPr>
          <a:lstStyle/>
          <a:p>
            <a:endParaRPr lang="en-US" dirty="0" smtClean="0"/>
          </a:p>
          <a:p>
            <a:r>
              <a:rPr lang="en-US" b="1" dirty="0" smtClean="0">
                <a:solidFill>
                  <a:srgbClr val="FFFF00"/>
                </a:solidFill>
              </a:rPr>
              <a:t>4:3 “For this is the will of God, your sanctification, that is, that you abstain from sexual immorality.”</a:t>
            </a:r>
          </a:p>
          <a:p>
            <a:endParaRPr lang="en-US" dirty="0" smtClean="0"/>
          </a:p>
          <a:p>
            <a:r>
              <a:rPr lang="en-US" dirty="0" smtClean="0"/>
              <a:t>THLEMA – will of God recorded in Bible that overrides cultural norms and standards, personal desires, lusts, or laws. ( Exodus 20:14, Lev 18:20, Matthew 5:27-28 ) </a:t>
            </a:r>
          </a:p>
          <a:p>
            <a:endParaRPr lang="en-US" u="sng" dirty="0" smtClean="0"/>
          </a:p>
          <a:p>
            <a:r>
              <a:rPr lang="en-US" u="sng" dirty="0" smtClean="0"/>
              <a:t>Example</a:t>
            </a:r>
            <a:r>
              <a:rPr lang="en-US" dirty="0" smtClean="0"/>
              <a:t>: In some African nations it is allowed for a man to have many wives (polygamy).  Once the people become believers in Christ then this practice must stop and obey the Will of God ( monogamy -one husband to one wife – 1 Cor 7:2-5 ). </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915400" cy="6553200"/>
          </a:xfrm>
        </p:spPr>
        <p:txBody>
          <a:bodyPr>
            <a:normAutofit fontScale="85000" lnSpcReduction="10000"/>
          </a:bodyPr>
          <a:lstStyle/>
          <a:p>
            <a:r>
              <a:rPr lang="en-US" dirty="0" smtClean="0"/>
              <a:t>HO HAGIASMOS – your sanctification, holiness, or set apart to live according to the values of Christ (Romans 6:11-13, Eph 4:24 ).</a:t>
            </a:r>
          </a:p>
          <a:p>
            <a:endParaRPr lang="en-US" dirty="0" smtClean="0"/>
          </a:p>
          <a:p>
            <a:r>
              <a:rPr lang="en-US" dirty="0" smtClean="0"/>
              <a:t>This was a problem is Thessalonica as it was in most of the Greek cities where they had heathen temples and where the system of heathen salvation was getting drunk as many times as possible and indulging in as much sex as possible (like college campuses). </a:t>
            </a:r>
          </a:p>
          <a:p>
            <a:pPr>
              <a:buNone/>
            </a:pPr>
            <a:endParaRPr lang="en-US" dirty="0" smtClean="0"/>
          </a:p>
          <a:p>
            <a:r>
              <a:rPr lang="en-US" dirty="0" smtClean="0"/>
              <a:t>This has overflowed into the problem of the Thessalonian believers for this reason. Many of them had been converted right out of the heathen temples and they had been in the practice of these things for a long time. </a:t>
            </a:r>
          </a:p>
          <a:p>
            <a:endParaRPr lang="en-US" dirty="0" smtClean="0"/>
          </a:p>
          <a:p>
            <a:r>
              <a:rPr lang="en-US" dirty="0" smtClean="0"/>
              <a:t>All of a sudden they find that the pattern has to be broken and they find it a little difficult. Therefore, they ask, how do we handle it? </a:t>
            </a:r>
          </a:p>
          <a:p>
            <a:endParaRPr lang="en-US" dirty="0" smtClean="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365</TotalTime>
  <Words>7601</Words>
  <Application>Microsoft Office PowerPoint</Application>
  <PresentationFormat>On-screen Show (4:3)</PresentationFormat>
  <Paragraphs>457</Paragraphs>
  <Slides>68</Slides>
  <Notes>0</Notes>
  <HiddenSlides>0</HiddenSlides>
  <MMClips>0</MMClips>
  <ScaleCrop>false</ScaleCrop>
  <HeadingPairs>
    <vt:vector size="4" baseType="variant">
      <vt:variant>
        <vt:lpstr>Theme</vt:lpstr>
      </vt:variant>
      <vt:variant>
        <vt:i4>1</vt:i4>
      </vt:variant>
      <vt:variant>
        <vt:lpstr>Slide Titles</vt:lpstr>
      </vt:variant>
      <vt:variant>
        <vt:i4>68</vt:i4>
      </vt:variant>
    </vt:vector>
  </HeadingPairs>
  <TitlesOfParts>
    <vt:vector size="69" baseType="lpstr">
      <vt:lpstr>Apex</vt:lpstr>
      <vt:lpstr>1 thessalonians 4</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lpstr>Slide 48</vt:lpstr>
      <vt:lpstr>Slide 49</vt:lpstr>
      <vt:lpstr>Slide 50</vt:lpstr>
      <vt:lpstr>Slide 51</vt:lpstr>
      <vt:lpstr>Slide 52</vt:lpstr>
      <vt:lpstr>Slide 53</vt:lpstr>
      <vt:lpstr>Slide 54</vt:lpstr>
      <vt:lpstr>Slide 55</vt:lpstr>
      <vt:lpstr>Slide 56</vt:lpstr>
      <vt:lpstr>Slide 57</vt:lpstr>
      <vt:lpstr>Slide 58</vt:lpstr>
      <vt:lpstr>Slide 59</vt:lpstr>
      <vt:lpstr>Slide 60</vt:lpstr>
      <vt:lpstr>Slide 61</vt:lpstr>
      <vt:lpstr>Slide 62</vt:lpstr>
      <vt:lpstr>Slide 63</vt:lpstr>
      <vt:lpstr>Slide 64</vt:lpstr>
      <vt:lpstr>Slide 65</vt:lpstr>
      <vt:lpstr>Slide 66</vt:lpstr>
      <vt:lpstr>Slide 67</vt:lpstr>
      <vt:lpstr>Slide 68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thessalonians 4</dc:title>
  <dc:creator>Ron McMurray</dc:creator>
  <cp:lastModifiedBy>Ron McMurray</cp:lastModifiedBy>
  <cp:revision>18</cp:revision>
  <dcterms:created xsi:type="dcterms:W3CDTF">2010-12-31T16:33:52Z</dcterms:created>
  <dcterms:modified xsi:type="dcterms:W3CDTF">2011-01-21T21:43:01Z</dcterms:modified>
</cp:coreProperties>
</file>