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319" r:id="rId8"/>
    <p:sldId id="320" r:id="rId9"/>
    <p:sldId id="321" r:id="rId10"/>
    <p:sldId id="327" r:id="rId11"/>
    <p:sldId id="322" r:id="rId12"/>
    <p:sldId id="323" r:id="rId13"/>
    <p:sldId id="324" r:id="rId14"/>
    <p:sldId id="325" r:id="rId15"/>
    <p:sldId id="326" r:id="rId16"/>
    <p:sldId id="262" r:id="rId17"/>
    <p:sldId id="263" r:id="rId18"/>
    <p:sldId id="264" r:id="rId19"/>
    <p:sldId id="265" r:id="rId20"/>
    <p:sldId id="266" r:id="rId21"/>
    <p:sldId id="329" r:id="rId22"/>
    <p:sldId id="267" r:id="rId23"/>
    <p:sldId id="268" r:id="rId24"/>
    <p:sldId id="328" r:id="rId25"/>
    <p:sldId id="269" r:id="rId26"/>
    <p:sldId id="270" r:id="rId27"/>
    <p:sldId id="271" r:id="rId28"/>
    <p:sldId id="272" r:id="rId29"/>
    <p:sldId id="273" r:id="rId30"/>
    <p:sldId id="274" r:id="rId31"/>
    <p:sldId id="275" r:id="rId32"/>
    <p:sldId id="335" r:id="rId33"/>
    <p:sldId id="276" r:id="rId34"/>
    <p:sldId id="312" r:id="rId35"/>
    <p:sldId id="277" r:id="rId36"/>
    <p:sldId id="278" r:id="rId37"/>
    <p:sldId id="279" r:id="rId38"/>
    <p:sldId id="280" r:id="rId39"/>
    <p:sldId id="281" r:id="rId40"/>
    <p:sldId id="282" r:id="rId41"/>
    <p:sldId id="283" r:id="rId42"/>
    <p:sldId id="284" r:id="rId43"/>
    <p:sldId id="313" r:id="rId44"/>
    <p:sldId id="285" r:id="rId45"/>
    <p:sldId id="286" r:id="rId46"/>
    <p:sldId id="314" r:id="rId47"/>
    <p:sldId id="287" r:id="rId48"/>
    <p:sldId id="288" r:id="rId49"/>
    <p:sldId id="330" r:id="rId50"/>
    <p:sldId id="289" r:id="rId51"/>
    <p:sldId id="290" r:id="rId52"/>
    <p:sldId id="315" r:id="rId53"/>
    <p:sldId id="291" r:id="rId54"/>
    <p:sldId id="292" r:id="rId55"/>
    <p:sldId id="316" r:id="rId56"/>
    <p:sldId id="297" r:id="rId57"/>
    <p:sldId id="293" r:id="rId58"/>
    <p:sldId id="295" r:id="rId59"/>
    <p:sldId id="296" r:id="rId60"/>
    <p:sldId id="298" r:id="rId61"/>
    <p:sldId id="317" r:id="rId62"/>
    <p:sldId id="299" r:id="rId63"/>
    <p:sldId id="300" r:id="rId64"/>
    <p:sldId id="301" r:id="rId65"/>
    <p:sldId id="318" r:id="rId66"/>
    <p:sldId id="302" r:id="rId67"/>
    <p:sldId id="303" r:id="rId68"/>
    <p:sldId id="304" r:id="rId69"/>
    <p:sldId id="305" r:id="rId70"/>
    <p:sldId id="333" r:id="rId71"/>
    <p:sldId id="306" r:id="rId72"/>
    <p:sldId id="331" r:id="rId73"/>
    <p:sldId id="307" r:id="rId74"/>
    <p:sldId id="334" r:id="rId75"/>
    <p:sldId id="332" r:id="rId76"/>
    <p:sldId id="308" r:id="rId7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C7BCAEB8-552D-4370-B76B-40C5D7062A7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C7BCAEB8-552D-4370-B76B-40C5D7062A7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27D175-5446-4958-882E-3E9C72AF61FB}" type="datetimeFigureOut">
              <a:rPr lang="en-US" smtClean="0"/>
              <a:pPr/>
              <a:t>7/11/2011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BCAEB8-552D-4370-B76B-40C5D7062A7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F27D175-5446-4958-882E-3E9C72AF61FB}" type="datetimeFigureOut">
              <a:rPr lang="en-US" smtClean="0"/>
              <a:pPr/>
              <a:t>7/11/2011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7BCAEB8-552D-4370-B76B-40C5D7062A7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 Thessalonians 3</a:t>
            </a:r>
            <a:endParaRPr lang="en-US" dirty="0"/>
          </a:p>
        </p:txBody>
      </p:sp>
      <p:sp>
        <p:nvSpPr>
          <p:cNvPr id="3" name="Subtitle 2"/>
          <p:cNvSpPr>
            <a:spLocks noGrp="1"/>
          </p:cNvSpPr>
          <p:nvPr>
            <p:ph type="subTitle" idx="1"/>
          </p:nvPr>
        </p:nvSpPr>
        <p:spPr>
          <a:xfrm>
            <a:off x="1371600" y="4572000"/>
            <a:ext cx="6400800" cy="1752600"/>
          </a:xfrm>
        </p:spPr>
        <p:txBody>
          <a:bodyPr/>
          <a:lstStyle/>
          <a:p>
            <a:r>
              <a:rPr lang="en-US" sz="3200" dirty="0" smtClean="0">
                <a:solidFill>
                  <a:schemeClr val="tx1"/>
                </a:solidFill>
              </a:rPr>
              <a:t>Grace Bible Church of Pullman</a:t>
            </a:r>
          </a:p>
          <a:p>
            <a:r>
              <a:rPr lang="en-US" sz="2800" i="1" dirty="0" smtClean="0">
                <a:solidFill>
                  <a:schemeClr val="tx1"/>
                </a:solidFill>
              </a:rPr>
              <a:t>Pastor-Teacher, Ron McMurray</a:t>
            </a:r>
            <a:endParaRPr lang="en-US" sz="2800" i="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t>The boundaries of the gospel run from the death of Christ for our sins to the resurrection of Christ. Those are boundaries. Anything else added or taken away is  NOT THE GOSPEL. </a:t>
            </a:r>
          </a:p>
          <a:p>
            <a:pPr hangingPunct="0"/>
            <a:endParaRPr lang="en-US" dirty="0" smtClean="0"/>
          </a:p>
          <a:p>
            <a:pPr hangingPunct="0"/>
            <a:r>
              <a:rPr lang="en-US" dirty="0" smtClean="0"/>
              <a:t>3. The enemy of the gospel — 2 Corinthians 4:3,4. Satan is the enemy of the gospel and he offers hundreds of false gospels (all the religions of the world system). </a:t>
            </a:r>
          </a:p>
          <a:p>
            <a:pPr hangingPunct="0"/>
            <a:endParaRPr lang="en-US" dirty="0" smtClean="0"/>
          </a:p>
          <a:p>
            <a:pPr hangingPunct="0"/>
            <a:r>
              <a:rPr lang="en-US" dirty="0" smtClean="0"/>
              <a:t>4. Usage of the word “gospel.” Gospel is often used with other words. It is used with adjectives, </a:t>
            </a:r>
          </a:p>
          <a:p>
            <a:pPr hangingPunct="0">
              <a:buNone/>
            </a:pPr>
            <a:r>
              <a:rPr lang="en-US" dirty="0" smtClean="0"/>
              <a:t>     participles, with all kinds of words. </a:t>
            </a:r>
          </a:p>
          <a:p>
            <a:pPr hangingPunct="0"/>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10000"/>
          </a:bodyPr>
          <a:lstStyle/>
          <a:p>
            <a:pPr hangingPunct="0">
              <a:buNone/>
            </a:pPr>
            <a:r>
              <a:rPr lang="en-US" dirty="0" smtClean="0"/>
              <a:t> </a:t>
            </a:r>
          </a:p>
          <a:p>
            <a:pPr hangingPunct="0">
              <a:buNone/>
            </a:pPr>
            <a:r>
              <a:rPr lang="en-US" dirty="0" smtClean="0"/>
              <a:t>    Therefore there are words with most contexts which describe certain emphases of the gospel. For example:</a:t>
            </a:r>
          </a:p>
          <a:p>
            <a:pPr hangingPunct="0">
              <a:buNone/>
            </a:pPr>
            <a:endParaRPr lang="en-US" dirty="0" smtClean="0"/>
          </a:p>
          <a:p>
            <a:pPr hangingPunct="0">
              <a:buNone/>
            </a:pPr>
            <a:r>
              <a:rPr lang="en-US" dirty="0" smtClean="0"/>
              <a:t>      a) We have “the gospel of Christ” in Romans 1:16,17. This is emphasis on the person of the gospel. </a:t>
            </a:r>
          </a:p>
          <a:p>
            <a:pPr hangingPunct="0">
              <a:buNone/>
            </a:pPr>
            <a:r>
              <a:rPr lang="en-US" dirty="0" smtClean="0"/>
              <a:t> </a:t>
            </a:r>
          </a:p>
          <a:p>
            <a:pPr hangingPunct="0">
              <a:buNone/>
            </a:pPr>
            <a:r>
              <a:rPr lang="en-US" dirty="0" smtClean="0"/>
              <a:t>      b) We have the “gospel from the glory” in 1 Timothy 1:11. This gives us the source of the gospel which is the essence of God. </a:t>
            </a:r>
          </a:p>
          <a:p>
            <a:pPr hangingPunct="0">
              <a:buNone/>
            </a:pPr>
            <a:endParaRPr lang="en-US" dirty="0" smtClean="0"/>
          </a:p>
          <a:p>
            <a:pPr hangingPunct="0">
              <a:buNone/>
            </a:pPr>
            <a:r>
              <a:rPr lang="en-US" dirty="0" smtClean="0"/>
              <a:t>     The gospel from the glory does not come from a church, </a:t>
            </a:r>
          </a:p>
          <a:p>
            <a:pPr hangingPunct="0">
              <a:buNone/>
            </a:pPr>
            <a:r>
              <a:rPr lang="en-US" dirty="0" smtClean="0"/>
              <a:t>      organization, or any human being.</a:t>
            </a:r>
          </a:p>
          <a:p>
            <a:pPr hangingPunct="0">
              <a:buNone/>
            </a:pPr>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20000"/>
          </a:bodyPr>
          <a:lstStyle/>
          <a:p>
            <a:pPr hangingPunct="0">
              <a:buNone/>
            </a:pPr>
            <a:r>
              <a:rPr lang="en-US" dirty="0" smtClean="0"/>
              <a:t> c) We have “my gospel” or “our gospel” as in 2 Timothy 2:8; 2 Corinthians 4:3,4.  </a:t>
            </a:r>
          </a:p>
          <a:p>
            <a:pPr hangingPunct="0">
              <a:buNone/>
            </a:pPr>
            <a:endParaRPr lang="en-US" dirty="0" smtClean="0"/>
          </a:p>
          <a:p>
            <a:pPr hangingPunct="0">
              <a:buNone/>
            </a:pPr>
            <a:r>
              <a:rPr lang="en-US" dirty="0" smtClean="0"/>
              <a:t>     This emphasizes the fact that the gospel is the same but it belongs to us as believers. </a:t>
            </a:r>
          </a:p>
          <a:p>
            <a:pPr hangingPunct="0">
              <a:buNone/>
            </a:pPr>
            <a:endParaRPr lang="en-US" dirty="0" smtClean="0"/>
          </a:p>
          <a:p>
            <a:pPr hangingPunct="0">
              <a:buNone/>
            </a:pPr>
            <a:r>
              <a:rPr lang="en-US" dirty="0" smtClean="0"/>
              <a:t>     We possess it, therefore we propagate it which means, for those of you who went to public school, we spread </a:t>
            </a:r>
          </a:p>
          <a:p>
            <a:pPr hangingPunct="0">
              <a:buNone/>
            </a:pPr>
            <a:r>
              <a:rPr lang="en-US" dirty="0" smtClean="0"/>
              <a:t>     it around. </a:t>
            </a:r>
          </a:p>
          <a:p>
            <a:pPr hangingPunct="0">
              <a:buNone/>
            </a:pPr>
            <a:r>
              <a:rPr lang="en-US" dirty="0" smtClean="0"/>
              <a:t> </a:t>
            </a:r>
          </a:p>
          <a:p>
            <a:pPr hangingPunct="0">
              <a:buNone/>
            </a:pPr>
            <a:r>
              <a:rPr lang="en-US" dirty="0" smtClean="0"/>
              <a:t>  d) We have in Ephesians 6:15 “the gospel of peace.” This is not a different gospel but the emphasis in this passage is on doctrine and the doctrine is reconciliation  (bringing us near to God).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781800"/>
          </a:xfrm>
        </p:spPr>
        <p:txBody>
          <a:bodyPr>
            <a:normAutofit fontScale="85000" lnSpcReduction="20000"/>
          </a:bodyPr>
          <a:lstStyle/>
          <a:p>
            <a:pPr hangingPunct="0"/>
            <a:r>
              <a:rPr lang="en-US" dirty="0" smtClean="0"/>
              <a:t> e) We have “the gospel of the Kingdom,” the same gospel exactly, found in Matthew 24:14.  </a:t>
            </a:r>
          </a:p>
          <a:p>
            <a:pPr hangingPunct="0"/>
            <a:endParaRPr lang="en-US" dirty="0" smtClean="0"/>
          </a:p>
          <a:p>
            <a:pPr hangingPunct="0"/>
            <a:r>
              <a:rPr lang="en-US" dirty="0" smtClean="0"/>
              <a:t>It emphasizes the fact that the unconditional covenants to Israel (Abrahamic, Davidic, New,  Palestinic  ) are only fulfilled to those Jews who believe in Christ or appropriate the gospel. That is why it is called the gospel of the kingdom. </a:t>
            </a:r>
          </a:p>
          <a:p>
            <a:pPr hangingPunct="0">
              <a:buNone/>
            </a:pPr>
            <a:r>
              <a:rPr lang="en-US" dirty="0" smtClean="0"/>
              <a:t> </a:t>
            </a:r>
          </a:p>
          <a:p>
            <a:pPr lvl="0" hangingPunct="0"/>
            <a:endParaRPr lang="en-US" dirty="0" smtClean="0"/>
          </a:p>
          <a:p>
            <a:pPr lvl="0" hangingPunct="0">
              <a:buNone/>
            </a:pPr>
            <a:r>
              <a:rPr lang="en-US" dirty="0" smtClean="0"/>
              <a:t>       f) In Revelation 14:6 we have “everlasting gospel,” which is the same gospel but the emphasis is on the preparation for eternity. </a:t>
            </a:r>
          </a:p>
          <a:p>
            <a:pPr hangingPunct="0">
              <a:buNone/>
            </a:pPr>
            <a:r>
              <a:rPr lang="en-US" dirty="0" smtClean="0"/>
              <a:t> </a:t>
            </a:r>
          </a:p>
          <a:p>
            <a:pPr hangingPunct="0">
              <a:buNone/>
            </a:pPr>
            <a:r>
              <a:rPr lang="en-US" dirty="0" smtClean="0"/>
              <a:t>        All of these have the word “gospel” but they have defining words, emphasizing words. </a:t>
            </a:r>
          </a:p>
          <a:p>
            <a:pPr hangingPunct="0">
              <a:buNone/>
            </a:pPr>
            <a:endParaRPr lang="en-US" dirty="0" smtClean="0"/>
          </a:p>
          <a:p>
            <a:pPr hangingPunct="0">
              <a:buNone/>
            </a:pPr>
            <a:r>
              <a:rPr lang="en-US" dirty="0" smtClean="0"/>
              <a:t>       The  content of the gospel never changes but the emphasis of the gospel changes with the defining words in context. </a:t>
            </a:r>
          </a:p>
          <a:p>
            <a:pPr hangingPunct="0">
              <a:buNone/>
            </a:pPr>
            <a:r>
              <a:rPr lang="en-US"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a:bodyPr>
          <a:lstStyle/>
          <a:p>
            <a:pPr hangingPunct="0">
              <a:buNone/>
            </a:pPr>
            <a:r>
              <a:rPr lang="en-US" dirty="0" smtClean="0"/>
              <a:t>5.   The attitude toward the gospel is found in Romans 1:16. What is the right attitude toward the gospel found in Romans 1:16?</a:t>
            </a:r>
          </a:p>
          <a:p>
            <a:pPr hangingPunct="0">
              <a:buNone/>
            </a:pPr>
            <a:r>
              <a:rPr lang="en-US" dirty="0" smtClean="0"/>
              <a:t> </a:t>
            </a:r>
          </a:p>
          <a:p>
            <a:pPr hangingPunct="0">
              <a:buNone/>
            </a:pPr>
            <a:r>
              <a:rPr lang="en-US" dirty="0" smtClean="0"/>
              <a:t>6.   The emphasis of the gospel — 1 Corinthians 1:17. Salvation is not by water baptism even as salvation is not by keeping the law ( “Not in cleverness of speech”). </a:t>
            </a:r>
          </a:p>
          <a:p>
            <a:pPr hangingPunct="0">
              <a:buNone/>
            </a:pPr>
            <a:endParaRPr lang="en-US" dirty="0" smtClean="0"/>
          </a:p>
          <a:p>
            <a:pPr hangingPunct="0">
              <a:buNone/>
            </a:pPr>
            <a:r>
              <a:rPr lang="en-US" dirty="0" smtClean="0"/>
              <a:t>    When you get clever about the gospel you void the power of the cross. </a:t>
            </a:r>
          </a:p>
          <a:p>
            <a:pPr hangingPunct="0">
              <a:buNone/>
            </a:pPr>
            <a:r>
              <a:rPr lang="en-US" dirty="0" smtClean="0"/>
              <a:t>    Phrases such as “inviting Jesus into your heart”,    </a:t>
            </a:r>
          </a:p>
          <a:p>
            <a:pPr hangingPunct="0">
              <a:buNone/>
            </a:pPr>
            <a:r>
              <a:rPr lang="en-US" dirty="0" smtClean="0"/>
              <a:t>   “pleading the blood”, “confessing your sins”, “making Jesus the Lord of your life”, voids the gospel.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buNone/>
            </a:pPr>
            <a:r>
              <a:rPr lang="en-US" dirty="0" smtClean="0"/>
              <a:t>7.  The place for the gospel — Romans 15:20. Proselytizing (stealing people from one church to attend yours ) is not preaching the gospel. </a:t>
            </a:r>
          </a:p>
          <a:p>
            <a:pPr hangingPunct="0">
              <a:buNone/>
            </a:pPr>
            <a:r>
              <a:rPr lang="en-US" dirty="0" smtClean="0"/>
              <a:t> </a:t>
            </a:r>
          </a:p>
          <a:p>
            <a:pPr hangingPunct="0">
              <a:buNone/>
            </a:pPr>
            <a:r>
              <a:rPr lang="en-US" dirty="0" smtClean="0"/>
              <a:t>8. The gospel without charge — 2 Corinthians 11:7-8. </a:t>
            </a:r>
          </a:p>
          <a:p>
            <a:pPr hangingPunct="0">
              <a:buNone/>
            </a:pPr>
            <a:r>
              <a:rPr lang="en-US" dirty="0" smtClean="0"/>
              <a:t> </a:t>
            </a:r>
          </a:p>
          <a:p>
            <a:pPr hangingPunct="0">
              <a:buNone/>
            </a:pPr>
            <a:r>
              <a:rPr lang="en-US" dirty="0" smtClean="0"/>
              <a:t>9. There is a false gospel — Galatians 1:8 (deals with adding circumcision and ritual keeping to make sure you get saved, remain saved, or prove that you are saved ). </a:t>
            </a:r>
          </a:p>
          <a:p>
            <a:pPr hangingPunct="0">
              <a:buNone/>
            </a:pPr>
            <a:r>
              <a:rPr lang="en-US" dirty="0" smtClean="0"/>
              <a:t> </a:t>
            </a:r>
          </a:p>
          <a:p>
            <a:pPr hangingPunct="0">
              <a:buNone/>
            </a:pPr>
            <a:r>
              <a:rPr lang="en-US" dirty="0" smtClean="0"/>
              <a:t>10. The gospel belongs to the Old Testament — Galatians 3:8, “preached to Abraham”,  says that Old Testament people were saved the same way you are, by faith in Jesus Christ, </a:t>
            </a:r>
          </a:p>
          <a:p>
            <a:pPr hangingPunct="0">
              <a:buNone/>
            </a:pPr>
            <a:r>
              <a:rPr lang="en-US" dirty="0" smtClean="0"/>
              <a:t>      although they called him Jehovah or Yeshua. </a:t>
            </a:r>
          </a:p>
          <a:p>
            <a:pPr hangingPunct="0">
              <a:buNone/>
            </a:pPr>
            <a:r>
              <a:rPr lang="en-US" dirty="0" smtClean="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11. The gospel is revealed by the Holy Spirit — 1 Peter 1:12.</a:t>
            </a:r>
          </a:p>
          <a:p>
            <a:pPr>
              <a:buNone/>
            </a:pPr>
            <a:endParaRPr lang="en-US" dirty="0" smtClean="0"/>
          </a:p>
          <a:p>
            <a:r>
              <a:rPr lang="en-US" b="1" dirty="0" smtClean="0">
                <a:solidFill>
                  <a:srgbClr val="FFFF00"/>
                </a:solidFill>
              </a:rPr>
              <a:t>3:3 “ but the Lord is faithful and He will strengthen and protect you from the evil one.”</a:t>
            </a:r>
          </a:p>
          <a:p>
            <a:endParaRPr lang="en-US" dirty="0" smtClean="0"/>
          </a:p>
          <a:p>
            <a:r>
              <a:rPr lang="en-US" dirty="0" smtClean="0"/>
              <a:t>PISTOS DE ESTIN HO KURIOS – but faithful is the Lord.</a:t>
            </a:r>
          </a:p>
          <a:p>
            <a:endParaRPr lang="en-US" dirty="0" smtClean="0"/>
          </a:p>
          <a:p>
            <a:r>
              <a:rPr lang="en-US" dirty="0" smtClean="0"/>
              <a:t>This is the assurance Paul offers the Thessalonian believers and to us. </a:t>
            </a:r>
          </a:p>
          <a:p>
            <a:endParaRPr lang="en-US" dirty="0" smtClean="0"/>
          </a:p>
          <a:p>
            <a:r>
              <a:rPr lang="en-US" dirty="0" smtClean="0"/>
              <a:t>We are strengthened and protected from Satan.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buNone/>
            </a:pPr>
            <a:r>
              <a:rPr lang="en-US" b="1" dirty="0" smtClean="0">
                <a:solidFill>
                  <a:srgbClr val="FFC000"/>
                </a:solidFill>
              </a:rPr>
              <a:t>The  Doctrine of  God’ Faithfulness</a:t>
            </a:r>
          </a:p>
          <a:p>
            <a:pPr hangingPunct="0">
              <a:buNone/>
            </a:pPr>
            <a:endParaRPr lang="en-US" dirty="0" smtClean="0"/>
          </a:p>
          <a:p>
            <a:pPr marL="651510" indent="-514350" hangingPunct="0">
              <a:buNone/>
            </a:pPr>
            <a:r>
              <a:rPr lang="en-US" dirty="0" smtClean="0"/>
              <a:t>1.  God is faithful in rebound — 1 John 1:9 This means He is always faithful to forgive us our known sins, the sins we confess, and at the same time to forgive us the sins we did not know were sins. </a:t>
            </a:r>
          </a:p>
          <a:p>
            <a:pPr marL="651510" indent="-514350" hangingPunct="0">
              <a:buNone/>
            </a:pPr>
            <a:endParaRPr lang="en-US" dirty="0" smtClean="0"/>
          </a:p>
          <a:p>
            <a:pPr marL="651510" indent="-514350" hangingPunct="0">
              <a:buNone/>
            </a:pPr>
            <a:r>
              <a:rPr lang="en-US" dirty="0" smtClean="0"/>
              <a:t>2. He is faithful to us under conditions of testing —     1 Corinthians 10:13. </a:t>
            </a:r>
          </a:p>
          <a:p>
            <a:pPr hangingPunct="0">
              <a:buNone/>
            </a:pPr>
            <a:endParaRPr lang="en-US" dirty="0" smtClean="0"/>
          </a:p>
          <a:p>
            <a:pPr hangingPunct="0">
              <a:buNone/>
            </a:pPr>
            <a:r>
              <a:rPr lang="en-US" dirty="0" smtClean="0"/>
              <a:t>3. God is faithful in provision — 1 Thessalonians 5:24. </a:t>
            </a:r>
          </a:p>
          <a:p>
            <a:pPr hangingPunct="0">
              <a:buNone/>
            </a:pPr>
            <a:endParaRPr lang="en-US" dirty="0" smtClean="0"/>
          </a:p>
          <a:p>
            <a:pPr hangingPunct="0">
              <a:buNone/>
            </a:pPr>
            <a:r>
              <a:rPr lang="en-US" dirty="0" smtClean="0"/>
              <a:t>4. God is also faithful in protecting us — 2 Thess 3:3. </a:t>
            </a:r>
          </a:p>
          <a:p>
            <a:pPr hangingPunct="0">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839200" cy="6553200"/>
          </a:xfrm>
        </p:spPr>
        <p:txBody>
          <a:bodyPr>
            <a:normAutofit fontScale="92500" lnSpcReduction="20000"/>
          </a:bodyPr>
          <a:lstStyle/>
          <a:p>
            <a:pPr hangingPunct="0">
              <a:buNone/>
            </a:pPr>
            <a:r>
              <a:rPr lang="en-US" dirty="0" smtClean="0"/>
              <a:t>5. God is faithful in the believer’s unfaithfulness —            2 Timothy 2:13. </a:t>
            </a:r>
          </a:p>
          <a:p>
            <a:pPr hangingPunct="0">
              <a:buNone/>
            </a:pPr>
            <a:endParaRPr lang="en-US" dirty="0" smtClean="0"/>
          </a:p>
          <a:p>
            <a:pPr hangingPunct="0">
              <a:buNone/>
            </a:pPr>
            <a:r>
              <a:rPr lang="en-US" dirty="0" smtClean="0"/>
              <a:t>6. God is faithful in keeping His promises — Hebrews 10:23. </a:t>
            </a:r>
          </a:p>
          <a:p>
            <a:pPr hangingPunct="0">
              <a:buNone/>
            </a:pPr>
            <a:endParaRPr lang="en-US" dirty="0" smtClean="0"/>
          </a:p>
          <a:p>
            <a:pPr hangingPunct="0">
              <a:buNone/>
            </a:pPr>
            <a:r>
              <a:rPr lang="en-US" dirty="0" smtClean="0"/>
              <a:t>7. God is faithful in following His plan — 1 Corin. 1:9.</a:t>
            </a:r>
          </a:p>
          <a:p>
            <a:pPr hangingPunct="0">
              <a:buNone/>
            </a:pPr>
            <a:endParaRPr lang="en-US" dirty="0" smtClean="0"/>
          </a:p>
          <a:p>
            <a:pPr hangingPunct="0">
              <a:buNone/>
            </a:pPr>
            <a:r>
              <a:rPr lang="en-US" b="1" dirty="0" smtClean="0">
                <a:solidFill>
                  <a:srgbClr val="FFFF00"/>
                </a:solidFill>
              </a:rPr>
              <a:t>“protect” </a:t>
            </a:r>
            <a:r>
              <a:rPr lang="en-US" dirty="0" smtClean="0"/>
              <a:t>– STERIZO – FAIndic - to set is a certain position or direction. It also means to be mentally stabilized, to be firmly established, to be firmly supported by something. This is accomplished through Bible doctrine. </a:t>
            </a:r>
          </a:p>
          <a:p>
            <a:pPr hangingPunct="0">
              <a:buNone/>
            </a:pPr>
            <a:endParaRPr lang="en-US" dirty="0" smtClean="0"/>
          </a:p>
          <a:p>
            <a:pPr hangingPunct="0"/>
            <a:r>
              <a:rPr lang="en-US" dirty="0" smtClean="0"/>
              <a:t>The progressive future tense means that the action of the verb will be fulfilled progressively in future time. </a:t>
            </a:r>
          </a:p>
          <a:p>
            <a:pPr hangingPunct="0">
              <a:buNone/>
            </a:pPr>
            <a:r>
              <a:rPr lang="en-US" dirty="0" smtClean="0"/>
              <a:t/>
            </a:r>
            <a:br>
              <a:rPr lang="en-US" dirty="0" smtClean="0"/>
            </a:b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“strengthen” </a:t>
            </a:r>
            <a:r>
              <a:rPr lang="en-US" dirty="0" smtClean="0"/>
              <a:t>-  FAIndic  of PHULASSO – guard or preserve. </a:t>
            </a:r>
          </a:p>
          <a:p>
            <a:pPr hangingPunct="0"/>
            <a:endParaRPr lang="en-US" dirty="0" smtClean="0"/>
          </a:p>
          <a:p>
            <a:pPr hangingPunct="0"/>
            <a:r>
              <a:rPr lang="en-US" dirty="0" smtClean="0"/>
              <a:t> As you continue to grow to greater grace  you come to the place of being preserved from evil. You are guarded by doctrine in the soul. </a:t>
            </a:r>
          </a:p>
          <a:p>
            <a:pPr hangingPunct="0"/>
            <a:endParaRPr lang="en-US" dirty="0" smtClean="0"/>
          </a:p>
          <a:p>
            <a:pPr hangingPunct="0"/>
            <a:r>
              <a:rPr lang="en-US" dirty="0" smtClean="0"/>
              <a:t>As you respond to doctrine and reach the greater grace life the more doctrine you have in your soul the more you are guarded from evil in life, and doctrine becomes the guard in your soul. </a:t>
            </a:r>
          </a:p>
          <a:p>
            <a:pPr hangingPunct="0"/>
            <a:endParaRPr lang="en-US" dirty="0" smtClean="0"/>
          </a:p>
          <a:p>
            <a:pPr hangingPunct="0"/>
            <a:r>
              <a:rPr lang="en-US" b="1" dirty="0" smtClean="0">
                <a:solidFill>
                  <a:srgbClr val="FFFF00"/>
                </a:solidFill>
              </a:rPr>
              <a:t>“from evil” </a:t>
            </a:r>
            <a:r>
              <a:rPr lang="en-US" dirty="0" smtClean="0"/>
              <a:t>— PONEROI  means “the evil one .” This is Satan who rules the world. The greatest defense you have against Satan is Bible doctrine in the soul. </a:t>
            </a:r>
          </a:p>
          <a:p>
            <a:pPr hangingPunct="0">
              <a:buNone/>
            </a:pPr>
            <a:r>
              <a:rPr lang="en-US"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endParaRPr lang="en-US" dirty="0" smtClean="0"/>
          </a:p>
          <a:p>
            <a:r>
              <a:rPr lang="en-US" b="1" u="sng" dirty="0" smtClean="0">
                <a:solidFill>
                  <a:srgbClr val="FFFF00"/>
                </a:solidFill>
              </a:rPr>
              <a:t>2 Thessalonians 3  </a:t>
            </a:r>
            <a:r>
              <a:rPr lang="en-US" b="1" dirty="0" smtClean="0">
                <a:solidFill>
                  <a:srgbClr val="FFFF00"/>
                </a:solidFill>
              </a:rPr>
              <a:t>- Exhortations to prayer and discipline in studying the Word of God.</a:t>
            </a:r>
          </a:p>
          <a:p>
            <a:endParaRPr lang="en-US" dirty="0" smtClean="0"/>
          </a:p>
          <a:p>
            <a:r>
              <a:rPr lang="en-US" dirty="0" smtClean="0">
                <a:solidFill>
                  <a:srgbClr val="FFFF00"/>
                </a:solidFill>
              </a:rPr>
              <a:t>3:1-5 </a:t>
            </a:r>
            <a:r>
              <a:rPr lang="en-US" dirty="0" smtClean="0"/>
              <a:t> Paul’s confidence in preparation for encounter</a:t>
            </a:r>
          </a:p>
          <a:p>
            <a:r>
              <a:rPr lang="en-US" dirty="0" smtClean="0">
                <a:solidFill>
                  <a:srgbClr val="FFFF00"/>
                </a:solidFill>
              </a:rPr>
              <a:t>3:6-10</a:t>
            </a:r>
            <a:r>
              <a:rPr lang="en-US" dirty="0" smtClean="0"/>
              <a:t> – Commands of Paul</a:t>
            </a:r>
          </a:p>
          <a:p>
            <a:endParaRPr lang="en-US" dirty="0" smtClean="0"/>
          </a:p>
          <a:p>
            <a:r>
              <a:rPr lang="en-US" dirty="0" smtClean="0">
                <a:solidFill>
                  <a:srgbClr val="FFFF00"/>
                </a:solidFill>
              </a:rPr>
              <a:t>3:11-15 </a:t>
            </a:r>
            <a:r>
              <a:rPr lang="en-US" dirty="0" smtClean="0"/>
              <a:t> Rebukes for negative volition/separation</a:t>
            </a:r>
          </a:p>
          <a:p>
            <a:endParaRPr lang="en-US" dirty="0" smtClean="0"/>
          </a:p>
          <a:p>
            <a:r>
              <a:rPr lang="en-US" dirty="0" smtClean="0">
                <a:solidFill>
                  <a:srgbClr val="FFFF00"/>
                </a:solidFill>
              </a:rPr>
              <a:t>3:16-18</a:t>
            </a:r>
            <a:r>
              <a:rPr lang="en-US" dirty="0" smtClean="0"/>
              <a:t>  Concluding statements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10000"/>
          </a:bodyPr>
          <a:lstStyle/>
          <a:p>
            <a:pPr hangingPunct="0">
              <a:buNone/>
            </a:pPr>
            <a:r>
              <a:rPr lang="en-US" b="1" dirty="0" smtClean="0">
                <a:solidFill>
                  <a:srgbClr val="FFC000"/>
                </a:solidFill>
              </a:rPr>
              <a:t>Doctrine of Satan’s Strategy Toward the Believer</a:t>
            </a:r>
          </a:p>
          <a:p>
            <a:pPr hangingPunct="0"/>
            <a:endParaRPr lang="en-US" dirty="0" smtClean="0"/>
          </a:p>
          <a:p>
            <a:pPr hangingPunct="0"/>
            <a:r>
              <a:rPr lang="en-US" dirty="0" smtClean="0"/>
              <a:t>1. The general principle is established by 2 Corinthians 2:11. Satan’s strategy is to accuse every believer — Zechariah 3:1,2; Job 1:6-11; Revelation 12:9,10.  </a:t>
            </a:r>
          </a:p>
          <a:p>
            <a:endParaRPr lang="en-US" dirty="0" smtClean="0"/>
          </a:p>
          <a:p>
            <a:pPr hangingPunct="0"/>
            <a:r>
              <a:rPr lang="en-US" dirty="0" smtClean="0"/>
              <a:t>2. It is the strategy of Satan to persuade the believer to ignore the Word of God, to be negative toward it. </a:t>
            </a:r>
          </a:p>
          <a:p>
            <a:pPr hangingPunct="0"/>
            <a:endParaRPr lang="en-US" dirty="0" smtClean="0"/>
          </a:p>
          <a:p>
            <a:pPr hangingPunct="0"/>
            <a:r>
              <a:rPr lang="en-US" dirty="0" smtClean="0"/>
              <a:t>This is done is three specific ways in the scripture.: </a:t>
            </a:r>
          </a:p>
          <a:p>
            <a:pPr hangingPunct="0">
              <a:buNone/>
            </a:pPr>
            <a:r>
              <a:rPr lang="en-US" dirty="0" smtClean="0"/>
              <a:t>     - To be disobedient to the Word and the authority involved in teaching it — Genesis 2:17; 3:4. </a:t>
            </a:r>
          </a:p>
          <a:p>
            <a:pPr hangingPunct="0">
              <a:buNone/>
            </a:pPr>
            <a:r>
              <a:rPr lang="en-US" dirty="0" smtClean="0"/>
              <a:t>     - To do this by worry and anxiety — 1 Peter 5:7-9. </a:t>
            </a:r>
          </a:p>
          <a:p>
            <a:pPr hangingPunct="0">
              <a:buNone/>
            </a:pPr>
            <a:r>
              <a:rPr lang="en-US" dirty="0" smtClean="0"/>
              <a:t>     - By ignoring doctrine that you have learned — 1 Chron 21:1. </a:t>
            </a:r>
          </a:p>
          <a:p>
            <a:pPr hangingPunct="0"/>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t>3. To entice the believer from the will of God: the operational will of God, the geographical will of God, and the mental will of God — 2 Corinthians 2:11.</a:t>
            </a:r>
          </a:p>
          <a:p>
            <a:pPr hangingPunct="0">
              <a:buNone/>
            </a:pPr>
            <a:r>
              <a:rPr lang="en-US" dirty="0" smtClean="0"/>
              <a:t>	</a:t>
            </a:r>
          </a:p>
          <a:p>
            <a:pPr hangingPunct="0"/>
            <a:r>
              <a:rPr lang="en-US" dirty="0" smtClean="0"/>
              <a:t>4. To destroy the believer’s focus. He does it in three ways: </a:t>
            </a:r>
          </a:p>
          <a:p>
            <a:pPr hangingPunct="0">
              <a:buNone/>
            </a:pPr>
            <a:r>
              <a:rPr lang="en-US" dirty="0" smtClean="0"/>
              <a:t>      </a:t>
            </a:r>
            <a:r>
              <a:rPr lang="en-US" u="sng" dirty="0" smtClean="0"/>
              <a:t>- to get your eyes on self </a:t>
            </a:r>
            <a:r>
              <a:rPr lang="en-US" dirty="0" smtClean="0"/>
              <a:t>— 1 Corinthians 1:10,11; 1 Kings 19:10; Matthew 26:31-35; </a:t>
            </a:r>
          </a:p>
          <a:p>
            <a:pPr hangingPunct="0">
              <a:buNone/>
            </a:pPr>
            <a:r>
              <a:rPr lang="en-US" dirty="0" smtClean="0"/>
              <a:t>      - </a:t>
            </a:r>
            <a:r>
              <a:rPr lang="en-US" u="sng" dirty="0" smtClean="0"/>
              <a:t>to get your eyes on other people </a:t>
            </a:r>
            <a:r>
              <a:rPr lang="en-US" dirty="0" smtClean="0"/>
              <a:t>— Genesis 19:28; 20:1; </a:t>
            </a:r>
          </a:p>
          <a:p>
            <a:pPr hangingPunct="0">
              <a:buNone/>
            </a:pPr>
            <a:r>
              <a:rPr lang="en-US" dirty="0" smtClean="0"/>
              <a:t>      - </a:t>
            </a:r>
            <a:r>
              <a:rPr lang="en-US" u="sng" dirty="0" smtClean="0"/>
              <a:t>to get your eyes on things</a:t>
            </a:r>
            <a:r>
              <a:rPr lang="en-US" dirty="0" smtClean="0"/>
              <a:t> — Hebrews 13:5,6.</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10000"/>
          </a:bodyPr>
          <a:lstStyle/>
          <a:p>
            <a:pPr hangingPunct="0">
              <a:buNone/>
            </a:pPr>
            <a:endParaRPr lang="en-US" dirty="0" smtClean="0"/>
          </a:p>
          <a:p>
            <a:pPr hangingPunct="0">
              <a:buNone/>
            </a:pPr>
            <a:r>
              <a:rPr lang="en-US" dirty="0" smtClean="0"/>
              <a:t>5. To frighten believers with regard to death. This is only counteracted by the whole principle of dying grace and all that is involved in it — Hebrews 2:14, 15. </a:t>
            </a:r>
          </a:p>
          <a:p>
            <a:pPr hangingPunct="0">
              <a:buNone/>
            </a:pPr>
            <a:endParaRPr lang="en-US" dirty="0" smtClean="0"/>
          </a:p>
          <a:p>
            <a:pPr hangingPunct="0"/>
            <a:r>
              <a:rPr lang="en-US" dirty="0" smtClean="0"/>
              <a:t>6. To infiltrate the believer’s right lobe with religion (distraction by legalism, rituals, tradition, church codes that are not Biblical such as dress codes or eating and drinking codes, etc.). </a:t>
            </a:r>
          </a:p>
          <a:p>
            <a:pPr hangingPunct="0">
              <a:buNone/>
            </a:pPr>
            <a:endParaRPr lang="en-US" dirty="0" smtClean="0"/>
          </a:p>
          <a:p>
            <a:pPr hangingPunct="0"/>
            <a:r>
              <a:rPr lang="en-US" dirty="0" smtClean="0"/>
              <a:t>7. To involve believers in temporal solutions to man’s problems so that divine solutions are excluded or ignored — the social action concept, becoming involved, helping the downtrodden. This is a result of reversionism in the soul.</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pPr hangingPunct="0"/>
            <a:endParaRPr lang="en-US" dirty="0" smtClean="0"/>
          </a:p>
          <a:p>
            <a:pPr hangingPunct="0">
              <a:buNone/>
            </a:pPr>
            <a:r>
              <a:rPr lang="en-US" dirty="0" smtClean="0"/>
              <a:t>    Examples: Organizations that build schools, hospitals, medical clinics in demon controlled nations and never give the gospel of Christ. </a:t>
            </a:r>
          </a:p>
          <a:p>
            <a:pPr hangingPunct="0">
              <a:buNone/>
            </a:pPr>
            <a:endParaRPr lang="en-US" dirty="0" smtClean="0"/>
          </a:p>
          <a:p>
            <a:pPr hangingPunct="0">
              <a:buNone/>
            </a:pPr>
            <a:r>
              <a:rPr lang="en-US" dirty="0" smtClean="0"/>
              <a:t>    Nothing is ever spiritually accomplished.   Now you have demon controlled people getting good medical care or being educated without the benefit of hearing the Gospel of Christ.</a:t>
            </a:r>
          </a:p>
          <a:p>
            <a:pPr hangingPunct="0"/>
            <a:endParaRPr lang="en-US" dirty="0" smtClean="0"/>
          </a:p>
          <a:p>
            <a:pPr hangingPunct="0"/>
            <a:r>
              <a:rPr lang="en-US" dirty="0" smtClean="0">
                <a:solidFill>
                  <a:srgbClr val="FFFF00"/>
                </a:solidFill>
              </a:rPr>
              <a:t>3:4 “and we are persuaded in the Lord concerning you, that you are doing and will do what we command.”</a:t>
            </a:r>
            <a:r>
              <a:rPr lang="en-US" dirty="0" smtClean="0"/>
              <a:t> — the principle of spiritual confidence in the Christian life. </a:t>
            </a:r>
          </a:p>
          <a:p>
            <a:pPr hangingPunct="0"/>
            <a:endParaRPr lang="en-US" dirty="0" smtClean="0"/>
          </a:p>
          <a:p>
            <a:pPr hangingPunct="0"/>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pPr hangingPunct="0"/>
            <a:r>
              <a:rPr lang="en-US" dirty="0" smtClean="0">
                <a:solidFill>
                  <a:srgbClr val="FFFF00"/>
                </a:solidFill>
              </a:rPr>
              <a:t>“And we have confidence” </a:t>
            </a:r>
            <a:r>
              <a:rPr lang="en-US" dirty="0" smtClean="0"/>
              <a:t>— Pf AIndic – PEITHO – to be persuaded, confidence from faith, obedience.</a:t>
            </a:r>
          </a:p>
          <a:p>
            <a:pPr hangingPunct="0"/>
            <a:endParaRPr lang="en-US" dirty="0" smtClean="0"/>
          </a:p>
          <a:p>
            <a:pPr hangingPunct="0"/>
            <a:r>
              <a:rPr lang="en-US" dirty="0" smtClean="0"/>
              <a:t> Confidence comes from knowing what it is all about, orienting to the situation in life. </a:t>
            </a:r>
          </a:p>
          <a:p>
            <a:pPr hangingPunct="0"/>
            <a:r>
              <a:rPr lang="en-US" dirty="0" smtClean="0"/>
              <a:t>This type of confidence comes from the  greater grace life.</a:t>
            </a:r>
          </a:p>
          <a:p>
            <a:pPr hangingPunct="0"/>
            <a:r>
              <a:rPr lang="en-US" dirty="0" smtClean="0"/>
              <a:t>Under the principle of the greater grace life the apostle Paul has confidence in every situation in life. </a:t>
            </a:r>
          </a:p>
          <a:p>
            <a:pPr hangingPunct="0"/>
            <a:r>
              <a:rPr lang="en-US" dirty="0" smtClean="0"/>
              <a:t>He has doctrine in his soul and he knows how things should go in any situation.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r>
              <a:rPr lang="en-US" dirty="0" smtClean="0">
                <a:solidFill>
                  <a:srgbClr val="FFFF00"/>
                </a:solidFill>
              </a:rPr>
              <a:t>“in the sphere of the Lord” </a:t>
            </a:r>
            <a:r>
              <a:rPr lang="en-US" dirty="0" smtClean="0"/>
              <a:t>– state of Paul’s trust</a:t>
            </a:r>
          </a:p>
          <a:p>
            <a:pPr hangingPunct="0"/>
            <a:endParaRPr lang="en-US" dirty="0" smtClean="0">
              <a:solidFill>
                <a:srgbClr val="FFFF00"/>
              </a:solidFill>
            </a:endParaRPr>
          </a:p>
          <a:p>
            <a:pPr hangingPunct="0"/>
            <a:r>
              <a:rPr lang="en-US" dirty="0" smtClean="0">
                <a:solidFill>
                  <a:srgbClr val="FFFF00"/>
                </a:solidFill>
              </a:rPr>
              <a:t>“will do what we command” </a:t>
            </a:r>
            <a:r>
              <a:rPr lang="en-US" dirty="0" smtClean="0"/>
              <a:t>– POIEITE KAI POIESETE – you do and will do – Present tense plus future tense. </a:t>
            </a:r>
          </a:p>
          <a:p>
            <a:pPr hangingPunct="0"/>
            <a:endParaRPr lang="en-US" dirty="0" smtClean="0"/>
          </a:p>
          <a:p>
            <a:r>
              <a:rPr lang="en-US" dirty="0" smtClean="0">
                <a:solidFill>
                  <a:srgbClr val="FFFF00"/>
                </a:solidFill>
              </a:rPr>
              <a:t>“which we command you</a:t>
            </a:r>
            <a:r>
              <a:rPr lang="en-US" dirty="0" smtClean="0"/>
              <a:t>” — PAIndic – PARAGGELLO – command, to notify, to communicate.  Paul is going to teach doctrine   categorically and they are going to respond to it. </a:t>
            </a:r>
          </a:p>
          <a:p>
            <a:endParaRPr lang="en-US" dirty="0" smtClean="0"/>
          </a:p>
          <a:p>
            <a:r>
              <a:rPr lang="en-US" dirty="0" smtClean="0"/>
              <a:t>Paul shows his confidence in these believers for they have proven their faithfulness. 1 Thess 4:2</a:t>
            </a:r>
          </a:p>
          <a:p>
            <a:pPr hangingPunct="0"/>
            <a:endParaRPr lang="en-US" dirty="0" smtClean="0"/>
          </a:p>
          <a:p>
            <a:pPr hangingPunct="0"/>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endParaRPr lang="en-US" dirty="0" smtClean="0"/>
          </a:p>
          <a:p>
            <a:r>
              <a:rPr lang="en-US" dirty="0" smtClean="0"/>
              <a:t>The Thessalonian track record of faithfulness encourages Paul and his team.</a:t>
            </a:r>
          </a:p>
          <a:p>
            <a:endParaRPr lang="en-US" dirty="0" smtClean="0"/>
          </a:p>
          <a:p>
            <a:r>
              <a:rPr lang="en-US" dirty="0" smtClean="0"/>
              <a:t>Paul knows the Lord is working in their lives and that encourages him.</a:t>
            </a:r>
          </a:p>
          <a:p>
            <a:endParaRPr lang="en-US" dirty="0" smtClean="0"/>
          </a:p>
          <a:p>
            <a:r>
              <a:rPr lang="en-US" dirty="0" smtClean="0"/>
              <a:t>2 Timothy 2:12 God is able to guard what Paul entrusted to Him…</a:t>
            </a:r>
          </a:p>
          <a:p>
            <a:pPr hangingPunct="0"/>
            <a:endParaRPr lang="en-US" b="1" dirty="0" smtClean="0">
              <a:solidFill>
                <a:srgbClr val="FFFF00"/>
              </a:solidFill>
            </a:endParaRPr>
          </a:p>
          <a:p>
            <a:pPr hangingPunct="0"/>
            <a:r>
              <a:rPr lang="en-US" b="1" dirty="0" smtClean="0">
                <a:solidFill>
                  <a:srgbClr val="FFFF00"/>
                </a:solidFill>
              </a:rPr>
              <a:t>3:5 “and may the Lord direct your hearts into the love of God and into the steadfastness of Christ.”</a:t>
            </a:r>
          </a:p>
          <a:p>
            <a:pPr hangingPunct="0"/>
            <a:endParaRPr lang="en-US" dirty="0" smtClean="0"/>
          </a:p>
          <a:p>
            <a:pPr hangingPunct="0"/>
            <a:r>
              <a:rPr lang="en-US" dirty="0" smtClean="0">
                <a:solidFill>
                  <a:srgbClr val="FFFF00"/>
                </a:solidFill>
              </a:rPr>
              <a:t> “The Lord” </a:t>
            </a:r>
            <a:r>
              <a:rPr lang="en-US" dirty="0" smtClean="0"/>
              <a:t>refers here to God the Father. In the previous verse it refers to God the Son. God the Father is mentioned here in terms of His perfection.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a:bodyPr>
          <a:lstStyle/>
          <a:p>
            <a:pPr hangingPunct="0"/>
            <a:endParaRPr lang="en-US" dirty="0" smtClean="0"/>
          </a:p>
          <a:p>
            <a:pPr hangingPunct="0"/>
            <a:r>
              <a:rPr lang="en-US" dirty="0" smtClean="0">
                <a:solidFill>
                  <a:srgbClr val="FFFF00"/>
                </a:solidFill>
              </a:rPr>
              <a:t>“direct” </a:t>
            </a:r>
            <a:r>
              <a:rPr lang="en-US" dirty="0" smtClean="0"/>
              <a:t> </a:t>
            </a:r>
            <a:r>
              <a:rPr lang="en-US" dirty="0" err="1" smtClean="0"/>
              <a:t>AAOptative</a:t>
            </a:r>
            <a:r>
              <a:rPr lang="en-US" dirty="0" smtClean="0"/>
              <a:t>  KATEUTHUNO -  means to make straight according to norms or standards. In this case the norms and standards are God’s .</a:t>
            </a:r>
          </a:p>
          <a:p>
            <a:pPr hangingPunct="0"/>
            <a:endParaRPr lang="en-US" dirty="0" smtClean="0"/>
          </a:p>
          <a:p>
            <a:pPr hangingPunct="0"/>
            <a:r>
              <a:rPr lang="en-US" dirty="0" smtClean="0"/>
              <a:t>It is God’s objective to move you to a point, namely greater grace. With that in mind the previous command is doctrine moving you to that objective. </a:t>
            </a:r>
          </a:p>
          <a:p>
            <a:pPr hangingPunct="0">
              <a:buNone/>
            </a:pPr>
            <a:r>
              <a:rPr lang="en-US" dirty="0" smtClean="0"/>
              <a:t> </a:t>
            </a:r>
          </a:p>
          <a:p>
            <a:pPr hangingPunct="0"/>
            <a:r>
              <a:rPr lang="en-US" dirty="0" smtClean="0">
                <a:solidFill>
                  <a:srgbClr val="FFFF00"/>
                </a:solidFill>
              </a:rPr>
              <a:t>“your hearts” </a:t>
            </a:r>
            <a:r>
              <a:rPr lang="en-US" dirty="0" smtClean="0"/>
              <a:t>— the heart is the mentality of the soul and is the objective for doctrine to reach supergrace.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r>
              <a:rPr lang="en-US" b="1" dirty="0" smtClean="0">
                <a:solidFill>
                  <a:srgbClr val="FFFF00"/>
                </a:solidFill>
              </a:rPr>
              <a:t>“into the love of God” </a:t>
            </a:r>
            <a:r>
              <a:rPr lang="en-US" dirty="0" smtClean="0"/>
              <a:t>- the love of God here refers to occupation with the person of the Lord Jesus Christ. </a:t>
            </a:r>
          </a:p>
          <a:p>
            <a:pPr hangingPunct="0"/>
            <a:r>
              <a:rPr lang="en-US" dirty="0" smtClean="0"/>
              <a:t>If we are going to respond to the love of God then we must have maximum doctrine which is in the greater grace status. </a:t>
            </a:r>
          </a:p>
          <a:p>
            <a:pPr hangingPunct="0"/>
            <a:endParaRPr lang="en-US" dirty="0" smtClean="0"/>
          </a:p>
          <a:p>
            <a:pPr hangingPunct="0"/>
            <a:r>
              <a:rPr lang="en-US" b="1" dirty="0" smtClean="0">
                <a:solidFill>
                  <a:srgbClr val="FFFF00"/>
                </a:solidFill>
              </a:rPr>
              <a:t>“steadfastness of Christ” </a:t>
            </a:r>
            <a:r>
              <a:rPr lang="en-US" dirty="0" smtClean="0"/>
              <a:t>— the greater grace life in its perspective toward circumstances in general. </a:t>
            </a:r>
          </a:p>
          <a:p>
            <a:pPr hangingPunct="0"/>
            <a:endParaRPr lang="en-US" dirty="0" smtClean="0"/>
          </a:p>
          <a:p>
            <a:pPr hangingPunct="0"/>
            <a:r>
              <a:rPr lang="en-US" dirty="0" smtClean="0"/>
              <a:t>HUPOMONE  means patient endurance, maximum faith-rest technique which comes under the greater grace life, maximum use exploitation of doctrine.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t>3:6-10 commands of Paul</a:t>
            </a:r>
          </a:p>
          <a:p>
            <a:r>
              <a:rPr lang="en-US" b="1" dirty="0" smtClean="0">
                <a:solidFill>
                  <a:srgbClr val="FFFF00"/>
                </a:solidFill>
              </a:rPr>
              <a:t>3:6 “Now we command you brethern in the name of our Lord Jesus Christ that you keep aloof from every brother who leads an unruly life and according to the tradition which you received from us.” </a:t>
            </a:r>
          </a:p>
          <a:p>
            <a:r>
              <a:rPr lang="en-US" dirty="0" smtClean="0"/>
              <a:t>PARAGGELLO – PAIndic – to encourage, put into practice a confidence you have towards someone.</a:t>
            </a:r>
          </a:p>
          <a:p>
            <a:endParaRPr lang="en-US" dirty="0" smtClean="0"/>
          </a:p>
          <a:p>
            <a:r>
              <a:rPr lang="en-US" b="1" dirty="0" smtClean="0">
                <a:solidFill>
                  <a:srgbClr val="FFFF00"/>
                </a:solidFill>
              </a:rPr>
              <a:t>“keep aloof” </a:t>
            </a:r>
            <a:r>
              <a:rPr lang="en-US" dirty="0" smtClean="0"/>
              <a:t>– STELLO – PMInfin – withdraw, stay away from negative volition, separation mentally from someone in false doctrine (no personal friendships with them, no social life with them).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b="1" dirty="0" smtClean="0">
                <a:solidFill>
                  <a:srgbClr val="FFFF00"/>
                </a:solidFill>
              </a:rPr>
              <a:t>3:1 “Finally brethern pray for us, that the word of the Lord may spread rapidly and be glorified just as it did also with you.”</a:t>
            </a:r>
          </a:p>
          <a:p>
            <a:endParaRPr lang="en-US" b="1" dirty="0" smtClean="0">
              <a:solidFill>
                <a:srgbClr val="FFFF00"/>
              </a:solidFill>
            </a:endParaRPr>
          </a:p>
          <a:p>
            <a:r>
              <a:rPr lang="en-US" dirty="0" smtClean="0"/>
              <a:t>PROSEUCHESTHE – PMImpv – command to pray for them due to the pressure and opposition that Paul is receiving while in Corinth.</a:t>
            </a:r>
          </a:p>
          <a:p>
            <a:endParaRPr lang="en-US" dirty="0" smtClean="0"/>
          </a:p>
          <a:p>
            <a:r>
              <a:rPr lang="en-US" dirty="0" smtClean="0"/>
              <a:t>People who care and grace oriented spend time in prayer for other believers.</a:t>
            </a:r>
          </a:p>
          <a:p>
            <a:r>
              <a:rPr lang="en-US" dirty="0" smtClean="0"/>
              <a:t>LOGOS TOU KURIOU TRECHE – PASubj means to keep running in a stadium, triumphant career of running.</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pPr hangingPunct="0">
              <a:buNone/>
            </a:pPr>
            <a:r>
              <a:rPr lang="en-US" b="1" dirty="0" smtClean="0">
                <a:solidFill>
                  <a:srgbClr val="FFC000"/>
                </a:solidFill>
              </a:rPr>
              <a:t>The Doctrine of Separation</a:t>
            </a:r>
          </a:p>
          <a:p>
            <a:pPr hangingPunct="0"/>
            <a:r>
              <a:rPr lang="en-US" dirty="0" smtClean="0"/>
              <a:t>1. There are certain types of carnal believers from which we must separate, e.g. 1 Corinthians 5:10, 11  from any believer involved in abnormal sex. </a:t>
            </a:r>
          </a:p>
          <a:p>
            <a:pPr hangingPunct="0"/>
            <a:endParaRPr lang="en-US" dirty="0" smtClean="0"/>
          </a:p>
          <a:p>
            <a:pPr hangingPunct="0"/>
            <a:r>
              <a:rPr lang="en-US" dirty="0" smtClean="0"/>
              <a:t>2. Separation from reversionism. Reversionism is negative volition toward doctrine. All miracle seekers and tongue speakers are reversionists —     2 Thessalonians 3:6, 14, 15;  1 Samuel 22:1.</a:t>
            </a:r>
          </a:p>
          <a:p>
            <a:pPr hangingPunct="0"/>
            <a:endParaRPr lang="en-US" dirty="0" smtClean="0"/>
          </a:p>
          <a:p>
            <a:pPr hangingPunct="0"/>
            <a:r>
              <a:rPr lang="en-US" dirty="0" smtClean="0"/>
              <a:t>3. Separate from believers who make emotion the criterion for spirituality and maturity. They are going to enter into some system of pseudo spirituality — Romans 16:17,18.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400800"/>
          </a:xfrm>
        </p:spPr>
        <p:txBody>
          <a:bodyPr>
            <a:normAutofit/>
          </a:bodyPr>
          <a:lstStyle/>
          <a:p>
            <a:pPr hangingPunct="0"/>
            <a:r>
              <a:rPr lang="en-US" dirty="0" smtClean="0"/>
              <a:t>4. Separation from the fast crowd — 1 Peter 4:4; Proverbs 1:10-19. </a:t>
            </a:r>
          </a:p>
          <a:p>
            <a:pPr hangingPunct="0"/>
            <a:endParaRPr lang="en-US" dirty="0" smtClean="0"/>
          </a:p>
          <a:p>
            <a:pPr hangingPunct="0"/>
            <a:r>
              <a:rPr lang="en-US" dirty="0" smtClean="0"/>
              <a:t>5. Separation from superficial social life and apostate fun crowds — Jeremiah 15:17. </a:t>
            </a:r>
          </a:p>
          <a:p>
            <a:pPr hangingPunct="0"/>
            <a:endParaRPr lang="en-US" dirty="0" smtClean="0"/>
          </a:p>
          <a:p>
            <a:pPr hangingPunct="0"/>
            <a:r>
              <a:rPr lang="en-US" dirty="0" smtClean="0"/>
              <a:t>6. Separation from unbelievers where doctrine is compromised. (You don’t separate yourself from all unbelievers if they obey Laws of Divine Estab and Divine Institutions).</a:t>
            </a:r>
          </a:p>
          <a:p>
            <a:pPr hangingPunct="0">
              <a:buNone/>
            </a:pPr>
            <a:endParaRPr lang="en-US" dirty="0" smtClean="0"/>
          </a:p>
          <a:p>
            <a:pPr hangingPunct="0"/>
            <a:r>
              <a:rPr lang="en-US" dirty="0" smtClean="0"/>
              <a:t> If a believer marries an unbeliever it is a compromise of doctrine ( 2 Cor 6:14;  Heb. 13:13).</a:t>
            </a:r>
          </a:p>
          <a:p>
            <a:pPr hangingPunct="0"/>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t>If the non believer wants to remain in the marriage then there can be no divorce ( 1 Cor 7 ) unless there is a Biblical reason for divorce ( criminal activity, abandonment, privation, imminent danger to a child or mate, spiritual persecution) .</a:t>
            </a:r>
          </a:p>
          <a:p>
            <a:pPr hangingPunct="0"/>
            <a:endParaRPr lang="en-US" dirty="0" smtClean="0"/>
          </a:p>
          <a:p>
            <a:pPr hangingPunct="0"/>
            <a:r>
              <a:rPr lang="en-US" dirty="0" smtClean="0"/>
              <a:t>7. Separation from human viewpoint worldliness — Romans 12:1,2. </a:t>
            </a:r>
          </a:p>
          <a:p>
            <a:pPr hangingPunct="0"/>
            <a:r>
              <a:rPr lang="en-US" dirty="0" smtClean="0"/>
              <a:t>Worldliness is a mental attitude,  not something people do.  You may work with people influenced by evil so you must mentally disagree or separate from them.  </a:t>
            </a:r>
          </a:p>
          <a:p>
            <a:endParaRPr lang="en-US" dirty="0" smtClean="0"/>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endParaRPr lang="en-US" dirty="0" smtClean="0"/>
          </a:p>
          <a:p>
            <a:pPr hangingPunct="0"/>
            <a:r>
              <a:rPr lang="en-US" dirty="0" smtClean="0"/>
              <a:t>8. Separation from religion and apostasy — 2 Cor 6:17;  2 Peter 3:5.</a:t>
            </a:r>
          </a:p>
          <a:p>
            <a:pPr hangingPunct="0"/>
            <a:endParaRPr lang="en-US" dirty="0" smtClean="0"/>
          </a:p>
          <a:p>
            <a:pPr hangingPunct="0"/>
            <a:r>
              <a:rPr lang="en-US" dirty="0" smtClean="0"/>
              <a:t> This is a command to separate from believers in reversionism. This does not conflict with commands to love the brethren, such as Romans 13:8; 1 Peter 1:22; 2:17; 3:8; 1 John 3:23; 4:12. </a:t>
            </a:r>
          </a:p>
          <a:p>
            <a:pPr hangingPunct="0"/>
            <a:endParaRPr lang="en-US" dirty="0" smtClean="0"/>
          </a:p>
          <a:p>
            <a:pPr hangingPunct="0"/>
            <a:r>
              <a:rPr lang="en-US" dirty="0" smtClean="0"/>
              <a:t>Loving the brethren is a mental attitude only. Your mental attitude toward believers must be minus mental attitude sins. You can separate from these believers and still love them. </a:t>
            </a:r>
          </a:p>
          <a:p>
            <a:pPr hangingPunct="0"/>
            <a:endParaRPr lang="en-US" b="1" dirty="0" smtClean="0">
              <a:solidFill>
                <a:srgbClr val="FFFF00"/>
              </a:solidFill>
            </a:endParaRPr>
          </a:p>
          <a:p>
            <a:pPr hangingPunct="0"/>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629400"/>
          </a:xfrm>
        </p:spPr>
        <p:txBody>
          <a:bodyPr>
            <a:normAutofit/>
          </a:bodyPr>
          <a:lstStyle/>
          <a:p>
            <a:r>
              <a:rPr lang="en-US" b="1" dirty="0" smtClean="0">
                <a:solidFill>
                  <a:srgbClr val="FFFF00"/>
                </a:solidFill>
              </a:rPr>
              <a:t>“who leads an unruly life</a:t>
            </a:r>
            <a:r>
              <a:rPr lang="en-US" dirty="0" smtClean="0"/>
              <a:t>” —PAPtc PERIPATEO ATAKTOI– pattern of unruly life. means to be out of ranks, to be insubordinate. Disorderly is a good translation, or “insubordination.” </a:t>
            </a:r>
          </a:p>
          <a:p>
            <a:endParaRPr lang="en-US" dirty="0" smtClean="0"/>
          </a:p>
          <a:p>
            <a:pPr hangingPunct="0"/>
            <a:r>
              <a:rPr lang="en-US" dirty="0" smtClean="0"/>
              <a:t>They have rejected the authority of the pastor, Paul’s apostolic authority, the authority of Bible doctrine. Once you observe their  reversionism then you are to separate from them.</a:t>
            </a:r>
          </a:p>
          <a:p>
            <a:pPr hangingPunct="0"/>
            <a:endParaRPr lang="en-US" dirty="0" smtClean="0"/>
          </a:p>
          <a:p>
            <a:pPr hangingPunct="0"/>
            <a:r>
              <a:rPr lang="en-US" dirty="0" smtClean="0"/>
              <a:t>The Thessalonians have not separated from these people because they are under the false concept that love means that you must hang around them. </a:t>
            </a:r>
          </a:p>
          <a:p>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b="1" dirty="0" smtClean="0">
                <a:solidFill>
                  <a:srgbClr val="FFFF00"/>
                </a:solidFill>
              </a:rPr>
              <a:t>“according to the tradition.” </a:t>
            </a:r>
            <a:r>
              <a:rPr lang="en-US" dirty="0" smtClean="0"/>
              <a:t>The tradition of the Church is the constant intake of Bible doctrine, advancing toward the tactical victory of the greater grace life. </a:t>
            </a:r>
          </a:p>
          <a:p>
            <a:pPr hangingPunct="0"/>
            <a:endParaRPr lang="en-US" i="1" dirty="0" smtClean="0"/>
          </a:p>
          <a:p>
            <a:pPr hangingPunct="0"/>
            <a:r>
              <a:rPr lang="en-US" dirty="0" smtClean="0"/>
              <a:t>PARADOSI </a:t>
            </a:r>
            <a:r>
              <a:rPr lang="en-US" i="1" dirty="0" smtClean="0"/>
              <a:t>- </a:t>
            </a:r>
            <a:r>
              <a:rPr lang="en-US" dirty="0" smtClean="0"/>
              <a:t> means, in addition to tradition, delivery or transmission. The delivery or transmission of the local church is the communication of Bible doctrine. </a:t>
            </a:r>
          </a:p>
          <a:p>
            <a:pPr hangingPunct="0"/>
            <a:endParaRPr lang="en-US" dirty="0" smtClean="0"/>
          </a:p>
          <a:p>
            <a:pPr hangingPunct="0"/>
            <a:r>
              <a:rPr lang="en-US" dirty="0" smtClean="0"/>
              <a:t>They can recover from reversionism, but while they are in it separate from them. </a:t>
            </a:r>
          </a:p>
          <a:p>
            <a:pPr hangingPunct="0"/>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pPr hangingPunct="0"/>
            <a:r>
              <a:rPr lang="en-US" b="1" dirty="0" smtClean="0">
                <a:solidFill>
                  <a:srgbClr val="FFFF00"/>
                </a:solidFill>
              </a:rPr>
              <a:t>“which he received of us” </a:t>
            </a:r>
            <a:r>
              <a:rPr lang="en-US" dirty="0" smtClean="0"/>
              <a:t>— PARALAMBANO  means to receive through teaching here; not “of us” but “from us.</a:t>
            </a:r>
          </a:p>
          <a:p>
            <a:pPr hangingPunct="0"/>
            <a:endParaRPr lang="en-US" dirty="0" smtClean="0"/>
          </a:p>
          <a:p>
            <a:pPr hangingPunct="0"/>
            <a:r>
              <a:rPr lang="en-US" dirty="0" smtClean="0"/>
              <a:t>There is no biblical justification for believers being lazy and refusing to work.</a:t>
            </a:r>
          </a:p>
          <a:p>
            <a:pPr hangingPunct="0"/>
            <a:endParaRPr lang="en-US" dirty="0" smtClean="0"/>
          </a:p>
          <a:p>
            <a:pPr hangingPunct="0"/>
            <a:r>
              <a:rPr lang="en-US" dirty="0" smtClean="0"/>
              <a:t>Lazy believers are a disgrace to Christianity.</a:t>
            </a:r>
          </a:p>
          <a:p>
            <a:pPr hangingPunct="0"/>
            <a:endParaRPr lang="en-US" dirty="0" smtClean="0"/>
          </a:p>
          <a:p>
            <a:pPr hangingPunct="0"/>
            <a:r>
              <a:rPr lang="en-US" dirty="0" smtClean="0"/>
              <a:t>Paul was a tent maker, Luke was a doctor, Matthew was a government employee, Peter was a fisherman.</a:t>
            </a:r>
          </a:p>
          <a:p>
            <a:pPr hangingPunct="0">
              <a:buNone/>
            </a:pPr>
            <a:r>
              <a:rPr lang="en-US" dirty="0" smtClean="0"/>
              <a:t> </a:t>
            </a:r>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r>
              <a:rPr lang="en-US" dirty="0" smtClean="0"/>
              <a:t>We may be raptured soon but until then we are to go to work and have a good testimony.</a:t>
            </a:r>
          </a:p>
          <a:p>
            <a:endParaRPr lang="en-US" dirty="0" smtClean="0"/>
          </a:p>
          <a:p>
            <a:r>
              <a:rPr lang="en-US" dirty="0" smtClean="0"/>
              <a:t>We are to separate from those believers who </a:t>
            </a:r>
            <a:r>
              <a:rPr lang="en-US" b="1" dirty="0" smtClean="0"/>
              <a:t>refuse to work by making excuses</a:t>
            </a:r>
            <a:r>
              <a:rPr lang="en-US" dirty="0" smtClean="0"/>
              <a:t> ( false claim of health problems) and then stay stoned on drugs all day while drawing their welfare or unemployment checks.</a:t>
            </a:r>
          </a:p>
          <a:p>
            <a:endParaRPr lang="en-US" dirty="0" smtClean="0"/>
          </a:p>
          <a:p>
            <a:r>
              <a:rPr lang="en-US" b="1" dirty="0" smtClean="0"/>
              <a:t>We are not to offer financial help to lazy believers for they are reaping what they sow.</a:t>
            </a:r>
          </a:p>
          <a:p>
            <a:endParaRPr lang="en-US" dirty="0" smtClean="0"/>
          </a:p>
          <a:p>
            <a:r>
              <a:rPr lang="en-US" dirty="0" smtClean="0"/>
              <a:t>Reversionistic and lazy believers expect churches to pay their bills and take care of them.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t>Prov 10:1-5 contrast between wise man and a fool.</a:t>
            </a:r>
          </a:p>
          <a:p>
            <a:endParaRPr lang="en-US" dirty="0" smtClean="0"/>
          </a:p>
          <a:p>
            <a:r>
              <a:rPr lang="en-US" dirty="0" smtClean="0"/>
              <a:t>Passages that deal with a lazy man – Prov 19:15, 20:4, 23:21, 24:30-34.</a:t>
            </a:r>
          </a:p>
          <a:p>
            <a:endParaRPr lang="en-US" dirty="0" smtClean="0"/>
          </a:p>
          <a:p>
            <a:r>
              <a:rPr lang="en-US" dirty="0" smtClean="0"/>
              <a:t>Man was created to have a job and work. Gen 2:5, 3:19.  Idleness is not an option in the plan of God.</a:t>
            </a:r>
          </a:p>
          <a:p>
            <a:endParaRPr lang="en-US" dirty="0" smtClean="0"/>
          </a:p>
          <a:p>
            <a:pPr>
              <a:buNone/>
            </a:pPr>
            <a:r>
              <a:rPr lang="en-US" b="1" dirty="0" smtClean="0">
                <a:solidFill>
                  <a:srgbClr val="FFC000"/>
                </a:solidFill>
              </a:rPr>
              <a:t>Doctrine of Idleness</a:t>
            </a:r>
          </a:p>
          <a:p>
            <a:pPr marL="651510" indent="-514350">
              <a:buAutoNum type="arabicPeriod"/>
            </a:pPr>
            <a:r>
              <a:rPr lang="en-US" dirty="0" smtClean="0"/>
              <a:t>Idleness in the Bible deals with an unemployed person although he is capable of working.</a:t>
            </a:r>
          </a:p>
          <a:p>
            <a:pPr marL="651510" indent="-514350">
              <a:buNone/>
            </a:pPr>
            <a:r>
              <a:rPr lang="en-US" dirty="0" smtClean="0"/>
              <a:t>     - Idleness leads to boredom, restlessness, thrill seeking, taking risks, accidents, crime.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839200" cy="6172200"/>
          </a:xfrm>
        </p:spPr>
        <p:txBody>
          <a:bodyPr/>
          <a:lstStyle/>
          <a:p>
            <a:pPr>
              <a:buNone/>
            </a:pPr>
            <a:r>
              <a:rPr lang="en-US" dirty="0" smtClean="0"/>
              <a:t>2. Idleness is forbidden:</a:t>
            </a:r>
          </a:p>
          <a:p>
            <a:pPr>
              <a:buNone/>
            </a:pPr>
            <a:r>
              <a:rPr lang="en-US" dirty="0" smtClean="0"/>
              <a:t>   - Spiritual realm – Rom 12:11 not lagging behind in zeal for the work of the Lord. </a:t>
            </a:r>
          </a:p>
          <a:p>
            <a:pPr>
              <a:buNone/>
            </a:pPr>
            <a:endParaRPr lang="en-US" dirty="0" smtClean="0"/>
          </a:p>
          <a:p>
            <a:pPr>
              <a:buNone/>
            </a:pPr>
            <a:r>
              <a:rPr lang="en-US" dirty="0" smtClean="0"/>
              <a:t>   - Heb 6:12 spiritual sluggishness is a disgrace</a:t>
            </a:r>
          </a:p>
          <a:p>
            <a:pPr>
              <a:buNone/>
            </a:pPr>
            <a:endParaRPr lang="en-US" dirty="0" smtClean="0"/>
          </a:p>
          <a:p>
            <a:pPr>
              <a:buNone/>
            </a:pPr>
            <a:r>
              <a:rPr lang="en-US" dirty="0" smtClean="0"/>
              <a:t>3. Believers are to work at jobs to provide for their families and not be idle. 2 Thess 3:11</a:t>
            </a:r>
          </a:p>
          <a:p>
            <a:pPr>
              <a:buNone/>
            </a:pPr>
            <a:endParaRPr lang="en-US" dirty="0" smtClean="0"/>
          </a:p>
          <a:p>
            <a:pPr>
              <a:buNone/>
            </a:pPr>
            <a:r>
              <a:rPr lang="en-US" dirty="0" smtClean="0"/>
              <a:t>4. Idleness leads to apathy.  Prov 12:27, 26:15</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Principle: When people are praying then others will hear the gospel, be saved, and God is glorified.</a:t>
            </a:r>
          </a:p>
          <a:p>
            <a:endParaRPr lang="en-US" dirty="0" smtClean="0"/>
          </a:p>
          <a:p>
            <a:r>
              <a:rPr lang="en-US" dirty="0" smtClean="0"/>
              <a:t>DOXAZO – PPSubj to receive glorification.</a:t>
            </a:r>
          </a:p>
          <a:p>
            <a:endParaRPr lang="en-US" dirty="0" smtClean="0"/>
          </a:p>
          <a:p>
            <a:r>
              <a:rPr lang="en-US" dirty="0" smtClean="0"/>
              <a:t>Paul faced problems everywhere he went but through the prayers of others he continued to preach the gospel and establish churches.</a:t>
            </a:r>
          </a:p>
          <a:p>
            <a:endParaRPr lang="en-US" dirty="0" smtClean="0"/>
          </a:p>
          <a:p>
            <a:r>
              <a:rPr lang="en-US" dirty="0" smtClean="0"/>
              <a:t>As a result God is glorified by praying believers and by the continued work of missionaries.</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marL="651510" indent="-514350">
              <a:buNone/>
            </a:pPr>
            <a:r>
              <a:rPr lang="en-US" dirty="0" smtClean="0"/>
              <a:t>5.  Idleness is linked to arrogance for the idle man thinks he is wiser than the hard working man. Prov 26:16</a:t>
            </a:r>
          </a:p>
          <a:p>
            <a:pPr marL="651510" indent="-514350">
              <a:buNone/>
            </a:pPr>
            <a:endParaRPr lang="en-US" dirty="0" smtClean="0"/>
          </a:p>
          <a:p>
            <a:pPr marL="651510" indent="-514350">
              <a:buNone/>
            </a:pPr>
            <a:r>
              <a:rPr lang="en-US" dirty="0" smtClean="0"/>
              <a:t>6.  Idleness and laziness lead to:</a:t>
            </a:r>
          </a:p>
          <a:p>
            <a:pPr marL="651510" indent="-514350">
              <a:buNone/>
            </a:pPr>
            <a:r>
              <a:rPr lang="en-US" dirty="0" smtClean="0"/>
              <a:t>      - Poverty – Prov 10:4, 20:13</a:t>
            </a:r>
          </a:p>
          <a:p>
            <a:pPr marL="651510" indent="-514350">
              <a:buNone/>
            </a:pPr>
            <a:r>
              <a:rPr lang="en-US" dirty="0" smtClean="0"/>
              <a:t>      - Lacking – Prov 20:4, 24:32</a:t>
            </a:r>
          </a:p>
          <a:p>
            <a:pPr marL="651510" indent="-514350">
              <a:buNone/>
            </a:pPr>
            <a:r>
              <a:rPr lang="en-US" dirty="0" smtClean="0"/>
              <a:t>      - Hunger – Prov 19:15, 24:34</a:t>
            </a:r>
          </a:p>
          <a:p>
            <a:pPr marL="651510" indent="-514350">
              <a:buNone/>
            </a:pPr>
            <a:r>
              <a:rPr lang="en-US" dirty="0" smtClean="0"/>
              <a:t>      - Bondage to creditors – Prov 12:24</a:t>
            </a:r>
          </a:p>
          <a:p>
            <a:pPr marL="651510" indent="-514350">
              <a:buNone/>
            </a:pPr>
            <a:r>
              <a:rPr lang="en-US" dirty="0" smtClean="0"/>
              <a:t>      - Disappointment – Prov 13:4, 21:25</a:t>
            </a:r>
          </a:p>
          <a:p>
            <a:pPr marL="651510" indent="-514350">
              <a:buNone/>
            </a:pPr>
            <a:r>
              <a:rPr lang="en-US" dirty="0" smtClean="0"/>
              <a:t>      - Ruin – Prov 24:30-31, Eccl 10:18</a:t>
            </a:r>
          </a:p>
          <a:p>
            <a:pPr marL="651510" indent="-514350">
              <a:buNone/>
            </a:pPr>
            <a:r>
              <a:rPr lang="en-US" dirty="0" smtClean="0"/>
              <a:t>      - Meddling in other people’s business – 1 Tim5:13</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a:buNone/>
            </a:pPr>
            <a:r>
              <a:rPr lang="en-US" dirty="0" smtClean="0"/>
              <a:t>7.  Idleness has economic results that affects your future for not working your vineyard leads to overgrowth, weeds. Prov 24:30-34</a:t>
            </a:r>
          </a:p>
          <a:p>
            <a:pPr>
              <a:buNone/>
            </a:pPr>
            <a:endParaRPr lang="en-US" dirty="0" smtClean="0"/>
          </a:p>
          <a:p>
            <a:pPr>
              <a:buNone/>
            </a:pPr>
            <a:r>
              <a:rPr lang="en-US" dirty="0" smtClean="0"/>
              <a:t>8. The idle man has a mouthful of excuses why he can’t or won’t work for a living. Prov 22:13</a:t>
            </a:r>
          </a:p>
          <a:p>
            <a:pPr>
              <a:buNone/>
            </a:pPr>
            <a:endParaRPr lang="en-US" dirty="0" smtClean="0"/>
          </a:p>
          <a:p>
            <a:pPr>
              <a:buNone/>
            </a:pPr>
            <a:r>
              <a:rPr lang="en-US" dirty="0" smtClean="0"/>
              <a:t>9. In 2 Thess 3, Paul tells the believers to separate from those who are lazy and will not work because they have rejected his teaching. They are a disgrace.</a:t>
            </a:r>
          </a:p>
          <a:p>
            <a:pPr>
              <a:buNone/>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b="1" dirty="0" smtClean="0">
                <a:solidFill>
                  <a:srgbClr val="FFFF00"/>
                </a:solidFill>
              </a:rPr>
              <a:t>3:7 “ for you yourselves know how you ought to follow our example, because we did not act in an undisciplined manner among you.”</a:t>
            </a:r>
          </a:p>
          <a:p>
            <a:endParaRPr lang="en-US" b="1" dirty="0" smtClean="0">
              <a:solidFill>
                <a:srgbClr val="FFFF00"/>
              </a:solidFill>
            </a:endParaRPr>
          </a:p>
          <a:p>
            <a:pPr hangingPunct="0"/>
            <a:r>
              <a:rPr lang="en-US" dirty="0" smtClean="0">
                <a:solidFill>
                  <a:srgbClr val="FFFF00"/>
                </a:solidFill>
              </a:rPr>
              <a:t>“You yourselves know” </a:t>
            </a:r>
            <a:r>
              <a:rPr lang="en-US" dirty="0" smtClean="0"/>
              <a:t>– PfAIndic  OIDA </a:t>
            </a:r>
            <a:r>
              <a:rPr lang="en-US" i="1" dirty="0" smtClean="0"/>
              <a:t> </a:t>
            </a:r>
            <a:r>
              <a:rPr lang="en-US" dirty="0" smtClean="0"/>
              <a:t>used as a present tense for knowledge they do have, something they do understand. </a:t>
            </a:r>
          </a:p>
          <a:p>
            <a:pPr hangingPunct="0">
              <a:buNone/>
            </a:pPr>
            <a:r>
              <a:rPr lang="en-US" dirty="0" smtClean="0"/>
              <a:t> </a:t>
            </a:r>
          </a:p>
          <a:p>
            <a:pPr hangingPunct="0"/>
            <a:r>
              <a:rPr lang="en-US" dirty="0" smtClean="0">
                <a:solidFill>
                  <a:srgbClr val="FFFF00"/>
                </a:solidFill>
              </a:rPr>
              <a:t>“how ye ought” </a:t>
            </a:r>
            <a:r>
              <a:rPr lang="en-US" dirty="0" smtClean="0"/>
              <a:t>— DEI – PAIndic-  is an idiom for obligation. </a:t>
            </a:r>
          </a:p>
          <a:p>
            <a:pPr hangingPunct="0">
              <a:buNone/>
            </a:pPr>
            <a:endParaRPr lang="en-US" dirty="0" smtClean="0"/>
          </a:p>
          <a:p>
            <a:pPr hangingPunct="0"/>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pPr hangingPunct="0"/>
            <a:r>
              <a:rPr lang="en-US" dirty="0" smtClean="0">
                <a:solidFill>
                  <a:srgbClr val="FFFF00"/>
                </a:solidFill>
              </a:rPr>
              <a:t>“to follow us” </a:t>
            </a:r>
            <a:r>
              <a:rPr lang="en-US" dirty="0" smtClean="0"/>
              <a:t>— MIMEOMAI – PAInfin -  which means to imitate. It is the basis for the English word “mimic.” </a:t>
            </a:r>
          </a:p>
          <a:p>
            <a:pPr hangingPunct="0"/>
            <a:endParaRPr lang="en-US" dirty="0" smtClean="0"/>
          </a:p>
          <a:p>
            <a:pPr hangingPunct="0"/>
            <a:r>
              <a:rPr lang="en-US" dirty="0" smtClean="0"/>
              <a:t>The infinitive indicates God’s purpose. — </a:t>
            </a:r>
            <a:r>
              <a:rPr lang="en-US" dirty="0" smtClean="0">
                <a:solidFill>
                  <a:srgbClr val="FFFF00"/>
                </a:solidFill>
              </a:rPr>
              <a:t>“us,” - </a:t>
            </a:r>
            <a:r>
              <a:rPr lang="en-US" dirty="0" smtClean="0"/>
              <a:t>Paul and his traveling seminary. And how are they to respect his authority?</a:t>
            </a:r>
          </a:p>
          <a:p>
            <a:endParaRPr lang="en-US" dirty="0" smtClean="0"/>
          </a:p>
          <a:p>
            <a:r>
              <a:rPr lang="en-US" dirty="0" smtClean="0"/>
              <a:t> By following the thing that Paul has done. He has lived under authority and by authority before he exercised authority, and they are to do the same thing.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20000"/>
          </a:bodyPr>
          <a:lstStyle/>
          <a:p>
            <a:pPr hangingPunct="0"/>
            <a:endParaRPr lang="en-US" dirty="0" smtClean="0">
              <a:solidFill>
                <a:srgbClr val="FFFF00"/>
              </a:solidFill>
            </a:endParaRPr>
          </a:p>
          <a:p>
            <a:pPr hangingPunct="0"/>
            <a:r>
              <a:rPr lang="en-US" b="1" dirty="0" smtClean="0">
                <a:solidFill>
                  <a:srgbClr val="FFFF00"/>
                </a:solidFill>
              </a:rPr>
              <a:t>“we did not act in an undisciplined manner among you” </a:t>
            </a:r>
            <a:r>
              <a:rPr lang="en-US" dirty="0" smtClean="0"/>
              <a:t>— ATAKTEO – AAIndic  - it means to be insubordinate, disorderly — </a:t>
            </a:r>
            <a:r>
              <a:rPr lang="en-US" dirty="0" smtClean="0">
                <a:solidFill>
                  <a:srgbClr val="FFFF00"/>
                </a:solidFill>
              </a:rPr>
              <a:t>“we have not been insubordinate, disorderly.”</a:t>
            </a:r>
            <a:endParaRPr lang="en-US" b="1" dirty="0" smtClean="0">
              <a:solidFill>
                <a:srgbClr val="FFFF00"/>
              </a:solidFill>
            </a:endParaRPr>
          </a:p>
          <a:p>
            <a:pPr hangingPunct="0"/>
            <a:endParaRPr lang="en-US" dirty="0" smtClean="0"/>
          </a:p>
          <a:p>
            <a:pPr hangingPunct="0"/>
            <a:r>
              <a:rPr lang="en-US" b="1" dirty="0" smtClean="0">
                <a:solidFill>
                  <a:srgbClr val="FFFF00"/>
                </a:solidFill>
              </a:rPr>
              <a:t>3: 8 — “Neither did we eat any man’s bread for nothing.” – </a:t>
            </a:r>
            <a:r>
              <a:rPr lang="en-US" dirty="0" smtClean="0"/>
              <a:t>ESTHIO – AAIndic - “We did not eat” </a:t>
            </a:r>
          </a:p>
          <a:p>
            <a:pPr hangingPunct="0">
              <a:buNone/>
            </a:pPr>
            <a:r>
              <a:rPr lang="en-US" dirty="0" smtClean="0"/>
              <a:t> </a:t>
            </a:r>
          </a:p>
          <a:p>
            <a:pPr hangingPunct="0"/>
            <a:r>
              <a:rPr lang="en-US" dirty="0" smtClean="0">
                <a:solidFill>
                  <a:srgbClr val="FFFF00"/>
                </a:solidFill>
              </a:rPr>
              <a:t>“for nothing” </a:t>
            </a:r>
            <a:r>
              <a:rPr lang="en-US" dirty="0" smtClean="0"/>
              <a:t>is an adverb, DOREAN</a:t>
            </a:r>
            <a:r>
              <a:rPr lang="en-US" i="1" dirty="0" smtClean="0"/>
              <a:t> — </a:t>
            </a:r>
            <a:r>
              <a:rPr lang="en-US" dirty="0" smtClean="0">
                <a:solidFill>
                  <a:srgbClr val="FFFF00"/>
                </a:solidFill>
              </a:rPr>
              <a:t>“as a gift.” </a:t>
            </a:r>
            <a:r>
              <a:rPr lang="en-US" dirty="0" smtClean="0"/>
              <a:t>There is no place for moochers in the ministry, or in  Christianity. </a:t>
            </a:r>
          </a:p>
          <a:p>
            <a:pPr hangingPunct="0"/>
            <a:endParaRPr lang="en-US" dirty="0" smtClean="0"/>
          </a:p>
          <a:p>
            <a:pPr hangingPunct="0"/>
            <a:r>
              <a:rPr lang="en-US" dirty="0" smtClean="0"/>
              <a:t>So Paul goes from the principle of authority to the principle of people who come  in order to mooch something.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pPr hangingPunct="0"/>
            <a:r>
              <a:rPr lang="en-US" b="1" dirty="0" smtClean="0">
                <a:solidFill>
                  <a:srgbClr val="FFFF00"/>
                </a:solidFill>
              </a:rPr>
              <a:t>“but by means of hard work and travail”  </a:t>
            </a:r>
            <a:r>
              <a:rPr lang="en-US" dirty="0" smtClean="0"/>
              <a:t>— ERGAZOMZI here means to engage in business,  wearisome labor. </a:t>
            </a:r>
          </a:p>
          <a:p>
            <a:pPr hangingPunct="0"/>
            <a:endParaRPr lang="en-US" dirty="0" smtClean="0"/>
          </a:p>
          <a:p>
            <a:pPr hangingPunct="0"/>
            <a:r>
              <a:rPr lang="en-US" b="1" dirty="0" smtClean="0">
                <a:solidFill>
                  <a:srgbClr val="FFFF00"/>
                </a:solidFill>
              </a:rPr>
              <a:t>“that we might not be chargeable to any of you” </a:t>
            </a:r>
            <a:r>
              <a:rPr lang="en-US" dirty="0" smtClean="0"/>
              <a:t>  or, “that we might not be a financial burden.” </a:t>
            </a:r>
          </a:p>
          <a:p>
            <a:pPr hangingPunct="0"/>
            <a:endParaRPr lang="en-US" dirty="0" smtClean="0"/>
          </a:p>
          <a:p>
            <a:pPr hangingPunct="0"/>
            <a:r>
              <a:rPr lang="en-US" b="1" dirty="0" smtClean="0">
                <a:solidFill>
                  <a:srgbClr val="FFFF00"/>
                </a:solidFill>
              </a:rPr>
              <a:t>3: 9 — “But that we might give ourselves to a pattern that you might imitate.” </a:t>
            </a:r>
          </a:p>
          <a:p>
            <a:pPr hangingPunct="0"/>
            <a:endParaRPr lang="en-US" dirty="0" smtClean="0"/>
          </a:p>
          <a:p>
            <a:pPr hangingPunct="0"/>
            <a:r>
              <a:rPr lang="en-US" b="1" dirty="0" smtClean="0">
                <a:solidFill>
                  <a:srgbClr val="FFFF00"/>
                </a:solidFill>
              </a:rPr>
              <a:t>“we have not power” </a:t>
            </a:r>
            <a:r>
              <a:rPr lang="en-US" dirty="0" smtClean="0"/>
              <a:t>— EXOUSIA means authority. In other words, Paul had the authority to come in and take an offering from them.</a:t>
            </a:r>
          </a:p>
          <a:p>
            <a:pPr hangingPunct="0"/>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lnSpcReduction="10000"/>
          </a:bodyPr>
          <a:lstStyle/>
          <a:p>
            <a:pPr hangingPunct="0"/>
            <a:r>
              <a:rPr lang="en-US" b="1" dirty="0" smtClean="0">
                <a:solidFill>
                  <a:srgbClr val="FFFF00"/>
                </a:solidFill>
              </a:rPr>
              <a:t>“but that we might give ourselves to you as a pattern” </a:t>
            </a:r>
            <a:r>
              <a:rPr lang="en-US" dirty="0" smtClean="0"/>
              <a:t>— DIDOMI- AASubj-  a constantive aorist.  Paul was trying to teach them a point they needed. The subjunctive mood is the potentiality of this thing, it isn’t followed everywhere. </a:t>
            </a:r>
          </a:p>
          <a:p>
            <a:endParaRPr lang="en-US" dirty="0" smtClean="0"/>
          </a:p>
          <a:p>
            <a:pPr hangingPunct="0"/>
            <a:r>
              <a:rPr lang="en-US" b="1" dirty="0" smtClean="0">
                <a:solidFill>
                  <a:srgbClr val="FFFF00"/>
                </a:solidFill>
              </a:rPr>
              <a:t>“example” </a:t>
            </a:r>
            <a:r>
              <a:rPr lang="en-US" dirty="0" smtClean="0"/>
              <a:t>is TUPOI-  a pattern</a:t>
            </a:r>
            <a:r>
              <a:rPr lang="en-US" dirty="0" smtClean="0">
                <a:solidFill>
                  <a:srgbClr val="FFFF00"/>
                </a:solidFill>
              </a:rPr>
              <a:t>; “to follow us” </a:t>
            </a:r>
            <a:r>
              <a:rPr lang="en-US" dirty="0" smtClean="0"/>
              <a:t>or </a:t>
            </a:r>
            <a:r>
              <a:rPr lang="en-US" dirty="0" smtClean="0">
                <a:solidFill>
                  <a:srgbClr val="FFFF00"/>
                </a:solidFill>
              </a:rPr>
              <a:t>“to imitate us.” </a:t>
            </a:r>
          </a:p>
          <a:p>
            <a:pPr hangingPunct="0"/>
            <a:endParaRPr lang="en-US" dirty="0" smtClean="0"/>
          </a:p>
          <a:p>
            <a:pPr hangingPunct="0"/>
            <a:r>
              <a:rPr lang="en-US" dirty="0" smtClean="0"/>
              <a:t>They are to follow him in three things here:</a:t>
            </a:r>
          </a:p>
          <a:p>
            <a:pPr hangingPunct="0">
              <a:buNone/>
            </a:pPr>
            <a:r>
              <a:rPr lang="en-US" dirty="0" smtClean="0"/>
              <a:t>            a) Verse 9 teaches the principle of taking advantage of; </a:t>
            </a:r>
          </a:p>
          <a:p>
            <a:pPr hangingPunct="0">
              <a:buNone/>
            </a:pPr>
            <a:r>
              <a:rPr lang="en-US" dirty="0" smtClean="0"/>
              <a:t>            b) They did not scrounge; </a:t>
            </a:r>
          </a:p>
          <a:p>
            <a:pPr hangingPunct="0">
              <a:buNone/>
            </a:pPr>
            <a:r>
              <a:rPr lang="en-US" dirty="0" smtClean="0"/>
              <a:t>            c) Authority: they respected authority. </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buNone/>
            </a:pPr>
            <a:endParaRPr lang="en-US" dirty="0" smtClean="0"/>
          </a:p>
          <a:p>
            <a:pPr hangingPunct="0">
              <a:buNone/>
            </a:pPr>
            <a:r>
              <a:rPr lang="en-US" b="1" dirty="0" smtClean="0"/>
              <a:t>Principle: </a:t>
            </a:r>
            <a:r>
              <a:rPr lang="en-US" dirty="0" smtClean="0"/>
              <a:t>If you have respect for authority you have respect for the rights and privacy of others</a:t>
            </a:r>
          </a:p>
          <a:p>
            <a:pPr hangingPunct="0"/>
            <a:endParaRPr lang="en-US" dirty="0" smtClean="0"/>
          </a:p>
          <a:p>
            <a:pPr hangingPunct="0">
              <a:buNone/>
            </a:pPr>
            <a:r>
              <a:rPr lang="en-US" b="1" dirty="0" smtClean="0">
                <a:solidFill>
                  <a:srgbClr val="FFFF00"/>
                </a:solidFill>
              </a:rPr>
              <a:t>3:10</a:t>
            </a:r>
            <a:r>
              <a:rPr lang="en-US" dirty="0" smtClean="0"/>
              <a:t> -  the background for this passage was that someone had sold believers on the story that the Rapture was going to occur at any moment, and they quit their jobs. </a:t>
            </a:r>
          </a:p>
          <a:p>
            <a:pPr hangingPunct="0"/>
            <a:endParaRPr lang="en-US" dirty="0" smtClean="0"/>
          </a:p>
          <a:p>
            <a:r>
              <a:rPr lang="en-US" dirty="0" smtClean="0"/>
              <a:t>We have a reminder here: </a:t>
            </a:r>
            <a:r>
              <a:rPr lang="en-US" b="1" dirty="0" smtClean="0">
                <a:solidFill>
                  <a:srgbClr val="FFFF00"/>
                </a:solidFill>
              </a:rPr>
              <a:t>“For even when we were with you.” </a:t>
            </a:r>
            <a:r>
              <a:rPr lang="en-US" dirty="0" smtClean="0"/>
              <a:t>EIMI – Impf Act Indic - Paul has been with them for the purpose of face to face teaching.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92500" lnSpcReduction="10000"/>
          </a:bodyPr>
          <a:lstStyle/>
          <a:p>
            <a:pPr hangingPunct="0">
              <a:buNone/>
            </a:pPr>
            <a:endParaRPr lang="en-US" dirty="0" smtClean="0"/>
          </a:p>
          <a:p>
            <a:pPr hangingPunct="0"/>
            <a:r>
              <a:rPr lang="en-US" b="1" dirty="0" smtClean="0">
                <a:solidFill>
                  <a:srgbClr val="FFFF00"/>
                </a:solidFill>
              </a:rPr>
              <a:t>“with you” </a:t>
            </a:r>
            <a:r>
              <a:rPr lang="en-US" dirty="0" smtClean="0"/>
              <a:t>is</a:t>
            </a:r>
            <a:r>
              <a:rPr lang="en-US" b="1" dirty="0" smtClean="0">
                <a:solidFill>
                  <a:srgbClr val="FFFF00"/>
                </a:solidFill>
              </a:rPr>
              <a:t> “face to face with you” </a:t>
            </a:r>
            <a:r>
              <a:rPr lang="en-US" dirty="0" smtClean="0"/>
              <a:t>— PROS -  face to face teaching and it indicates the fact that face to face teaching is the order of the day for the Church Age. </a:t>
            </a:r>
          </a:p>
          <a:p>
            <a:pPr hangingPunct="0"/>
            <a:endParaRPr lang="en-US" dirty="0" smtClean="0"/>
          </a:p>
          <a:p>
            <a:pPr hangingPunct="0"/>
            <a:r>
              <a:rPr lang="en-US" b="1" dirty="0" smtClean="0">
                <a:solidFill>
                  <a:srgbClr val="FFFF00"/>
                </a:solidFill>
              </a:rPr>
              <a:t>“we commanded” </a:t>
            </a:r>
            <a:r>
              <a:rPr lang="en-US" dirty="0" smtClean="0"/>
              <a:t>—Progressive present – PARAGGELLO - means that this was a constant, repeated command,  it has the idea of taking charge </a:t>
            </a:r>
            <a:r>
              <a:rPr lang="en-US" dirty="0" smtClean="0">
                <a:solidFill>
                  <a:srgbClr val="FFFF00"/>
                </a:solidFill>
              </a:rPr>
              <a:t>— “we took charge of you.” </a:t>
            </a:r>
            <a:r>
              <a:rPr lang="en-US" dirty="0" smtClean="0"/>
              <a:t>They kept on taking the responsibility for them, for teaching them spiritual things. </a:t>
            </a:r>
          </a:p>
          <a:p>
            <a:pPr hangingPunct="0"/>
            <a:endParaRPr lang="en-US" dirty="0" smtClean="0"/>
          </a:p>
          <a:p>
            <a:pPr hangingPunct="0"/>
            <a:r>
              <a:rPr lang="en-US" b="1" dirty="0" smtClean="0">
                <a:solidFill>
                  <a:srgbClr val="FFFF00"/>
                </a:solidFill>
              </a:rPr>
              <a:t>“that if any would not work </a:t>
            </a:r>
            <a:r>
              <a:rPr lang="en-US" dirty="0" smtClean="0"/>
              <a:t>(ERGAZOMAI- PMInfin </a:t>
            </a:r>
            <a:r>
              <a:rPr lang="en-US" b="1" dirty="0" smtClean="0"/>
              <a:t>), </a:t>
            </a:r>
            <a:r>
              <a:rPr lang="en-US" b="1" dirty="0" smtClean="0">
                <a:solidFill>
                  <a:srgbClr val="FFFF00"/>
                </a:solidFill>
              </a:rPr>
              <a:t>neither should he eat” </a:t>
            </a:r>
            <a:r>
              <a:rPr lang="en-US" dirty="0" smtClean="0"/>
              <a:t>— </a:t>
            </a:r>
            <a:r>
              <a:rPr lang="en-US" dirty="0" smtClean="0">
                <a:solidFill>
                  <a:srgbClr val="FFFF00"/>
                </a:solidFill>
              </a:rPr>
              <a:t>“if” </a:t>
            </a:r>
            <a:r>
              <a:rPr lang="en-US" dirty="0" smtClean="0"/>
              <a:t>is a first class condition; </a:t>
            </a:r>
            <a:r>
              <a:rPr lang="en-US" dirty="0" smtClean="0">
                <a:solidFill>
                  <a:srgbClr val="FFFF00"/>
                </a:solidFill>
              </a:rPr>
              <a:t>“if any believer would not” </a:t>
            </a:r>
            <a:r>
              <a:rPr lang="en-US" dirty="0" smtClean="0"/>
              <a:t>—QELO – PAIndic  - the function of free will. </a:t>
            </a:r>
          </a:p>
          <a:p>
            <a:pPr hangingPunct="0"/>
            <a:endParaRPr lang="en-US"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b="1" dirty="0" smtClean="0"/>
              <a:t>Of their own free will they would not get a job, they would not work for a living. </a:t>
            </a:r>
          </a:p>
          <a:p>
            <a:pPr hangingPunct="0"/>
            <a:endParaRPr lang="en-US" b="1" dirty="0" smtClean="0">
              <a:solidFill>
                <a:srgbClr val="FFFF00"/>
              </a:solidFill>
            </a:endParaRPr>
          </a:p>
          <a:p>
            <a:pPr hangingPunct="0"/>
            <a:r>
              <a:rPr lang="en-US" b="1" dirty="0" smtClean="0">
                <a:solidFill>
                  <a:srgbClr val="FFFF00"/>
                </a:solidFill>
              </a:rPr>
              <a:t>“neither should he eat” </a:t>
            </a:r>
            <a:r>
              <a:rPr lang="en-US" b="1" dirty="0" smtClean="0"/>
              <a:t>– ESTHIO – PAImpv </a:t>
            </a:r>
            <a:r>
              <a:rPr lang="en-US" b="1" dirty="0" smtClean="0">
                <a:solidFill>
                  <a:srgbClr val="FFFF00"/>
                </a:solidFill>
              </a:rPr>
              <a:t>-</a:t>
            </a:r>
            <a:r>
              <a:rPr lang="en-US" dirty="0" smtClean="0"/>
              <a:t> This is a principle of economy and it is applied here to the local church because a lot of people have simply quit working under the excuse of the Rapture. </a:t>
            </a:r>
          </a:p>
          <a:p>
            <a:pPr hangingPunct="0"/>
            <a:endParaRPr lang="en-US" dirty="0" smtClean="0"/>
          </a:p>
          <a:p>
            <a:pPr hangingPunct="0"/>
            <a:r>
              <a:rPr lang="en-US" b="1" dirty="0" smtClean="0">
                <a:solidFill>
                  <a:srgbClr val="FFFF00"/>
                </a:solidFill>
              </a:rPr>
              <a:t>3: 11 — “we hear” </a:t>
            </a:r>
            <a:r>
              <a:rPr lang="en-US" dirty="0" smtClean="0"/>
              <a:t>– AKOUO – PAIndic - iterative present  which means from time to time we hear.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839200" cy="6553200"/>
          </a:xfrm>
        </p:spPr>
        <p:txBody>
          <a:bodyPr/>
          <a:lstStyle/>
          <a:p>
            <a:r>
              <a:rPr lang="en-US" b="1" dirty="0" smtClean="0">
                <a:solidFill>
                  <a:srgbClr val="FFFF00"/>
                </a:solidFill>
              </a:rPr>
              <a:t>3:2 “and that we may be delivered from perverse and evil men, for not all have faith.”</a:t>
            </a:r>
          </a:p>
          <a:p>
            <a:endParaRPr lang="en-US" dirty="0" smtClean="0"/>
          </a:p>
          <a:p>
            <a:r>
              <a:rPr lang="en-US" dirty="0" smtClean="0"/>
              <a:t>RUOMAI – APSubj to be rescued, delivered</a:t>
            </a:r>
          </a:p>
          <a:p>
            <a:pPr>
              <a:buNone/>
            </a:pPr>
            <a:endParaRPr lang="en-US" dirty="0" smtClean="0"/>
          </a:p>
          <a:p>
            <a:r>
              <a:rPr lang="en-US" dirty="0" smtClean="0"/>
              <a:t>APO TON ATOPON KAI PONERSON ANTHROPON- from the ultimate source of perverse, outrageous, harmful and evil men ( who reject the gospel of Christ and attack missionaries).</a:t>
            </a:r>
          </a:p>
          <a:p>
            <a:endParaRPr lang="en-US" dirty="0" smtClean="0"/>
          </a:p>
          <a:p>
            <a:r>
              <a:rPr lang="en-US" dirty="0" smtClean="0"/>
              <a:t>Unbelieving Jews and Gentiles tried to stop the spread of the gospel ( Acts 16:19-24, 1 Thess 2:15,   2 Thess 1:8 ).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buNone/>
            </a:pPr>
            <a:r>
              <a:rPr lang="en-US" dirty="0" smtClean="0"/>
              <a:t> </a:t>
            </a:r>
          </a:p>
          <a:p>
            <a:pPr hangingPunct="0"/>
            <a:r>
              <a:rPr lang="en-US" b="1" dirty="0" smtClean="0">
                <a:solidFill>
                  <a:srgbClr val="FFFF00"/>
                </a:solidFill>
              </a:rPr>
              <a:t>“some which walk disorderly” </a:t>
            </a:r>
            <a:r>
              <a:rPr lang="en-US" dirty="0" smtClean="0"/>
              <a:t>— PERIPATEO – PAPtc - believers who do not understand doctrine and have misapplied and distorted the doctrine of the Rapture</a:t>
            </a:r>
          </a:p>
          <a:p>
            <a:pPr hangingPunct="0"/>
            <a:endParaRPr lang="en-US" dirty="0" smtClean="0"/>
          </a:p>
          <a:p>
            <a:pPr hangingPunct="0"/>
            <a:r>
              <a:rPr lang="en-US" dirty="0" smtClean="0"/>
              <a:t>It is in the retroactive progressive present, which means these people who have distorted the Rapture are now doing something that they should not do. </a:t>
            </a:r>
          </a:p>
          <a:p>
            <a:pPr hangingPunct="0"/>
            <a:endParaRPr lang="en-US" dirty="0" smtClean="0"/>
          </a:p>
          <a:p>
            <a:pPr hangingPunct="0"/>
            <a:r>
              <a:rPr lang="en-US" dirty="0" smtClean="0"/>
              <a:t>They have a </a:t>
            </a:r>
            <a:r>
              <a:rPr lang="en-US" b="1" u="sng" dirty="0" smtClean="0"/>
              <a:t>manner of life </a:t>
            </a:r>
            <a:r>
              <a:rPr lang="en-US" dirty="0" smtClean="0"/>
              <a:t>which is contrary to the Word of God. The active voice indicates a segment of believers in reversionism doing this. </a:t>
            </a:r>
          </a:p>
          <a:p>
            <a:pPr hangingPunct="0"/>
            <a:endParaRPr lang="en-US"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pPr hangingPunct="0"/>
            <a:endParaRPr lang="en-US" i="1" dirty="0" smtClean="0"/>
          </a:p>
          <a:p>
            <a:pPr hangingPunct="0"/>
            <a:r>
              <a:rPr lang="en-US" dirty="0" smtClean="0"/>
              <a:t>ATAKTOI</a:t>
            </a:r>
            <a:r>
              <a:rPr lang="en-US" i="1" dirty="0" smtClean="0"/>
              <a:t> - </a:t>
            </a:r>
            <a:r>
              <a:rPr lang="en-US" dirty="0" smtClean="0"/>
              <a:t> a military term meaning out of ranks, insubordinate, out of line. It refers in this case to a distortion of doctrine.</a:t>
            </a:r>
          </a:p>
          <a:p>
            <a:pPr hangingPunct="0"/>
            <a:endParaRPr lang="en-US" dirty="0" smtClean="0"/>
          </a:p>
          <a:p>
            <a:pPr hangingPunct="0"/>
            <a:r>
              <a:rPr lang="en-US" b="1" dirty="0" smtClean="0">
                <a:solidFill>
                  <a:srgbClr val="FFFF00"/>
                </a:solidFill>
              </a:rPr>
              <a:t>“working not at all” </a:t>
            </a:r>
            <a:r>
              <a:rPr lang="en-US" dirty="0" smtClean="0"/>
              <a:t>—ERGAZOMAI – PAPtc - </a:t>
            </a:r>
            <a:r>
              <a:rPr lang="en-US" i="1" dirty="0" smtClean="0"/>
              <a:t> </a:t>
            </a:r>
            <a:r>
              <a:rPr lang="en-US" dirty="0" smtClean="0"/>
              <a:t>plus the negative. This is a static present tense to indicate that this continues to be their status. </a:t>
            </a:r>
          </a:p>
          <a:p>
            <a:pPr hangingPunct="0"/>
            <a:endParaRPr lang="en-US" dirty="0" smtClean="0"/>
          </a:p>
          <a:p>
            <a:pPr hangingPunct="0"/>
            <a:r>
              <a:rPr lang="en-US" dirty="0" smtClean="0"/>
              <a:t>When people should be working and they are not working they get into trouble.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r>
              <a:rPr lang="en-US" b="1" dirty="0" smtClean="0">
                <a:solidFill>
                  <a:srgbClr val="FFFF00"/>
                </a:solidFill>
              </a:rPr>
              <a:t>“but are busybodies” </a:t>
            </a:r>
            <a:r>
              <a:rPr lang="en-US" dirty="0" smtClean="0"/>
              <a:t>— PERI-ERGAZOMAI – PAPtc - means to be doing something you shouldn’t be doing. PERI means around; ERGAZOMAI  means to work. </a:t>
            </a:r>
          </a:p>
          <a:p>
            <a:endParaRPr lang="en-US" dirty="0" smtClean="0"/>
          </a:p>
          <a:p>
            <a:r>
              <a:rPr lang="en-US" dirty="0" smtClean="0"/>
              <a:t>Now they are going all around work. This also means to make a business of going around and intruding on the privacy of others. </a:t>
            </a:r>
          </a:p>
          <a:p>
            <a:endParaRPr lang="en-US" dirty="0" smtClean="0"/>
          </a:p>
          <a:p>
            <a:r>
              <a:rPr lang="en-US" b="1" dirty="0" smtClean="0">
                <a:solidFill>
                  <a:srgbClr val="FFFF00"/>
                </a:solidFill>
              </a:rPr>
              <a:t>3: 12 </a:t>
            </a:r>
            <a:r>
              <a:rPr lang="en-US" dirty="0" smtClean="0"/>
              <a:t>— referring to these who have quit their jobs, who are loafing, who are meddlers, trouble makers.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20000"/>
          </a:bodyPr>
          <a:lstStyle/>
          <a:p>
            <a:pPr hangingPunct="0"/>
            <a:endParaRPr lang="en-US" dirty="0" smtClean="0"/>
          </a:p>
          <a:p>
            <a:pPr hangingPunct="0"/>
            <a:r>
              <a:rPr lang="en-US" b="1" dirty="0" smtClean="0">
                <a:solidFill>
                  <a:srgbClr val="FFFF00"/>
                </a:solidFill>
              </a:rPr>
              <a:t>“such” </a:t>
            </a:r>
            <a:r>
              <a:rPr lang="en-US" dirty="0" smtClean="0"/>
              <a:t>is a dative of disadvantage; </a:t>
            </a:r>
            <a:r>
              <a:rPr lang="en-US" b="1" dirty="0" smtClean="0">
                <a:solidFill>
                  <a:srgbClr val="FFFF00"/>
                </a:solidFill>
              </a:rPr>
              <a:t>“we command” </a:t>
            </a:r>
            <a:r>
              <a:rPr lang="en-US" dirty="0" smtClean="0"/>
              <a:t>— PARAGGELLO – PAIndic -  Here is a present tense using a point of time, like the aorist. ; </a:t>
            </a:r>
            <a:r>
              <a:rPr lang="en-US" b="1" dirty="0" smtClean="0">
                <a:solidFill>
                  <a:srgbClr val="FFFF00"/>
                </a:solidFill>
              </a:rPr>
              <a:t>“command” </a:t>
            </a:r>
            <a:r>
              <a:rPr lang="en-US" dirty="0" smtClean="0"/>
              <a:t>means orders to get under authority. </a:t>
            </a:r>
          </a:p>
          <a:p>
            <a:pPr hangingPunct="0"/>
            <a:endParaRPr lang="en-US" dirty="0" smtClean="0"/>
          </a:p>
          <a:p>
            <a:pPr hangingPunct="0"/>
            <a:r>
              <a:rPr lang="en-US" b="1" dirty="0" smtClean="0">
                <a:solidFill>
                  <a:srgbClr val="FFFF00"/>
                </a:solidFill>
              </a:rPr>
              <a:t>“exhort” </a:t>
            </a:r>
            <a:r>
              <a:rPr lang="en-US" dirty="0" smtClean="0"/>
              <a:t>means to take doctrine and show them the way out of their problem</a:t>
            </a:r>
          </a:p>
          <a:p>
            <a:pPr hangingPunct="0"/>
            <a:endParaRPr lang="en-US" dirty="0" smtClean="0"/>
          </a:p>
          <a:p>
            <a:pPr hangingPunct="0"/>
            <a:r>
              <a:rPr lang="en-US" b="1" dirty="0" smtClean="0">
                <a:solidFill>
                  <a:srgbClr val="FFFF00"/>
                </a:solidFill>
              </a:rPr>
              <a:t>“that  with quietness” </a:t>
            </a:r>
            <a:r>
              <a:rPr lang="en-US" dirty="0" smtClean="0"/>
              <a:t>— META HSUCHIA - means “accompanied by quietness.” This means that they need to learn some doctrine. </a:t>
            </a:r>
          </a:p>
          <a:p>
            <a:pPr hangingPunct="0"/>
            <a:endParaRPr lang="en-US" dirty="0" smtClean="0"/>
          </a:p>
          <a:p>
            <a:pPr hangingPunct="0"/>
            <a:r>
              <a:rPr lang="en-US" dirty="0" smtClean="0"/>
              <a:t>Learning has to be associated with quietness. They have to, as it were, withdraw from every activity, good or bad, and go on a crash program to learn doctrine. </a:t>
            </a:r>
          </a:p>
          <a:p>
            <a:pPr hangingPunct="0"/>
            <a:endParaRPr lang="en-US" dirty="0" smtClean="0"/>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a:bodyPr>
          <a:lstStyle/>
          <a:p>
            <a:pPr hangingPunct="0"/>
            <a:r>
              <a:rPr lang="en-US" b="1" dirty="0" smtClean="0">
                <a:solidFill>
                  <a:srgbClr val="FFFF00"/>
                </a:solidFill>
              </a:rPr>
              <a:t>“they work” </a:t>
            </a:r>
            <a:r>
              <a:rPr lang="en-US" dirty="0" smtClean="0"/>
              <a:t>— ERGAZOMAI – PAPtc - customary present, meaning that this should be a routine. </a:t>
            </a:r>
          </a:p>
          <a:p>
            <a:pPr hangingPunct="0"/>
            <a:endParaRPr lang="en-US" dirty="0" smtClean="0"/>
          </a:p>
          <a:p>
            <a:pPr hangingPunct="0"/>
            <a:r>
              <a:rPr lang="en-US" b="1" dirty="0" smtClean="0">
                <a:solidFill>
                  <a:srgbClr val="FFFF00"/>
                </a:solidFill>
              </a:rPr>
              <a:t>“and eat their own bread” </a:t>
            </a:r>
            <a:r>
              <a:rPr lang="en-US" dirty="0" smtClean="0"/>
              <a:t>— ESTHIO – PASubj -  They should make their own living. </a:t>
            </a:r>
          </a:p>
          <a:p>
            <a:pPr hangingPunct="0"/>
            <a:endParaRPr lang="en-US" dirty="0" smtClean="0"/>
          </a:p>
          <a:p>
            <a:pPr hangingPunct="0"/>
            <a:r>
              <a:rPr lang="en-US" b="1" dirty="0" smtClean="0">
                <a:solidFill>
                  <a:srgbClr val="FFFF00"/>
                </a:solidFill>
              </a:rPr>
              <a:t>3:13 </a:t>
            </a:r>
            <a:r>
              <a:rPr lang="en-US" dirty="0" smtClean="0"/>
              <a:t>- addressed to </a:t>
            </a:r>
            <a:r>
              <a:rPr lang="en-US" b="1" dirty="0" smtClean="0">
                <a:solidFill>
                  <a:srgbClr val="FFFF00"/>
                </a:solidFill>
              </a:rPr>
              <a:t>“brethren” </a:t>
            </a:r>
            <a:r>
              <a:rPr lang="en-US" dirty="0" smtClean="0"/>
              <a:t>which means believers in the Lord Jesus Christ. </a:t>
            </a:r>
          </a:p>
          <a:p>
            <a:pPr hangingPunct="0"/>
            <a:endParaRPr lang="en-US" dirty="0" smtClean="0"/>
          </a:p>
          <a:p>
            <a:pPr hangingPunct="0"/>
            <a:r>
              <a:rPr lang="en-US" dirty="0" smtClean="0"/>
              <a:t>Secondly, it says </a:t>
            </a:r>
            <a:r>
              <a:rPr lang="en-US" b="1" dirty="0" smtClean="0">
                <a:solidFill>
                  <a:srgbClr val="FFFF00"/>
                </a:solidFill>
              </a:rPr>
              <a:t>“be not weary” </a:t>
            </a:r>
            <a:r>
              <a:rPr lang="en-US" dirty="0" smtClean="0"/>
              <a:t>– EGKAKEO – AASubj -  means </a:t>
            </a:r>
            <a:r>
              <a:rPr lang="en-US" dirty="0" smtClean="0">
                <a:solidFill>
                  <a:srgbClr val="FFFF00"/>
                </a:solidFill>
              </a:rPr>
              <a:t>“do not be discouraged or despondent by the routine of life.” </a:t>
            </a:r>
          </a:p>
          <a:p>
            <a:pPr hangingPunct="0"/>
            <a:endParaRPr lang="en-US" dirty="0" smtClean="0">
              <a:solidFill>
                <a:srgbClr val="FFFF00"/>
              </a:solidFill>
            </a:endParaRPr>
          </a:p>
          <a:p>
            <a:pPr hangingPunct="0"/>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pPr hangingPunct="0"/>
            <a:r>
              <a:rPr lang="en-US" dirty="0" smtClean="0"/>
              <a:t>It indicates the fact that to have a routine in life is good, not bad.  When people start to loaf they start to become despondent. </a:t>
            </a:r>
          </a:p>
          <a:p>
            <a:pPr hangingPunct="0"/>
            <a:endParaRPr lang="en-US" dirty="0" smtClean="0"/>
          </a:p>
          <a:p>
            <a:pPr hangingPunct="0"/>
            <a:r>
              <a:rPr lang="en-US" dirty="0" smtClean="0"/>
              <a:t>The mental attitude of despondency leads to other mental attitudes. The ingressive aorist says do not begin to get this way because when you do you get into this other pattern. </a:t>
            </a:r>
          </a:p>
          <a:p>
            <a:pPr hangingPunct="0"/>
            <a:endParaRPr lang="en-US" dirty="0" smtClean="0"/>
          </a:p>
          <a:p>
            <a:pPr hangingPunct="0"/>
            <a:r>
              <a:rPr lang="en-US" dirty="0" smtClean="0"/>
              <a:t>EGKALEO - means to be weary, to be despondent, discouraged, faint-hearted. The general connotation is discouragement. </a:t>
            </a:r>
          </a:p>
          <a:p>
            <a:pPr hangingPunct="0"/>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a:bodyPr>
          <a:lstStyle/>
          <a:p>
            <a:endParaRPr lang="en-US" dirty="0" smtClean="0"/>
          </a:p>
          <a:p>
            <a:r>
              <a:rPr lang="en-US" dirty="0" smtClean="0"/>
              <a:t>Many times we will be discouraged with the idea of going on. There seems to be, just before the believer reaches greater grace, a special test or pressure. </a:t>
            </a:r>
          </a:p>
          <a:p>
            <a:endParaRPr lang="en-US" dirty="0" smtClean="0"/>
          </a:p>
          <a:p>
            <a:r>
              <a:rPr lang="en-US" dirty="0" smtClean="0"/>
              <a:t>You have to get through this pressure in order to make it, and this pressure can be any one of the reactor factors; </a:t>
            </a:r>
          </a:p>
          <a:p>
            <a:pPr>
              <a:buNone/>
            </a:pPr>
            <a:r>
              <a:rPr lang="en-US" dirty="0" smtClean="0"/>
              <a:t>     </a:t>
            </a:r>
            <a:r>
              <a:rPr lang="en-US" dirty="0" smtClean="0">
                <a:solidFill>
                  <a:schemeClr val="accent6">
                    <a:lumMod val="40000"/>
                    <a:lumOff val="60000"/>
                  </a:schemeClr>
                </a:solidFill>
              </a:rPr>
              <a:t>disillusion, boredom, discouragement, overcome with self-pity, lonely and not able to handle it, the problem of frustration, mental attitude sins, or special pressure of some kind.</a:t>
            </a:r>
            <a:endParaRPr lang="en-US" dirty="0">
              <a:solidFill>
                <a:schemeClr val="accent6">
                  <a:lumMod val="40000"/>
                  <a:lumOff val="60000"/>
                </a:schemeClr>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r>
              <a:rPr lang="en-US" b="1" dirty="0" smtClean="0">
                <a:solidFill>
                  <a:srgbClr val="FFFF00"/>
                </a:solidFill>
              </a:rPr>
              <a:t>“in well-doing” </a:t>
            </a:r>
            <a:r>
              <a:rPr lang="en-US" dirty="0" smtClean="0"/>
              <a:t>KALOPOIEO – PAPtc - means to be in the routine of life. KALOI  means noble, so it is noble doing. </a:t>
            </a:r>
          </a:p>
          <a:p>
            <a:pPr hangingPunct="0"/>
            <a:endParaRPr lang="en-US" dirty="0" smtClean="0"/>
          </a:p>
          <a:p>
            <a:pPr hangingPunct="0"/>
            <a:r>
              <a:rPr lang="en-US" dirty="0" smtClean="0"/>
              <a:t>God regards what you do for a living as noble function — </a:t>
            </a:r>
            <a:r>
              <a:rPr lang="en-US" b="1" dirty="0" smtClean="0">
                <a:solidFill>
                  <a:srgbClr val="FFFF00"/>
                </a:solidFill>
              </a:rPr>
              <a:t>“stop being weary in noble function.” </a:t>
            </a:r>
            <a:r>
              <a:rPr lang="en-US" dirty="0" smtClean="0"/>
              <a:t>The royal priesthood is designed to work for a living. The very principle of being bored means that you are like a bomb. Boredom is the basis for detonating the bomb.</a:t>
            </a:r>
          </a:p>
          <a:p>
            <a:pPr hangingPunct="0"/>
            <a:endParaRPr lang="en-US" dirty="0" smtClean="0"/>
          </a:p>
          <a:p>
            <a:pPr hangingPunct="0"/>
            <a:r>
              <a:rPr lang="en-US" dirty="0" smtClean="0"/>
              <a:t>One of the occupational hazards on the way to greater grace is weariness. </a:t>
            </a:r>
          </a:p>
          <a:p>
            <a:pPr hangingPunct="0"/>
            <a:endParaRPr lang="en-US" dirty="0" smtClean="0"/>
          </a:p>
          <a:p>
            <a:pPr hangingPunct="0"/>
            <a:r>
              <a:rPr lang="en-US" b="1" dirty="0" smtClean="0">
                <a:solidFill>
                  <a:srgbClr val="FFC000"/>
                </a:solidFill>
              </a:rPr>
              <a:t>Weariness = routine + pressure</a:t>
            </a:r>
            <a:r>
              <a:rPr lang="en-US" b="1" dirty="0" smtClean="0"/>
              <a:t>, </a:t>
            </a:r>
            <a:r>
              <a:rPr lang="en-US" dirty="0" smtClean="0"/>
              <a:t>or </a:t>
            </a:r>
          </a:p>
          <a:p>
            <a:pPr hangingPunct="0"/>
            <a:r>
              <a:rPr lang="en-US" b="1" dirty="0" smtClean="0">
                <a:solidFill>
                  <a:srgbClr val="92D050"/>
                </a:solidFill>
              </a:rPr>
              <a:t>Weariness = normal living without anything unusual or boring living + pressure.</a:t>
            </a:r>
            <a:r>
              <a:rPr lang="en-US" dirty="0" smtClean="0">
                <a:solidFill>
                  <a:srgbClr val="92D050"/>
                </a:solidFill>
              </a:rPr>
              <a:t> </a:t>
            </a:r>
          </a:p>
          <a:p>
            <a:pPr hangingPunct="0"/>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pPr hangingPunct="0"/>
            <a:r>
              <a:rPr lang="en-US" dirty="0" smtClean="0"/>
              <a:t>If you are going to dedicate yourself to reaching the tactical objective of the greater grace life there is going to have to be a lot of routine,  a lot of things that you will not want to do and you will do them.</a:t>
            </a:r>
          </a:p>
          <a:p>
            <a:pPr hangingPunct="0"/>
            <a:endParaRPr lang="en-US" dirty="0" smtClean="0"/>
          </a:p>
          <a:p>
            <a:pPr hangingPunct="0"/>
            <a:r>
              <a:rPr lang="en-US" dirty="0" smtClean="0"/>
              <a:t>This is where the apostle takes the Thessalonian believers at the point of verse 13.</a:t>
            </a:r>
          </a:p>
          <a:p>
            <a:pPr hangingPunct="0"/>
            <a:endParaRPr lang="en-US" dirty="0" smtClean="0"/>
          </a:p>
          <a:p>
            <a:pPr hangingPunct="0"/>
            <a:r>
              <a:rPr lang="en-US" dirty="0" smtClean="0"/>
              <a:t> He recognizes, first of all, that they are members of the same family that he is. </a:t>
            </a:r>
          </a:p>
          <a:p>
            <a:pPr hangingPunct="0"/>
            <a:endParaRPr lang="en-US" dirty="0" smtClean="0"/>
          </a:p>
          <a:p>
            <a:pPr hangingPunct="0"/>
            <a:r>
              <a:rPr lang="en-US" dirty="0" smtClean="0"/>
              <a:t>They are members of the royal family and he tells them not to be weary. He has already warned them about the importance of taking in doctrine.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pPr hangingPunct="0"/>
            <a:r>
              <a:rPr lang="en-US" dirty="0" smtClean="0"/>
              <a:t>These are all designed to give you that final sprint into greater grace, and this is a test that comes maybe once, maybe twice or three times on the road to greater grace. </a:t>
            </a:r>
          </a:p>
          <a:p>
            <a:pPr hangingPunct="0"/>
            <a:endParaRPr lang="en-US" dirty="0" smtClean="0"/>
          </a:p>
          <a:p>
            <a:pPr hangingPunct="0"/>
            <a:r>
              <a:rPr lang="en-US" dirty="0" smtClean="0"/>
              <a:t>This is a specific warning about that when you are doing the right thing  ( when you are persistent and consistent in the intake of doctrine).</a:t>
            </a:r>
          </a:p>
          <a:p>
            <a:pPr hangingPunct="0"/>
            <a:endParaRPr lang="en-US" b="1" dirty="0" smtClean="0">
              <a:solidFill>
                <a:srgbClr val="FFFF00"/>
              </a:solidFill>
            </a:endParaRPr>
          </a:p>
          <a:p>
            <a:pPr hangingPunct="0"/>
            <a:r>
              <a:rPr lang="en-US" dirty="0" smtClean="0"/>
              <a:t>When ever you become involved in one of the reactor factors the first move is generally toward the frantic search for happiness. Therefore the next verse is designed to cut you off from that.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Unbelieving Jews in Corinth tried to stop Paul’s ministry as he preached in the synagogues. ( Acts 18:5-6, 12-13 )</a:t>
            </a:r>
          </a:p>
          <a:p>
            <a:endParaRPr lang="en-US" dirty="0" smtClean="0"/>
          </a:p>
          <a:p>
            <a:r>
              <a:rPr lang="en-US" dirty="0" smtClean="0"/>
              <a:t>Sometimes evil men are reversionistic believers involved in the cosmic system who have rejected sound doctrine.  1 Timothy 1:20</a:t>
            </a:r>
          </a:p>
          <a:p>
            <a:endParaRPr lang="en-US" dirty="0" smtClean="0"/>
          </a:p>
          <a:p>
            <a:r>
              <a:rPr lang="en-US" dirty="0" smtClean="0"/>
              <a:t>OU FAR PANTON HE PISTIS – ‘for not all men</a:t>
            </a:r>
          </a:p>
          <a:p>
            <a:pPr>
              <a:buNone/>
            </a:pPr>
            <a:r>
              <a:rPr lang="en-US" dirty="0" smtClean="0"/>
              <a:t>     have the faith’, unbelieving Jews of Corinth. </a:t>
            </a:r>
          </a:p>
          <a:p>
            <a:pPr>
              <a:buNone/>
            </a:pPr>
            <a:endParaRPr lang="en-US" dirty="0" smtClean="0"/>
          </a:p>
          <a:p>
            <a:r>
              <a:rPr lang="en-US" dirty="0" smtClean="0">
                <a:solidFill>
                  <a:srgbClr val="FFC000"/>
                </a:solidFill>
              </a:rPr>
              <a:t>The gospel of Christ is a threat to those who have rejected it and accepted evil doctrines.</a:t>
            </a:r>
            <a:endParaRPr lang="en-US" dirty="0">
              <a:solidFill>
                <a:srgbClr val="FFC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r>
              <a:rPr lang="en-US" b="1" dirty="0" smtClean="0">
                <a:solidFill>
                  <a:srgbClr val="FFFF00"/>
                </a:solidFill>
              </a:rPr>
              <a:t>3: 14 — “And if any man obey not our word by this epistle.”</a:t>
            </a:r>
            <a:r>
              <a:rPr lang="en-US" dirty="0" smtClean="0"/>
              <a:t> These are the people who are on the road to reversionism and who are on the frantic search for happiness. </a:t>
            </a:r>
            <a:r>
              <a:rPr lang="en-US" dirty="0" smtClean="0">
                <a:solidFill>
                  <a:srgbClr val="FFFF00"/>
                </a:solidFill>
              </a:rPr>
              <a:t>“If” </a:t>
            </a:r>
            <a:r>
              <a:rPr lang="en-US" dirty="0" smtClean="0"/>
              <a:t>is a 1st class condition. The word “any man” is  “anyone.” </a:t>
            </a:r>
          </a:p>
          <a:p>
            <a:pPr hangingPunct="0">
              <a:buNone/>
            </a:pPr>
            <a:endParaRPr lang="en-US" dirty="0" smtClean="0"/>
          </a:p>
          <a:p>
            <a:pPr hangingPunct="0"/>
            <a:r>
              <a:rPr lang="en-US" b="1" dirty="0" smtClean="0">
                <a:solidFill>
                  <a:srgbClr val="FFFF00"/>
                </a:solidFill>
              </a:rPr>
              <a:t>“obey not” </a:t>
            </a:r>
            <a:r>
              <a:rPr lang="en-US" dirty="0" smtClean="0"/>
              <a:t>—HUPAKOUO – PAIndic -  one of the two major verbs for authority. This is a military terms an it means to be under the authority of someone who is over you as a commanding officer. </a:t>
            </a:r>
          </a:p>
          <a:p>
            <a:pPr hangingPunct="0"/>
            <a:endParaRPr lang="en-US" dirty="0" smtClean="0"/>
          </a:p>
          <a:p>
            <a:pPr hangingPunct="0"/>
            <a:r>
              <a:rPr lang="en-US" dirty="0" smtClean="0"/>
              <a:t>The ones who are on the frantic search for happiness always break out of the authority of the pastor-teacher, whoever their right pastor-teacher happens to be.</a:t>
            </a:r>
          </a:p>
          <a:p>
            <a:pPr hangingPunct="0"/>
            <a:endParaRPr lang="en-US" dirty="0" smtClean="0"/>
          </a:p>
          <a:p>
            <a:pPr hangingPunct="0"/>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t> In doing so they get onto emotional revolt. This opens up MATAOITAI valve in the soul and causes the infiltration of false doctrine into the heart or the right lobe. </a:t>
            </a:r>
          </a:p>
          <a:p>
            <a:r>
              <a:rPr lang="en-US" dirty="0" smtClean="0"/>
              <a:t>This is a warning against it, and it also indicates that often these people do hang around. </a:t>
            </a:r>
          </a:p>
          <a:p>
            <a:endParaRPr lang="en-US" b="1" dirty="0" smtClean="0">
              <a:solidFill>
                <a:srgbClr val="FFFF00"/>
              </a:solidFill>
            </a:endParaRPr>
          </a:p>
          <a:p>
            <a:r>
              <a:rPr lang="en-US" b="1" dirty="0" smtClean="0">
                <a:solidFill>
                  <a:srgbClr val="FFFF00"/>
                </a:solidFill>
              </a:rPr>
              <a:t>“our word” </a:t>
            </a:r>
            <a:r>
              <a:rPr lang="en-US" dirty="0" smtClean="0"/>
              <a:t>— note that the authority of the pastor-teacher is tied up not only in the spiritual gift but also in what he communicate,  Bible doctrine. </a:t>
            </a:r>
          </a:p>
          <a:p>
            <a:endParaRPr lang="en-US" dirty="0" smtClean="0"/>
          </a:p>
          <a:p>
            <a:r>
              <a:rPr lang="en-US" dirty="0" smtClean="0"/>
              <a:t>In the case of the apostle Paul it is written. With pastor-teachers  it is spoken. </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endParaRPr lang="en-US" dirty="0" smtClean="0"/>
          </a:p>
          <a:p>
            <a:pPr hangingPunct="0"/>
            <a:r>
              <a:rPr lang="en-US" b="1" dirty="0" smtClean="0">
                <a:solidFill>
                  <a:srgbClr val="FFFF00"/>
                </a:solidFill>
              </a:rPr>
              <a:t>“through this epistle” </a:t>
            </a:r>
            <a:r>
              <a:rPr lang="en-US" dirty="0" smtClean="0"/>
              <a:t>— part of the Word of God. </a:t>
            </a:r>
          </a:p>
          <a:p>
            <a:pPr hangingPunct="0"/>
            <a:endParaRPr lang="en-US" dirty="0" smtClean="0"/>
          </a:p>
          <a:p>
            <a:pPr hangingPunct="0"/>
            <a:r>
              <a:rPr lang="en-US" b="1" dirty="0" smtClean="0">
                <a:solidFill>
                  <a:srgbClr val="FFFF00"/>
                </a:solidFill>
              </a:rPr>
              <a:t>“note” </a:t>
            </a:r>
            <a:r>
              <a:rPr lang="en-US" dirty="0" smtClean="0"/>
              <a:t>— SHMEION – PMImpv - means several things: to put a tag on someone, to make a reconnaissance for the purpose of avoiding. </a:t>
            </a:r>
          </a:p>
          <a:p>
            <a:pPr hangingPunct="0"/>
            <a:endParaRPr lang="en-US" dirty="0" smtClean="0"/>
          </a:p>
          <a:p>
            <a:pPr hangingPunct="0"/>
            <a:r>
              <a:rPr lang="en-US" dirty="0" smtClean="0"/>
              <a:t>When you get discouraged, when you have reactor factors in your life, the worst thing you can do is hook up with someone who is on a frantic search for happiness because you will </a:t>
            </a:r>
            <a:r>
              <a:rPr lang="en-US" u="sng" dirty="0" smtClean="0"/>
              <a:t>follow them instead of the Word.</a:t>
            </a:r>
          </a:p>
          <a:p>
            <a:pPr hangingPunct="0"/>
            <a:endParaRPr lang="en-US" dirty="0" smtClean="0"/>
          </a:p>
          <a:p>
            <a:pPr hangingPunct="0"/>
            <a:r>
              <a:rPr lang="en-US" dirty="0" smtClean="0"/>
              <a:t>It is the </a:t>
            </a:r>
            <a:r>
              <a:rPr lang="en-US" u="sng" dirty="0" smtClean="0">
                <a:solidFill>
                  <a:schemeClr val="accent6">
                    <a:lumMod val="20000"/>
                    <a:lumOff val="80000"/>
                  </a:schemeClr>
                </a:solidFill>
              </a:rPr>
              <a:t>tendency of all who become involved in reactor factors to immediately gravitate to and accept the leadership of anyone </a:t>
            </a:r>
            <a:r>
              <a:rPr lang="en-US" dirty="0" smtClean="0"/>
              <a:t>they know who is on a frantic search for happiness.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t>The iterative present indicates that this will happen from time to time. It doesn’t happen all the time but when it does mark out these people for avoidance. </a:t>
            </a:r>
          </a:p>
          <a:p>
            <a:pPr hangingPunct="0"/>
            <a:endParaRPr lang="en-US" dirty="0" smtClean="0"/>
          </a:p>
          <a:p>
            <a:pPr hangingPunct="0"/>
            <a:r>
              <a:rPr lang="en-US" b="1" dirty="0" smtClean="0">
                <a:solidFill>
                  <a:srgbClr val="FFC000"/>
                </a:solidFill>
              </a:rPr>
              <a:t>Principle: </a:t>
            </a:r>
            <a:r>
              <a:rPr lang="en-US" dirty="0" smtClean="0"/>
              <a:t>Troublemakers must always be tagged in your mind and avoided. </a:t>
            </a:r>
          </a:p>
          <a:p>
            <a:endParaRPr lang="en-US" b="1" dirty="0" smtClean="0">
              <a:solidFill>
                <a:srgbClr val="FFFF00"/>
              </a:solidFill>
            </a:endParaRPr>
          </a:p>
          <a:p>
            <a:r>
              <a:rPr lang="en-US" b="1" dirty="0" smtClean="0">
                <a:solidFill>
                  <a:srgbClr val="FFFF00"/>
                </a:solidFill>
              </a:rPr>
              <a:t>“and have no company with him” </a:t>
            </a:r>
            <a:r>
              <a:rPr lang="en-US" dirty="0" smtClean="0"/>
              <a:t>— SUNANAMIGNUMI – PMInfin -  When a word this long is used Paul usually has something very important in mind.  Means to mix. With the negative it means </a:t>
            </a:r>
            <a:r>
              <a:rPr lang="en-US" b="1" dirty="0" smtClean="0">
                <a:solidFill>
                  <a:srgbClr val="FFFF00"/>
                </a:solidFill>
              </a:rPr>
              <a:t>“do not with again mix with that person.”</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dirty="0" smtClean="0"/>
              <a:t>It means to mix again and again with. In other words, it indicates a very close relationship, it indicates a social life. </a:t>
            </a:r>
          </a:p>
          <a:p>
            <a:endParaRPr lang="en-US" dirty="0" smtClean="0"/>
          </a:p>
          <a:p>
            <a:r>
              <a:rPr lang="en-US" dirty="0" smtClean="0"/>
              <a:t>It means to have your social life with those who are on the road to reversionism. </a:t>
            </a:r>
          </a:p>
          <a:p>
            <a:endParaRPr lang="en-US" dirty="0" smtClean="0">
              <a:solidFill>
                <a:srgbClr val="FFC000"/>
              </a:solidFill>
            </a:endParaRPr>
          </a:p>
          <a:p>
            <a:r>
              <a:rPr lang="en-US" u="sng" dirty="0" smtClean="0">
                <a:solidFill>
                  <a:srgbClr val="FFC000"/>
                </a:solidFill>
              </a:rPr>
              <a:t>Principle</a:t>
            </a:r>
            <a:r>
              <a:rPr lang="en-US" u="sng" dirty="0" smtClean="0"/>
              <a:t>: </a:t>
            </a:r>
            <a:r>
              <a:rPr lang="en-US" dirty="0" smtClean="0"/>
              <a:t>You cannot have social life with born-again believers on the road to reversionism without getting on the same road. </a:t>
            </a:r>
          </a:p>
          <a:p>
            <a:endParaRPr lang="en-US" dirty="0" smtClean="0"/>
          </a:p>
          <a:p>
            <a:r>
              <a:rPr lang="en-US" dirty="0" smtClean="0"/>
              <a:t>Either doctrine continues to be your criterion and therefore the authority of your right pastor-teacher </a:t>
            </a:r>
            <a:r>
              <a:rPr lang="en-US" b="1" u="sng" dirty="0" smtClean="0"/>
              <a:t>or</a:t>
            </a:r>
            <a:r>
              <a:rPr lang="en-US" dirty="0" smtClean="0"/>
              <a:t> on the road to reversionism with someone on a frantic search for happiness. </a:t>
            </a:r>
          </a:p>
          <a:p>
            <a:endParaRPr lang="en-US" dirty="0" smtClean="0"/>
          </a:p>
          <a:p>
            <a:endParaRPr lang="en-US" dirty="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a:bodyPr>
          <a:lstStyle/>
          <a:p>
            <a:r>
              <a:rPr lang="en-US" dirty="0" smtClean="0"/>
              <a:t>The tendencial present tense of SUNANAMIGNUMI  means the action is purposed but it hasn’t been taken. </a:t>
            </a:r>
          </a:p>
          <a:p>
            <a:endParaRPr lang="en-US" dirty="0" smtClean="0"/>
          </a:p>
          <a:p>
            <a:r>
              <a:rPr lang="en-US" dirty="0" smtClean="0"/>
              <a:t>That is what is wrong with the Thessalonians. This is an action which they should be following and definitely have not. </a:t>
            </a:r>
          </a:p>
          <a:p>
            <a:endParaRPr lang="en-US" dirty="0" smtClean="0"/>
          </a:p>
          <a:p>
            <a:r>
              <a:rPr lang="en-US" dirty="0" smtClean="0"/>
              <a:t> They  have failed to do this.  It is also a warning of social unfaithfulness to the Word of God. This is the  command of separation.</a:t>
            </a:r>
          </a:p>
          <a:p>
            <a:endParaRPr lang="en-US" dirty="0" smtClean="0"/>
          </a:p>
          <a:p>
            <a:r>
              <a:rPr lang="en-US" b="1" dirty="0" smtClean="0">
                <a:solidFill>
                  <a:srgbClr val="FFFF00"/>
                </a:solidFill>
              </a:rPr>
              <a:t>“that he may be ashamed” - </a:t>
            </a:r>
            <a:r>
              <a:rPr lang="en-US" dirty="0" smtClean="0"/>
              <a:t>ENTREPO – APSubj -  means to receive guilt or shame. Ordinarily it means to receive guilt.</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10000"/>
          </a:bodyPr>
          <a:lstStyle/>
          <a:p>
            <a:endParaRPr lang="en-US" dirty="0" smtClean="0"/>
          </a:p>
          <a:p>
            <a:r>
              <a:rPr lang="en-US" dirty="0" smtClean="0"/>
              <a:t> If you cut yourself off from this one whom you have joined on the road to reversionism, then he faces the issue , he will have received shame or guilt. </a:t>
            </a:r>
          </a:p>
          <a:p>
            <a:endParaRPr lang="en-US" dirty="0" smtClean="0"/>
          </a:p>
          <a:p>
            <a:r>
              <a:rPr lang="en-US" dirty="0" smtClean="0"/>
              <a:t>Shame is a better translation here for the simple reason that the nobility of the priesthood is on the road to greater grace and shame here is the opposite of nobility. </a:t>
            </a:r>
          </a:p>
          <a:p>
            <a:endParaRPr lang="en-US" dirty="0" smtClean="0"/>
          </a:p>
          <a:p>
            <a:r>
              <a:rPr lang="en-US" dirty="0" smtClean="0"/>
              <a:t>The </a:t>
            </a:r>
            <a:r>
              <a:rPr lang="en-US" b="1" dirty="0" smtClean="0">
                <a:solidFill>
                  <a:srgbClr val="FFC000"/>
                </a:solidFill>
              </a:rPr>
              <a:t>frantic search for happiness </a:t>
            </a:r>
            <a:r>
              <a:rPr lang="en-US" dirty="0" smtClean="0"/>
              <a:t>starts to produce shame when this person finds himself cut off from someone whom he admires, whom he loves, and who is not going along for the ride in the frantic search for happiness but instead is going in the direction of doctrine.</a:t>
            </a:r>
          </a:p>
          <a:p>
            <a:endParaRPr lang="en-US" dirty="0" smtClean="0"/>
          </a:p>
          <a:p>
            <a:endParaRPr lang="en-US" dirty="0" smtClean="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endParaRPr lang="en-US" dirty="0" smtClean="0"/>
          </a:p>
          <a:p>
            <a:r>
              <a:rPr lang="en-US" dirty="0" smtClean="0"/>
              <a:t> In other words, you subordinate yourself to the Word of God and leave him in the Lord’s hands, and this is the way the Lord deals with that individual. </a:t>
            </a:r>
          </a:p>
          <a:p>
            <a:endParaRPr lang="en-US" dirty="0" smtClean="0"/>
          </a:p>
          <a:p>
            <a:r>
              <a:rPr lang="en-US" dirty="0" smtClean="0"/>
              <a:t>Guilt or shame is one of the knocking factors. The Lord stands at the door of the reversionist soul and knocks, knocking is through shame. </a:t>
            </a:r>
          </a:p>
          <a:p>
            <a:endParaRPr lang="en-US" dirty="0" smtClean="0"/>
          </a:p>
          <a:p>
            <a:r>
              <a:rPr lang="en-US" b="1" dirty="0" smtClean="0">
                <a:solidFill>
                  <a:srgbClr val="FFFF00"/>
                </a:solidFill>
              </a:rPr>
              <a:t>Verse 15 — “Yet count him not as an enemy.” </a:t>
            </a:r>
            <a:r>
              <a:rPr lang="en-US" dirty="0" smtClean="0"/>
              <a:t>HEGEOMAI – PAImpv -  Once you have wisdom on the launching pad you make conclusions, so HEGEOMAI </a:t>
            </a:r>
            <a:r>
              <a:rPr lang="en-US" i="1" dirty="0" smtClean="0"/>
              <a:t> </a:t>
            </a:r>
            <a:r>
              <a:rPr lang="en-US" dirty="0" smtClean="0"/>
              <a:t>means to make conclusions or to have doctrine on the launching pad.</a:t>
            </a:r>
          </a:p>
          <a:p>
            <a:endParaRPr lang="en-US" dirty="0" smtClean="0"/>
          </a:p>
          <a:p>
            <a:r>
              <a:rPr lang="en-US" dirty="0" smtClean="0">
                <a:solidFill>
                  <a:srgbClr val="FFFF00"/>
                </a:solidFill>
              </a:rPr>
              <a:t>“Conclude” </a:t>
            </a:r>
            <a:r>
              <a:rPr lang="en-US" dirty="0" smtClean="0"/>
              <a:t>is a better word than “count” here</a:t>
            </a:r>
            <a:r>
              <a:rPr lang="en-US" dirty="0" smtClean="0">
                <a:solidFill>
                  <a:srgbClr val="FFFF00"/>
                </a:solidFill>
              </a:rPr>
              <a:t>. “Do not conclude that person an enemy.”</a:t>
            </a:r>
            <a:endParaRPr lang="en-US" dirty="0">
              <a:solidFill>
                <a:srgbClr val="FFFF00"/>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20000"/>
          </a:bodyPr>
          <a:lstStyle/>
          <a:p>
            <a:pPr hangingPunct="0"/>
            <a:r>
              <a:rPr lang="en-US" dirty="0" smtClean="0"/>
              <a:t>Tag them for avoidance when it comes to any kind of social relationship but do not tag that person as an enemy. Why? </a:t>
            </a:r>
          </a:p>
          <a:p>
            <a:pPr hangingPunct="0"/>
            <a:endParaRPr lang="en-US" dirty="0" smtClean="0"/>
          </a:p>
          <a:p>
            <a:pPr hangingPunct="0"/>
            <a:r>
              <a:rPr lang="en-US" dirty="0" smtClean="0"/>
              <a:t>Because if you as a believer separate yourself from just such a person your tendency is to react against them.</a:t>
            </a:r>
          </a:p>
          <a:p>
            <a:pPr hangingPunct="0"/>
            <a:endParaRPr lang="en-US" dirty="0" smtClean="0"/>
          </a:p>
          <a:p>
            <a:pPr hangingPunct="0"/>
            <a:r>
              <a:rPr lang="en-US" dirty="0" smtClean="0"/>
              <a:t>Your reaction against them produces mental attitude sins which are just as bad as hooking up with them in social infidelity to doctrine. </a:t>
            </a:r>
          </a:p>
          <a:p>
            <a:pPr hangingPunct="0">
              <a:buNone/>
            </a:pPr>
            <a:endParaRPr lang="en-US" dirty="0" smtClean="0"/>
          </a:p>
          <a:p>
            <a:pPr hangingPunct="0"/>
            <a:r>
              <a:rPr lang="en-US" b="1" dirty="0" smtClean="0">
                <a:solidFill>
                  <a:srgbClr val="FFFF00"/>
                </a:solidFill>
              </a:rPr>
              <a:t>“but  admonish” </a:t>
            </a:r>
            <a:r>
              <a:rPr lang="en-US" dirty="0" smtClean="0"/>
              <a:t>— be careful because admonishing is a form of teaching.  NEUTHETEO – PAImpv – NOUS + TITHEMI – to place in the left lobe. </a:t>
            </a:r>
          </a:p>
          <a:p>
            <a:pPr hangingPunct="0"/>
            <a:endParaRPr lang="en-US" dirty="0" smtClean="0"/>
          </a:p>
          <a:p>
            <a:pPr hangingPunct="0"/>
            <a:r>
              <a:rPr lang="en-US" dirty="0" smtClean="0"/>
              <a:t> In other words, you don’t go around and talk to these people and tell them they are all out of line, that they’re wrong, and so on.</a:t>
            </a:r>
          </a:p>
          <a:p>
            <a:pPr hangingPunct="0"/>
            <a:endParaRPr lang="en-US" dirty="0" smtClean="0"/>
          </a:p>
          <a:p>
            <a:pPr hangingPunct="0"/>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10000"/>
          </a:bodyPr>
          <a:lstStyle/>
          <a:p>
            <a:pPr hangingPunct="0"/>
            <a:r>
              <a:rPr lang="en-US" dirty="0" smtClean="0"/>
              <a:t>But if they solicit information from you the only thing you can do is to put some information in their NOUS , their left lobe. </a:t>
            </a:r>
          </a:p>
          <a:p>
            <a:pPr hangingPunct="0"/>
            <a:endParaRPr lang="en-US" dirty="0" smtClean="0"/>
          </a:p>
          <a:p>
            <a:pPr hangingPunct="0"/>
            <a:r>
              <a:rPr lang="en-US" dirty="0" smtClean="0"/>
              <a:t>It does not mean to admonish., it means to inject information into the left lobe. The iterative present means that this will occur from time to time, it doesn’t occur all of the time. 	</a:t>
            </a:r>
          </a:p>
          <a:p>
            <a:pPr hangingPunct="0"/>
            <a:endParaRPr lang="en-US" dirty="0" smtClean="0"/>
          </a:p>
          <a:p>
            <a:pPr hangingPunct="0"/>
            <a:r>
              <a:rPr lang="en-US" dirty="0" smtClean="0"/>
              <a:t>This is generally accomplished by the pastor-teacher, not members of the local congregation. Do not regard as an enemy but provide information. </a:t>
            </a:r>
          </a:p>
          <a:p>
            <a:pPr hangingPunct="0"/>
            <a:endParaRPr lang="en-US" dirty="0" smtClean="0"/>
          </a:p>
          <a:p>
            <a:pPr hangingPunct="0"/>
            <a:r>
              <a:rPr lang="en-US" b="1" dirty="0" smtClean="0">
                <a:solidFill>
                  <a:srgbClr val="FFFF00"/>
                </a:solidFill>
              </a:rPr>
              <a:t>“brother” </a:t>
            </a:r>
            <a:r>
              <a:rPr lang="en-US" dirty="0" smtClean="0"/>
              <a:t>– fellow believer.   As a result of this a life of tranquillity emerges. </a:t>
            </a:r>
          </a:p>
          <a:p>
            <a:pPr hangingPunct="0"/>
            <a:endParaRPr lang="en-US" b="1" dirty="0" smtClean="0">
              <a:solidFill>
                <a:srgbClr val="FFFF00"/>
              </a:solidFill>
            </a:endParaRPr>
          </a:p>
          <a:p>
            <a:pPr hangingPunct="0"/>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The angelic conflict rages against those who spread the gospel and tell others about sound doctrine.</a:t>
            </a:r>
          </a:p>
          <a:p>
            <a:endParaRPr lang="en-US" dirty="0" smtClean="0"/>
          </a:p>
          <a:p>
            <a:r>
              <a:rPr lang="en-US" dirty="0" smtClean="0"/>
              <a:t>Paul and his team were a priority one target for they taught the Biblical Gospel</a:t>
            </a:r>
          </a:p>
          <a:p>
            <a:pPr hangingPunct="0"/>
            <a:endParaRPr lang="en-US" dirty="0" smtClean="0"/>
          </a:p>
          <a:p>
            <a:pPr hangingPunct="0">
              <a:buNone/>
            </a:pPr>
            <a:r>
              <a:rPr lang="en-US" b="1" dirty="0" smtClean="0">
                <a:solidFill>
                  <a:srgbClr val="FFC000"/>
                </a:solidFill>
              </a:rPr>
              <a:t>The Doctrine of the Biblical Gospel</a:t>
            </a:r>
          </a:p>
          <a:p>
            <a:pPr hangingPunct="0">
              <a:buNone/>
            </a:pPr>
            <a:r>
              <a:rPr lang="en-US" dirty="0" smtClean="0"/>
              <a:t> </a:t>
            </a:r>
          </a:p>
          <a:p>
            <a:pPr hangingPunct="0"/>
            <a:r>
              <a:rPr lang="en-US" dirty="0" smtClean="0"/>
              <a:t>1. Definition. To define the gospel you must look at the Greek word — EUAGGELIA </a:t>
            </a:r>
          </a:p>
          <a:p>
            <a:pPr hangingPunct="0"/>
            <a:endParaRPr lang="en-US" dirty="0" smtClean="0"/>
          </a:p>
          <a:p>
            <a:pPr hangingPunct="0"/>
            <a:r>
              <a:rPr lang="en-US" dirty="0" smtClean="0"/>
              <a:t>EUAGGELIA is compounded:  EU means good; AGGELOI </a:t>
            </a:r>
            <a:r>
              <a:rPr lang="en-US" i="1" dirty="0" smtClean="0"/>
              <a:t> </a:t>
            </a:r>
            <a:r>
              <a:rPr lang="en-US" dirty="0" smtClean="0"/>
              <a:t>means message or news. </a:t>
            </a:r>
          </a:p>
          <a:p>
            <a:pPr hangingPunct="0"/>
            <a:endParaRPr lang="en-US" dirty="0" smtClean="0"/>
          </a:p>
          <a:p>
            <a:pPr hangingPunct="0"/>
            <a:r>
              <a:rPr lang="en-US" dirty="0" smtClean="0"/>
              <a:t>The gospel, then, by definition is some kind of good news: the communication of doctrines of salvation. </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r>
              <a:rPr lang="en-US" b="1" dirty="0" smtClean="0">
                <a:solidFill>
                  <a:srgbClr val="FFFF00"/>
                </a:solidFill>
              </a:rPr>
              <a:t>Verse 16 — “The Lord of peace,” </a:t>
            </a:r>
            <a:r>
              <a:rPr lang="en-US" b="1" dirty="0" smtClean="0"/>
              <a:t>r</a:t>
            </a:r>
            <a:r>
              <a:rPr lang="en-US" dirty="0" smtClean="0"/>
              <a:t>efers to God the Father,  means here </a:t>
            </a:r>
            <a:r>
              <a:rPr lang="en-US" dirty="0" smtClean="0">
                <a:solidFill>
                  <a:srgbClr val="FFFF00"/>
                </a:solidFill>
              </a:rPr>
              <a:t>“tranquility.” </a:t>
            </a:r>
          </a:p>
          <a:p>
            <a:pPr hangingPunct="0"/>
            <a:endParaRPr lang="en-US" dirty="0" smtClean="0">
              <a:solidFill>
                <a:srgbClr val="FFFF00"/>
              </a:solidFill>
            </a:endParaRPr>
          </a:p>
          <a:p>
            <a:pPr hangingPunct="0"/>
            <a:r>
              <a:rPr lang="en-US" b="1" u="sng" dirty="0" smtClean="0"/>
              <a:t>Principle: </a:t>
            </a:r>
            <a:r>
              <a:rPr lang="en-US" dirty="0" smtClean="0"/>
              <a:t>Before you have happiness you must first of all have tranquility. This is the title of God the Father to show that He does not provide something frantic to counter something frantic. </a:t>
            </a:r>
          </a:p>
          <a:p>
            <a:endParaRPr lang="en-US" dirty="0" smtClean="0"/>
          </a:p>
          <a:p>
            <a:r>
              <a:rPr lang="en-US" dirty="0" smtClean="0"/>
              <a:t>A frantic search for happiness is a desperate person suddenly trying to get their kicks out of life. Therefore they are subjective in their attitude. They are reacting.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a:bodyPr>
          <a:lstStyle/>
          <a:p>
            <a:pPr hangingPunct="0"/>
            <a:endParaRPr lang="en-US" dirty="0" smtClean="0"/>
          </a:p>
          <a:p>
            <a:pPr hangingPunct="0"/>
            <a:r>
              <a:rPr lang="en-US" dirty="0" smtClean="0"/>
              <a:t>A principle of doctrine that is very important:  If you stay on the road to greater grace you will have tranquility before you have the ecstatic type happiness. </a:t>
            </a:r>
          </a:p>
          <a:p>
            <a:pPr hangingPunct="0"/>
            <a:endParaRPr lang="en-US" dirty="0" smtClean="0"/>
          </a:p>
          <a:p>
            <a:pPr hangingPunct="0"/>
            <a:r>
              <a:rPr lang="en-US" b="1" dirty="0" smtClean="0">
                <a:solidFill>
                  <a:srgbClr val="FFC000"/>
                </a:solidFill>
              </a:rPr>
              <a:t>Tranquility must precede any other type of happiness. </a:t>
            </a:r>
            <a:r>
              <a:rPr lang="en-US" dirty="0" smtClean="0"/>
              <a:t>It actually means that you are now qualified for happiness, you have the true basis for happiness.</a:t>
            </a:r>
          </a:p>
          <a:p>
            <a:pPr hangingPunct="0"/>
            <a:endParaRPr lang="en-US" dirty="0" smtClean="0"/>
          </a:p>
          <a:p>
            <a:pPr hangingPunct="0"/>
            <a:r>
              <a:rPr lang="en-US" dirty="0" smtClean="0"/>
              <a:t> So He is called the </a:t>
            </a:r>
            <a:r>
              <a:rPr lang="en-US" dirty="0" smtClean="0">
                <a:solidFill>
                  <a:srgbClr val="FFFF00"/>
                </a:solidFill>
              </a:rPr>
              <a:t>“Lord of tranquility”- </a:t>
            </a:r>
            <a:r>
              <a:rPr lang="en-US" dirty="0" smtClean="0"/>
              <a:t>Himself.  It is the  basis for your greater grace happiness. He has provided in doctrine the basis of tranquility. Tranquility leads to a more pronounced type of happiness. </a:t>
            </a:r>
          </a:p>
          <a:p>
            <a:pPr hangingPunct="0"/>
            <a:endParaRPr lang="en-US" dirty="0" smtClean="0"/>
          </a:p>
          <a:p>
            <a:pPr hangingPunct="0"/>
            <a:endParaRPr lang="en-US"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85000" lnSpcReduction="20000"/>
          </a:bodyPr>
          <a:lstStyle/>
          <a:p>
            <a:pPr hangingPunct="0"/>
            <a:r>
              <a:rPr lang="en-US" b="1" dirty="0" smtClean="0">
                <a:solidFill>
                  <a:srgbClr val="FFFF00"/>
                </a:solidFill>
              </a:rPr>
              <a:t>“give” </a:t>
            </a:r>
            <a:r>
              <a:rPr lang="en-US" dirty="0" smtClean="0"/>
              <a:t>—DIDOMI – </a:t>
            </a:r>
            <a:r>
              <a:rPr lang="en-US" dirty="0" err="1" smtClean="0"/>
              <a:t>AAOptative</a:t>
            </a:r>
            <a:r>
              <a:rPr lang="en-US" dirty="0" smtClean="0"/>
              <a:t> -  a culminative aorist. As a result of tranquility in the soul through doctrine. </a:t>
            </a:r>
          </a:p>
          <a:p>
            <a:pPr hangingPunct="0"/>
            <a:endParaRPr lang="en-US" dirty="0" smtClean="0"/>
          </a:p>
          <a:p>
            <a:pPr hangingPunct="0"/>
            <a:r>
              <a:rPr lang="en-US" b="1" dirty="0" smtClean="0">
                <a:solidFill>
                  <a:srgbClr val="FFC000"/>
                </a:solidFill>
              </a:rPr>
              <a:t>Tranquility = capacity, capacity through a maximum amount of doctrine.  </a:t>
            </a:r>
            <a:r>
              <a:rPr lang="en-US" dirty="0" smtClean="0"/>
              <a:t>As a result of this tranquility in the soul we have the culminative aorist which emphasizes the results. </a:t>
            </a:r>
          </a:p>
          <a:p>
            <a:pPr hangingPunct="0"/>
            <a:endParaRPr lang="en-US" dirty="0" smtClean="0"/>
          </a:p>
          <a:p>
            <a:pPr hangingPunct="0"/>
            <a:r>
              <a:rPr lang="en-US" dirty="0" smtClean="0"/>
              <a:t>As a result of taking in the Word, going through a test or two now and then, you come to the point of tranquility. </a:t>
            </a:r>
          </a:p>
          <a:p>
            <a:pPr hangingPunct="0"/>
            <a:endParaRPr lang="en-US" dirty="0" smtClean="0"/>
          </a:p>
          <a:p>
            <a:pPr hangingPunct="0"/>
            <a:r>
              <a:rPr lang="en-US" dirty="0" smtClean="0"/>
              <a:t>God the Father gives you this. In eternity past God gave you these things. </a:t>
            </a:r>
          </a:p>
          <a:p>
            <a:pPr hangingPunct="0"/>
            <a:endParaRPr lang="en-US" dirty="0" smtClean="0"/>
          </a:p>
          <a:p>
            <a:pPr hangingPunct="0"/>
            <a:r>
              <a:rPr lang="en-US" dirty="0" smtClean="0"/>
              <a:t>The optative is important, it expresses a personal desire for every believer. It is God’s personal desire for you to have the capacity for blessing so that He can pour the blessing. </a:t>
            </a: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r>
              <a:rPr lang="en-US" b="1" dirty="0" smtClean="0">
                <a:solidFill>
                  <a:srgbClr val="FFFF00"/>
                </a:solidFill>
              </a:rPr>
              <a:t>“peace” </a:t>
            </a:r>
            <a:r>
              <a:rPr lang="en-US" dirty="0" smtClean="0"/>
              <a:t>— </a:t>
            </a:r>
            <a:r>
              <a:rPr lang="en-US" i="1" dirty="0" smtClean="0"/>
              <a:t>EIRON</a:t>
            </a:r>
            <a:r>
              <a:rPr lang="en-US" dirty="0" smtClean="0"/>
              <a:t> tranquility or +H in the top floor of the ECS. This is the capacity for the happiness that God will provide.</a:t>
            </a:r>
          </a:p>
          <a:p>
            <a:pPr hangingPunct="0"/>
            <a:endParaRPr lang="en-US" dirty="0" smtClean="0"/>
          </a:p>
          <a:p>
            <a:pPr hangingPunct="0"/>
            <a:r>
              <a:rPr lang="en-US" dirty="0" smtClean="0"/>
              <a:t> </a:t>
            </a:r>
            <a:r>
              <a:rPr lang="en-US" b="1" dirty="0" smtClean="0">
                <a:solidFill>
                  <a:srgbClr val="FFFF00"/>
                </a:solidFill>
              </a:rPr>
              <a:t>“through all” </a:t>
            </a:r>
            <a:r>
              <a:rPr lang="en-US" dirty="0" smtClean="0"/>
              <a:t>— DIA plus the genitive singular of PAJ. That means through all your intake of doctrine, not “always.” </a:t>
            </a:r>
          </a:p>
          <a:p>
            <a:pPr hangingPunct="0"/>
            <a:endParaRPr lang="en-US" dirty="0" smtClean="0"/>
          </a:p>
          <a:p>
            <a:pPr hangingPunct="0"/>
            <a:r>
              <a:rPr lang="en-US" b="1" dirty="0" smtClean="0">
                <a:solidFill>
                  <a:srgbClr val="FFFF00"/>
                </a:solidFill>
              </a:rPr>
              <a:t>“by all means” - </a:t>
            </a:r>
            <a:r>
              <a:rPr lang="en-US" dirty="0" smtClean="0"/>
              <a:t> </a:t>
            </a:r>
            <a:r>
              <a:rPr lang="en-US" b="1" dirty="0" smtClean="0">
                <a:solidFill>
                  <a:srgbClr val="FFFF00"/>
                </a:solidFill>
              </a:rPr>
              <a:t>“through all doctrine in all places.” </a:t>
            </a:r>
            <a:r>
              <a:rPr lang="en-US" dirty="0" smtClean="0"/>
              <a:t>This indicates that once you reach +H then you can handle any circumstances in life. </a:t>
            </a:r>
          </a:p>
          <a:p>
            <a:pPr hangingPunct="0"/>
            <a:endParaRPr lang="en-US" dirty="0" smtClean="0"/>
          </a:p>
          <a:p>
            <a:pPr hangingPunct="0"/>
            <a:r>
              <a:rPr lang="en-US" b="1" dirty="0" smtClean="0">
                <a:solidFill>
                  <a:srgbClr val="FFFF00"/>
                </a:solidFill>
              </a:rPr>
              <a:t>“The Lord with you all” </a:t>
            </a:r>
            <a:r>
              <a:rPr lang="en-US" dirty="0" smtClean="0"/>
              <a:t>— this is the second use of  KURIOI, it refers this time to Jesus Christ.  Christ indwells you when you are on the road to greater grace. 	</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t>You always have the indwelling of the Holy Spirit, you do not always have the indwelling of Christ. </a:t>
            </a:r>
            <a:r>
              <a:rPr lang="en-US" i="1" dirty="0" smtClean="0"/>
              <a:t>Meta</a:t>
            </a:r>
            <a:r>
              <a:rPr lang="en-US" dirty="0" smtClean="0"/>
              <a:t> is a preposition of association.</a:t>
            </a:r>
          </a:p>
          <a:p>
            <a:endParaRPr lang="en-US" dirty="0" smtClean="0"/>
          </a:p>
          <a:p>
            <a:pPr hangingPunct="0"/>
            <a:r>
              <a:rPr lang="en-US" b="1" dirty="0" smtClean="0">
                <a:solidFill>
                  <a:srgbClr val="FFFF00"/>
                </a:solidFill>
              </a:rPr>
              <a:t>Vs 17 – “</a:t>
            </a:r>
            <a:endParaRPr lang="en-US" dirty="0" smtClean="0"/>
          </a:p>
          <a:p>
            <a:pPr hangingPunct="0"/>
            <a:r>
              <a:rPr lang="en-US" dirty="0" smtClean="0"/>
              <a:t>ASPASMOI </a:t>
            </a:r>
            <a:r>
              <a:rPr lang="en-US" i="1" dirty="0" smtClean="0"/>
              <a:t> </a:t>
            </a:r>
            <a:r>
              <a:rPr lang="en-US" dirty="0" smtClean="0"/>
              <a:t>is used for salutation. It is generally used in the concept of the one who has the authority passing on information or orders to those who are under his authority. </a:t>
            </a:r>
          </a:p>
          <a:p>
            <a:pPr hangingPunct="0"/>
            <a:endParaRPr lang="en-US" dirty="0" smtClean="0"/>
          </a:p>
          <a:p>
            <a:pPr hangingPunct="0"/>
            <a:r>
              <a:rPr lang="en-US" b="1" dirty="0" smtClean="0">
                <a:solidFill>
                  <a:srgbClr val="FFFF00"/>
                </a:solidFill>
              </a:rPr>
              <a:t>“mine own hand” </a:t>
            </a:r>
            <a:r>
              <a:rPr lang="en-US" dirty="0" smtClean="0"/>
              <a:t>indicates that Paul dictated it through a secretary, but it indicates he is signing it which means it is official. </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t>So this is another way of saying, “This is official and you are under the authority of what has been taught.” </a:t>
            </a:r>
          </a:p>
          <a:p>
            <a:endParaRPr lang="en-US" dirty="0" smtClean="0"/>
          </a:p>
          <a:p>
            <a:pPr hangingPunct="0"/>
            <a:r>
              <a:rPr lang="en-US" b="1" dirty="0" smtClean="0">
                <a:solidFill>
                  <a:srgbClr val="FFFF00"/>
                </a:solidFill>
              </a:rPr>
              <a:t>“which is the token” </a:t>
            </a:r>
            <a:r>
              <a:rPr lang="en-US" dirty="0" smtClean="0"/>
              <a:t>— EIMI – PAIndic -  a retroactive progressive present which means </a:t>
            </a:r>
            <a:r>
              <a:rPr lang="en-US" dirty="0" smtClean="0">
                <a:solidFill>
                  <a:srgbClr val="FFFF00"/>
                </a:solidFill>
              </a:rPr>
              <a:t>“is and always was a distinguishing mark” </a:t>
            </a:r>
            <a:r>
              <a:rPr lang="en-US" dirty="0" smtClean="0"/>
              <a:t>— an evidence or proof of authority. </a:t>
            </a:r>
          </a:p>
          <a:p>
            <a:pPr hangingPunct="0"/>
            <a:endParaRPr lang="en-US" dirty="0" smtClean="0"/>
          </a:p>
          <a:p>
            <a:pPr hangingPunct="0"/>
            <a:r>
              <a:rPr lang="en-US" dirty="0" smtClean="0"/>
              <a:t>In other words, SHEMION here refers to the sign of authority. Paul’s signature is the sign of authority, the evidence of authority</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10000"/>
          </a:bodyPr>
          <a:lstStyle/>
          <a:p>
            <a:pPr hangingPunct="0"/>
            <a:r>
              <a:rPr lang="en-US" b="1" dirty="0" smtClean="0">
                <a:solidFill>
                  <a:srgbClr val="FFFF00"/>
                </a:solidFill>
              </a:rPr>
              <a:t>Verse 18 — </a:t>
            </a:r>
            <a:r>
              <a:rPr lang="en-US" dirty="0" smtClean="0"/>
              <a:t>the benediction is again a reminder of the objective in </a:t>
            </a:r>
          </a:p>
          <a:p>
            <a:pPr hangingPunct="0">
              <a:buNone/>
            </a:pPr>
            <a:r>
              <a:rPr lang="en-US" dirty="0" smtClean="0"/>
              <a:t>      the Christian way of life: </a:t>
            </a:r>
            <a:r>
              <a:rPr lang="en-US" dirty="0" smtClean="0">
                <a:solidFill>
                  <a:srgbClr val="FFFF00"/>
                </a:solidFill>
              </a:rPr>
              <a:t>“the grace of our Lord Jesus Christ.” </a:t>
            </a:r>
          </a:p>
          <a:p>
            <a:pPr hangingPunct="0">
              <a:buNone/>
            </a:pPr>
            <a:endParaRPr lang="en-US" dirty="0" smtClean="0">
              <a:solidFill>
                <a:srgbClr val="FFFF00"/>
              </a:solidFill>
            </a:endParaRPr>
          </a:p>
          <a:p>
            <a:pPr hangingPunct="0"/>
            <a:r>
              <a:rPr lang="en-US" dirty="0" smtClean="0"/>
              <a:t>This is not just grace, it is greater grace.  It can be translated</a:t>
            </a:r>
            <a:r>
              <a:rPr lang="en-US" dirty="0" smtClean="0">
                <a:solidFill>
                  <a:srgbClr val="FFFF00"/>
                </a:solidFill>
              </a:rPr>
              <a:t>, “The grace that belongs to the Lord Jesus Christ.” </a:t>
            </a:r>
          </a:p>
          <a:p>
            <a:pPr hangingPunct="0"/>
            <a:endParaRPr lang="en-US" dirty="0" smtClean="0">
              <a:solidFill>
                <a:srgbClr val="FFFF00"/>
              </a:solidFill>
            </a:endParaRPr>
          </a:p>
          <a:p>
            <a:pPr hangingPunct="0"/>
            <a:r>
              <a:rPr lang="en-US" b="1" dirty="0" smtClean="0">
                <a:solidFill>
                  <a:srgbClr val="FFFF00"/>
                </a:solidFill>
              </a:rPr>
              <a:t> “associated with you all.” </a:t>
            </a:r>
            <a:r>
              <a:rPr lang="en-US" dirty="0" smtClean="0"/>
              <a:t>That is the objective of the Christian way of life and that is the way that Paul closes out the epistle — by restating the objective. </a:t>
            </a:r>
          </a:p>
          <a:p>
            <a:pPr hangingPunct="0"/>
            <a:endParaRPr lang="en-US" dirty="0" smtClean="0"/>
          </a:p>
          <a:p>
            <a:pPr hangingPunct="0"/>
            <a:r>
              <a:rPr lang="en-US" b="1" dirty="0" smtClean="0">
                <a:solidFill>
                  <a:srgbClr val="FFFF00"/>
                </a:solidFill>
              </a:rPr>
              <a:t>“Amen” </a:t>
            </a:r>
            <a:r>
              <a:rPr lang="en-US" dirty="0" smtClean="0"/>
              <a:t>— I believe it.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85000" lnSpcReduction="20000"/>
          </a:bodyPr>
          <a:lstStyle/>
          <a:p>
            <a:pPr hangingPunct="0"/>
            <a:r>
              <a:rPr lang="en-US" b="1" dirty="0" smtClean="0"/>
              <a:t>2. The boundaries of the gospel </a:t>
            </a:r>
            <a:r>
              <a:rPr lang="en-US" dirty="0" smtClean="0"/>
              <a:t>— 1 Corinthians 15:1-4. </a:t>
            </a:r>
          </a:p>
          <a:p>
            <a:pPr hangingPunct="0">
              <a:buNone/>
            </a:pPr>
            <a:r>
              <a:rPr lang="en-US" dirty="0" smtClean="0"/>
              <a:t>          a. The first boundary is the fact that Christ died for our sins, and “according to the scriptures” refers to the Old Testament. It is taught in the Old Testament as well as in the New.</a:t>
            </a:r>
          </a:p>
          <a:p>
            <a:pPr hangingPunct="0">
              <a:buNone/>
            </a:pPr>
            <a:r>
              <a:rPr lang="en-US" dirty="0" smtClean="0"/>
              <a:t> </a:t>
            </a:r>
          </a:p>
          <a:p>
            <a:pPr hangingPunct="0">
              <a:buNone/>
            </a:pPr>
            <a:r>
              <a:rPr lang="en-US" dirty="0" smtClean="0"/>
              <a:t>         b. “He was buried” is to indicate that after He died for our sins He died physically. So we have  spiritual death; physical death. </a:t>
            </a:r>
          </a:p>
          <a:p>
            <a:pPr hangingPunct="0">
              <a:buNone/>
            </a:pPr>
            <a:r>
              <a:rPr lang="en-US" dirty="0" smtClean="0"/>
              <a:t> </a:t>
            </a:r>
          </a:p>
          <a:p>
            <a:pPr hangingPunct="0">
              <a:buNone/>
            </a:pPr>
            <a:r>
              <a:rPr lang="en-US" dirty="0" smtClean="0"/>
              <a:t>         c. “That he was raised in the third day, according to the scripture.” So the gospel ends with resurrection. </a:t>
            </a:r>
          </a:p>
          <a:p>
            <a:pPr hangingPunct="0">
              <a:buNone/>
            </a:pPr>
            <a:endParaRPr lang="en-US" dirty="0" smtClean="0"/>
          </a:p>
          <a:p>
            <a:pPr hangingPunct="0">
              <a:buNone/>
            </a:pPr>
            <a:r>
              <a:rPr lang="en-US" dirty="0" smtClean="0"/>
              <a:t>         If you go away from the cross you are out of bounds; </a:t>
            </a:r>
          </a:p>
          <a:p>
            <a:pPr hangingPunct="0">
              <a:buNone/>
            </a:pPr>
            <a:r>
              <a:rPr lang="en-US" dirty="0" smtClean="0"/>
              <a:t>         If you go away from the spiritual and physical death you are out of bounds; </a:t>
            </a:r>
          </a:p>
          <a:p>
            <a:pPr hangingPunct="0">
              <a:buNone/>
            </a:pPr>
            <a:r>
              <a:rPr lang="en-US" dirty="0" smtClean="0"/>
              <a:t>         If you deny the resurrection you are out of bounds.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r>
              <a:rPr lang="en-US" dirty="0" smtClean="0"/>
              <a:t>Note that the gospel reveals the fact of sin or the penalty of sin.</a:t>
            </a:r>
          </a:p>
          <a:p>
            <a:pPr hangingPunct="0"/>
            <a:endParaRPr lang="en-US" dirty="0" smtClean="0"/>
          </a:p>
          <a:p>
            <a:pPr hangingPunct="0"/>
            <a:r>
              <a:rPr lang="en-US" dirty="0" smtClean="0"/>
              <a:t>These are true doctrines but they are out of the boundary. In other words, when you give the talk about someone’s personal sins (</a:t>
            </a:r>
            <a:r>
              <a:rPr lang="en-US" dirty="0" err="1" smtClean="0"/>
              <a:t>hamartiology</a:t>
            </a:r>
            <a:r>
              <a:rPr lang="en-US" dirty="0" smtClean="0"/>
              <a:t>) it is not the gospel. </a:t>
            </a:r>
          </a:p>
          <a:p>
            <a:pPr hangingPunct="0"/>
            <a:endParaRPr lang="en-US" dirty="0" smtClean="0"/>
          </a:p>
          <a:p>
            <a:pPr hangingPunct="0"/>
            <a:r>
              <a:rPr lang="en-US" dirty="0" smtClean="0"/>
              <a:t>The good news is that Christ did something about it on the cross. </a:t>
            </a:r>
          </a:p>
          <a:p>
            <a:pPr hangingPunct="0">
              <a:buNone/>
            </a:pPr>
            <a:r>
              <a:rPr lang="en-US" dirty="0" smtClean="0"/>
              <a:t> </a:t>
            </a:r>
          </a:p>
          <a:p>
            <a:pPr hangingPunct="0"/>
            <a:r>
              <a:rPr lang="en-US" dirty="0" smtClean="0"/>
              <a:t> Preaching the gospel is the explanation of salvation in terms of </a:t>
            </a:r>
            <a:r>
              <a:rPr lang="en-US" b="1" dirty="0" smtClean="0">
                <a:solidFill>
                  <a:srgbClr val="FF0000"/>
                </a:solidFill>
              </a:rPr>
              <a:t>redemption</a:t>
            </a:r>
            <a:r>
              <a:rPr lang="en-US" dirty="0" smtClean="0"/>
              <a:t> (purchased from the slave market of sin) , </a:t>
            </a:r>
            <a:r>
              <a:rPr lang="en-US" b="1" dirty="0" smtClean="0">
                <a:solidFill>
                  <a:srgbClr val="FFFF00"/>
                </a:solidFill>
              </a:rPr>
              <a:t>reconciliation</a:t>
            </a:r>
            <a:r>
              <a:rPr lang="en-US" b="1" dirty="0" smtClean="0"/>
              <a:t> </a:t>
            </a:r>
            <a:r>
              <a:rPr lang="en-US" dirty="0" smtClean="0"/>
              <a:t>(brought near to God), and </a:t>
            </a:r>
            <a:r>
              <a:rPr lang="en-US" b="1" dirty="0" smtClean="0">
                <a:solidFill>
                  <a:schemeClr val="accent3">
                    <a:lumMod val="60000"/>
                    <a:lumOff val="40000"/>
                  </a:schemeClr>
                </a:solidFill>
              </a:rPr>
              <a:t>propitiation</a:t>
            </a:r>
            <a:r>
              <a:rPr lang="en-US" dirty="0" smtClean="0"/>
              <a:t> (God is satisfied with Christ’s work on the cross paying for sins). </a:t>
            </a:r>
          </a:p>
          <a:p>
            <a:pPr hangingPunct="0"/>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446</TotalTime>
  <Words>6476</Words>
  <Application>Microsoft Office PowerPoint</Application>
  <PresentationFormat>On-screen Show (4:3)</PresentationFormat>
  <Paragraphs>540</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Apex</vt:lpstr>
      <vt:lpstr>2 Thessalonians 3</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Thessalonians 3</dc:title>
  <dc:creator>Ron McMurray</dc:creator>
  <cp:lastModifiedBy>Ron McMurray</cp:lastModifiedBy>
  <cp:revision>23</cp:revision>
  <dcterms:created xsi:type="dcterms:W3CDTF">2011-05-14T18:19:01Z</dcterms:created>
  <dcterms:modified xsi:type="dcterms:W3CDTF">2011-07-11T17:52:33Z</dcterms:modified>
</cp:coreProperties>
</file>