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69.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158.xml" ContentType="application/vnd.openxmlformats-officedocument.presentationml.slide+xml"/>
  <Override PartName="/ppt/slides/slide176.xml" ContentType="application/vnd.openxmlformats-officedocument.presentationml.slide+xml"/>
  <Override PartName="/ppt/slides/slide194.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165.xml" ContentType="application/vnd.openxmlformats-officedocument.presentationml.slide+xml"/>
  <Override PartName="/ppt/slides/slide183.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72.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s/slide199.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88.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slides/slide191.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s/slide196.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97.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193.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314" r:id="rId29"/>
    <p:sldId id="283" r:id="rId30"/>
    <p:sldId id="284" r:id="rId31"/>
    <p:sldId id="315" r:id="rId32"/>
    <p:sldId id="285" r:id="rId33"/>
    <p:sldId id="286" r:id="rId34"/>
    <p:sldId id="287" r:id="rId35"/>
    <p:sldId id="288" r:id="rId36"/>
    <p:sldId id="289" r:id="rId37"/>
    <p:sldId id="290" r:id="rId38"/>
    <p:sldId id="291" r:id="rId39"/>
    <p:sldId id="292" r:id="rId40"/>
    <p:sldId id="293" r:id="rId41"/>
    <p:sldId id="294" r:id="rId42"/>
    <p:sldId id="316" r:id="rId43"/>
    <p:sldId id="295" r:id="rId44"/>
    <p:sldId id="296" r:id="rId45"/>
    <p:sldId id="317" r:id="rId46"/>
    <p:sldId id="297" r:id="rId47"/>
    <p:sldId id="298" r:id="rId48"/>
    <p:sldId id="299" r:id="rId49"/>
    <p:sldId id="384" r:id="rId50"/>
    <p:sldId id="300" r:id="rId51"/>
    <p:sldId id="301" r:id="rId52"/>
    <p:sldId id="302" r:id="rId53"/>
    <p:sldId id="303" r:id="rId54"/>
    <p:sldId id="397" r:id="rId55"/>
    <p:sldId id="304" r:id="rId56"/>
    <p:sldId id="305" r:id="rId57"/>
    <p:sldId id="306" r:id="rId58"/>
    <p:sldId id="307" r:id="rId59"/>
    <p:sldId id="398" r:id="rId60"/>
    <p:sldId id="308" r:id="rId61"/>
    <p:sldId id="309" r:id="rId62"/>
    <p:sldId id="310" r:id="rId63"/>
    <p:sldId id="311" r:id="rId64"/>
    <p:sldId id="312" r:id="rId65"/>
    <p:sldId id="313" r:id="rId66"/>
    <p:sldId id="318" r:id="rId67"/>
    <p:sldId id="319" r:id="rId68"/>
    <p:sldId id="320" r:id="rId69"/>
    <p:sldId id="321" r:id="rId70"/>
    <p:sldId id="322" r:id="rId71"/>
    <p:sldId id="323" r:id="rId72"/>
    <p:sldId id="399" r:id="rId73"/>
    <p:sldId id="324" r:id="rId74"/>
    <p:sldId id="325" r:id="rId75"/>
    <p:sldId id="385" r:id="rId76"/>
    <p:sldId id="326" r:id="rId77"/>
    <p:sldId id="327" r:id="rId78"/>
    <p:sldId id="328" r:id="rId79"/>
    <p:sldId id="329" r:id="rId80"/>
    <p:sldId id="330" r:id="rId81"/>
    <p:sldId id="331" r:id="rId82"/>
    <p:sldId id="332" r:id="rId83"/>
    <p:sldId id="333" r:id="rId84"/>
    <p:sldId id="334" r:id="rId85"/>
    <p:sldId id="386" r:id="rId86"/>
    <p:sldId id="335" r:id="rId87"/>
    <p:sldId id="336" r:id="rId88"/>
    <p:sldId id="337" r:id="rId89"/>
    <p:sldId id="338" r:id="rId90"/>
    <p:sldId id="387" r:id="rId91"/>
    <p:sldId id="339" r:id="rId92"/>
    <p:sldId id="340" r:id="rId93"/>
    <p:sldId id="341" r:id="rId94"/>
    <p:sldId id="342" r:id="rId95"/>
    <p:sldId id="343" r:id="rId96"/>
    <p:sldId id="344" r:id="rId97"/>
    <p:sldId id="345" r:id="rId98"/>
    <p:sldId id="353" r:id="rId99"/>
    <p:sldId id="346" r:id="rId100"/>
    <p:sldId id="347" r:id="rId101"/>
    <p:sldId id="348" r:id="rId102"/>
    <p:sldId id="388" r:id="rId103"/>
    <p:sldId id="349" r:id="rId104"/>
    <p:sldId id="350" r:id="rId105"/>
    <p:sldId id="351" r:id="rId106"/>
    <p:sldId id="352" r:id="rId107"/>
    <p:sldId id="354" r:id="rId108"/>
    <p:sldId id="355" r:id="rId109"/>
    <p:sldId id="356" r:id="rId110"/>
    <p:sldId id="357" r:id="rId111"/>
    <p:sldId id="358" r:id="rId112"/>
    <p:sldId id="359" r:id="rId113"/>
    <p:sldId id="360" r:id="rId114"/>
    <p:sldId id="361" r:id="rId115"/>
    <p:sldId id="362" r:id="rId116"/>
    <p:sldId id="363" r:id="rId117"/>
    <p:sldId id="364" r:id="rId118"/>
    <p:sldId id="365" r:id="rId119"/>
    <p:sldId id="389" r:id="rId120"/>
    <p:sldId id="366" r:id="rId121"/>
    <p:sldId id="367" r:id="rId122"/>
    <p:sldId id="368" r:id="rId123"/>
    <p:sldId id="369" r:id="rId124"/>
    <p:sldId id="370" r:id="rId125"/>
    <p:sldId id="371" r:id="rId126"/>
    <p:sldId id="383" r:id="rId127"/>
    <p:sldId id="372" r:id="rId128"/>
    <p:sldId id="373" r:id="rId129"/>
    <p:sldId id="374" r:id="rId130"/>
    <p:sldId id="375" r:id="rId131"/>
    <p:sldId id="376" r:id="rId132"/>
    <p:sldId id="377" r:id="rId133"/>
    <p:sldId id="378" r:id="rId134"/>
    <p:sldId id="379" r:id="rId135"/>
    <p:sldId id="380" r:id="rId136"/>
    <p:sldId id="381" r:id="rId137"/>
    <p:sldId id="382" r:id="rId138"/>
    <p:sldId id="390" r:id="rId139"/>
    <p:sldId id="391" r:id="rId140"/>
    <p:sldId id="392" r:id="rId141"/>
    <p:sldId id="393" r:id="rId142"/>
    <p:sldId id="394" r:id="rId143"/>
    <p:sldId id="395" r:id="rId144"/>
    <p:sldId id="396" r:id="rId145"/>
    <p:sldId id="400" r:id="rId146"/>
    <p:sldId id="401" r:id="rId147"/>
    <p:sldId id="402" r:id="rId148"/>
    <p:sldId id="403" r:id="rId149"/>
    <p:sldId id="404" r:id="rId150"/>
    <p:sldId id="448" r:id="rId151"/>
    <p:sldId id="405" r:id="rId152"/>
    <p:sldId id="406" r:id="rId153"/>
    <p:sldId id="449" r:id="rId154"/>
    <p:sldId id="407" r:id="rId155"/>
    <p:sldId id="408" r:id="rId156"/>
    <p:sldId id="409" r:id="rId157"/>
    <p:sldId id="410" r:id="rId158"/>
    <p:sldId id="411" r:id="rId159"/>
    <p:sldId id="412" r:id="rId160"/>
    <p:sldId id="413" r:id="rId161"/>
    <p:sldId id="414" r:id="rId162"/>
    <p:sldId id="415" r:id="rId163"/>
    <p:sldId id="450" r:id="rId164"/>
    <p:sldId id="416" r:id="rId165"/>
    <p:sldId id="417" r:id="rId166"/>
    <p:sldId id="426" r:id="rId167"/>
    <p:sldId id="418" r:id="rId168"/>
    <p:sldId id="419" r:id="rId169"/>
    <p:sldId id="420" r:id="rId170"/>
    <p:sldId id="421" r:id="rId171"/>
    <p:sldId id="422" r:id="rId172"/>
    <p:sldId id="423" r:id="rId173"/>
    <p:sldId id="424" r:id="rId174"/>
    <p:sldId id="425" r:id="rId175"/>
    <p:sldId id="427" r:id="rId176"/>
    <p:sldId id="428" r:id="rId177"/>
    <p:sldId id="429" r:id="rId178"/>
    <p:sldId id="451" r:id="rId179"/>
    <p:sldId id="430" r:id="rId180"/>
    <p:sldId id="431" r:id="rId181"/>
    <p:sldId id="432" r:id="rId182"/>
    <p:sldId id="452" r:id="rId183"/>
    <p:sldId id="433" r:id="rId184"/>
    <p:sldId id="434" r:id="rId185"/>
    <p:sldId id="453" r:id="rId186"/>
    <p:sldId id="435" r:id="rId187"/>
    <p:sldId id="436" r:id="rId188"/>
    <p:sldId id="454" r:id="rId189"/>
    <p:sldId id="437" r:id="rId190"/>
    <p:sldId id="455" r:id="rId191"/>
    <p:sldId id="438" r:id="rId192"/>
    <p:sldId id="439" r:id="rId193"/>
    <p:sldId id="440" r:id="rId194"/>
    <p:sldId id="441" r:id="rId195"/>
    <p:sldId id="442" r:id="rId196"/>
    <p:sldId id="443" r:id="rId197"/>
    <p:sldId id="444" r:id="rId198"/>
    <p:sldId id="445" r:id="rId199"/>
    <p:sldId id="446" r:id="rId200"/>
    <p:sldId id="447" r:id="rId20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1" Type="http://schemas.openxmlformats.org/officeDocument/2006/relationships/slide" Target="slides/slide200.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190" Type="http://schemas.openxmlformats.org/officeDocument/2006/relationships/slide" Target="slides/slide189.xml"/><Relationship Id="rId204"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35C6DBE-41F9-4E39-A09D-99AA05E17C19}" type="datetimeFigureOut">
              <a:rPr lang="en-US" smtClean="0"/>
              <a:pPr/>
              <a:t>11/10/2012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22CA846-89B7-4A02-9ADB-B04295864F1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5C6DBE-41F9-4E39-A09D-99AA05E17C19}" type="datetimeFigureOut">
              <a:rPr lang="en-US" smtClean="0"/>
              <a:pPr/>
              <a:t>11/10/2012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2CA846-89B7-4A02-9ADB-B04295864F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5C6DBE-41F9-4E39-A09D-99AA05E17C19}" type="datetimeFigureOut">
              <a:rPr lang="en-US" smtClean="0"/>
              <a:pPr/>
              <a:t>11/10/2012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2CA846-89B7-4A02-9ADB-B04295864F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5C6DBE-41F9-4E39-A09D-99AA05E17C19}" type="datetimeFigureOut">
              <a:rPr lang="en-US" smtClean="0"/>
              <a:pPr/>
              <a:t>11/10/2012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2CA846-89B7-4A02-9ADB-B04295864F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35C6DBE-41F9-4E39-A09D-99AA05E17C19}" type="datetimeFigureOut">
              <a:rPr lang="en-US" smtClean="0"/>
              <a:pPr/>
              <a:t>11/10/2012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2CA846-89B7-4A02-9ADB-B04295864F1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35C6DBE-41F9-4E39-A09D-99AA05E17C19}" type="datetimeFigureOut">
              <a:rPr lang="en-US" smtClean="0"/>
              <a:pPr/>
              <a:t>11/10/2012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2CA846-89B7-4A02-9ADB-B04295864F1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35C6DBE-41F9-4E39-A09D-99AA05E17C19}" type="datetimeFigureOut">
              <a:rPr lang="en-US" smtClean="0"/>
              <a:pPr/>
              <a:t>11/10/2012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2CA846-89B7-4A02-9ADB-B04295864F1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35C6DBE-41F9-4E39-A09D-99AA05E17C19}" type="datetimeFigureOut">
              <a:rPr lang="en-US" smtClean="0"/>
              <a:pPr/>
              <a:t>11/10/2012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2CA846-89B7-4A02-9ADB-B04295864F1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5C6DBE-41F9-4E39-A09D-99AA05E17C19}" type="datetimeFigureOut">
              <a:rPr lang="en-US" smtClean="0"/>
              <a:pPr/>
              <a:t>11/10/2012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2CA846-89B7-4A02-9ADB-B04295864F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35C6DBE-41F9-4E39-A09D-99AA05E17C19}" type="datetimeFigureOut">
              <a:rPr lang="en-US" smtClean="0"/>
              <a:pPr/>
              <a:t>11/10/2012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2CA846-89B7-4A02-9ADB-B04295864F1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35C6DBE-41F9-4E39-A09D-99AA05E17C19}" type="datetimeFigureOut">
              <a:rPr lang="en-US" smtClean="0"/>
              <a:pPr/>
              <a:t>11/10/2012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22CA846-89B7-4A02-9ADB-B04295864F1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35C6DBE-41F9-4E39-A09D-99AA05E17C19}" type="datetimeFigureOut">
              <a:rPr lang="en-US" smtClean="0"/>
              <a:pPr/>
              <a:t>11/10/2012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22CA846-89B7-4A02-9ADB-B04295864F1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Colossians 4</a:t>
            </a:r>
            <a:endParaRPr lang="en-US" dirty="0"/>
          </a:p>
        </p:txBody>
      </p:sp>
      <p:sp>
        <p:nvSpPr>
          <p:cNvPr id="3" name="Subtitle 2"/>
          <p:cNvSpPr>
            <a:spLocks noGrp="1"/>
          </p:cNvSpPr>
          <p:nvPr>
            <p:ph type="subTitle" idx="1"/>
          </p:nvPr>
        </p:nvSpPr>
        <p:spPr>
          <a:xfrm>
            <a:off x="1371600" y="4800600"/>
            <a:ext cx="6400800" cy="1752600"/>
          </a:xfrm>
        </p:spPr>
        <p:txBody>
          <a:bodyPr/>
          <a:lstStyle/>
          <a:p>
            <a:pPr algn="ctr"/>
            <a:r>
              <a:rPr lang="en-US" sz="3200" dirty="0" smtClean="0"/>
              <a:t>Grace Bible Church of Pullman</a:t>
            </a:r>
          </a:p>
          <a:p>
            <a:pPr algn="ctr"/>
            <a:endParaRPr lang="en-US" sz="2800" dirty="0" smtClean="0"/>
          </a:p>
          <a:p>
            <a:pPr algn="ctr"/>
            <a:r>
              <a:rPr lang="en-US" sz="2800" dirty="0" smtClean="0"/>
              <a:t>Pastor-Teacher, Ron McMurray</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r>
              <a:rPr lang="en-US" dirty="0" smtClean="0"/>
              <a:t>One of the  most humbling experiences for a pastor is to hear people pray for him or know that someone is praying for him.</a:t>
            </a:r>
          </a:p>
          <a:p>
            <a:endParaRPr lang="en-US" dirty="0" smtClean="0"/>
          </a:p>
          <a:p>
            <a:r>
              <a:rPr lang="en-US" dirty="0" smtClean="0"/>
              <a:t>Prayer becomes the means of encouraging those who have the gift of teaching, like the apostle Paul, and prayer is a part of the teamwork. </a:t>
            </a:r>
          </a:p>
          <a:p>
            <a:endParaRPr lang="en-US" dirty="0" smtClean="0"/>
          </a:p>
          <a:p>
            <a:r>
              <a:rPr lang="en-US" b="1" dirty="0" smtClean="0">
                <a:solidFill>
                  <a:srgbClr val="0070C0"/>
                </a:solidFill>
              </a:rPr>
              <a:t>“that God may open a door for our message so that we may proclaim the mystery of Christ, for which I am in chains.”</a:t>
            </a:r>
            <a:endParaRPr lang="en-US" dirty="0" smtClean="0"/>
          </a:p>
          <a:p>
            <a:pPr hangingPunct="0"/>
            <a:endParaRPr lang="en-US" dirty="0" smtClean="0"/>
          </a:p>
          <a:p>
            <a:pPr hangingPunct="0"/>
            <a:r>
              <a:rPr lang="en-US" dirty="0" smtClean="0"/>
              <a:t>Refers to God the Father may open a door.</a:t>
            </a:r>
          </a:p>
          <a:p>
            <a:pPr hangingPunct="0">
              <a:buNone/>
            </a:pPr>
            <a:r>
              <a:rPr lang="en-US" dirty="0" smtClean="0"/>
              <a:t> </a:t>
            </a:r>
          </a:p>
          <a:p>
            <a:pPr hangingPunct="0"/>
            <a:r>
              <a:rPr lang="en-US" dirty="0" smtClean="0"/>
              <a:t>ANOIGO AASubj – to open.  Paul asks for prayer to be able to get the gospel message to the Praetorian guard and the VIPs in the palace. </a:t>
            </a:r>
          </a:p>
          <a:p>
            <a:pPr hangingPunct="0"/>
            <a:endParaRPr lang="en-US" dirty="0" smtClean="0"/>
          </a:p>
          <a:p>
            <a:pPr hangingPunct="0"/>
            <a:r>
              <a:rPr lang="en-US" dirty="0" smtClean="0"/>
              <a:t>It is God who is going to open the door in answer to the prayers of people all over the world. This is the way it always is. </a:t>
            </a:r>
          </a:p>
          <a:p>
            <a:pPr hangingPunct="0"/>
            <a:endParaRPr lang="en-US" dirty="0" smtClean="0"/>
          </a:p>
          <a:p>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r>
              <a:rPr lang="en-US" dirty="0" smtClean="0"/>
              <a:t>What is the attitude of the Bible toward slavery? What should be your attitude toward social problems as they occur today? </a:t>
            </a:r>
          </a:p>
          <a:p>
            <a:endParaRPr lang="en-US" dirty="0" smtClean="0"/>
          </a:p>
          <a:p>
            <a:r>
              <a:rPr lang="en-US" dirty="0" smtClean="0"/>
              <a:t>Does the Bible take up and advocate the social gospel, becoming involved? Absolutely not. </a:t>
            </a:r>
          </a:p>
          <a:p>
            <a:endParaRPr lang="en-US" dirty="0" smtClean="0"/>
          </a:p>
          <a:p>
            <a:r>
              <a:rPr lang="en-US" u="sng" dirty="0" smtClean="0"/>
              <a:t>Slavery is not a theological issue </a:t>
            </a:r>
            <a:r>
              <a:rPr lang="en-US" dirty="0" smtClean="0"/>
              <a:t>in any sense of the word. Both kinds of people, slaves and free men, were saved. </a:t>
            </a:r>
          </a:p>
          <a:p>
            <a:endParaRPr lang="en-US" dirty="0" smtClean="0"/>
          </a:p>
          <a:p>
            <a:r>
              <a:rPr lang="en-US" dirty="0" smtClean="0"/>
              <a:t>Here are two men on their way back to the Lycus valley. They are traveling from Rome — </a:t>
            </a:r>
            <a:r>
              <a:rPr lang="en-US" dirty="0" err="1" smtClean="0"/>
              <a:t>Tychicus</a:t>
            </a:r>
            <a:r>
              <a:rPr lang="en-US" dirty="0" smtClean="0"/>
              <a:t>, and with him Onesimus who is a slave to Philemon, a wealthy Christian living in Colosse. </a:t>
            </a:r>
          </a:p>
          <a:p>
            <a:endParaRPr lang="en-US" dirty="0" smtClean="0"/>
          </a:p>
          <a:p>
            <a:r>
              <a:rPr lang="en-US" dirty="0" smtClean="0"/>
              <a:t>The situation is a very simple one. The Word of God never took the attitude of “down with slavery.”</a:t>
            </a:r>
          </a:p>
          <a:p>
            <a:endParaRPr lang="en-US" dirty="0" smtClean="0"/>
          </a:p>
          <a:p>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 The Word of God did not become involved, it did not advocate believers becoming involved in social action. </a:t>
            </a:r>
          </a:p>
          <a:p>
            <a:endParaRPr lang="en-US" dirty="0" smtClean="0"/>
          </a:p>
          <a:p>
            <a:r>
              <a:rPr lang="en-US" dirty="0" smtClean="0"/>
              <a:t>For the Word of God takes the correct position — since it is God’s Word — that the answer is not in social action, and that social action always creates greater problems than it solves. </a:t>
            </a:r>
          </a:p>
          <a:p>
            <a:pPr hangingPunct="0"/>
            <a:endParaRPr lang="en-US" dirty="0" smtClean="0"/>
          </a:p>
          <a:p>
            <a:pPr hangingPunct="0"/>
            <a:r>
              <a:rPr lang="en-US" dirty="0" smtClean="0"/>
              <a:t>Onesimus lived at a time when slavery was at its worst. By 96 AD will have changed completely. </a:t>
            </a:r>
          </a:p>
          <a:p>
            <a:pPr hangingPunct="0"/>
            <a:endParaRPr lang="en-US" dirty="0" smtClean="0"/>
          </a:p>
          <a:p>
            <a:pPr hangingPunct="0"/>
            <a:r>
              <a:rPr lang="en-US" dirty="0" smtClean="0"/>
              <a:t>There will be laws passed where masters cannot kill their slaves, cannot torture their slaves. </a:t>
            </a:r>
          </a:p>
          <a:p>
            <a:pPr hangingPunct="0"/>
            <a:endParaRPr lang="en-US" dirty="0" smtClean="0"/>
          </a:p>
          <a:p>
            <a:pPr hangingPunct="0"/>
            <a:endParaRPr lang="en-US" dirty="0" smtClean="0"/>
          </a:p>
          <a:p>
            <a:pPr hangingPunct="0"/>
            <a:endParaRPr lang="en-US" dirty="0" smtClean="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6248400"/>
          </a:xfrm>
        </p:spPr>
        <p:txBody>
          <a:bodyPr>
            <a:normAutofit/>
          </a:bodyPr>
          <a:lstStyle/>
          <a:p>
            <a:endParaRPr lang="en-US" dirty="0" smtClean="0"/>
          </a:p>
          <a:p>
            <a:r>
              <a:rPr lang="en-US" dirty="0" smtClean="0"/>
              <a:t>But the laws of the Roman republic which carried over into the empire said that you never brought a slave in court until you have tortured him first, for, said the Romans, he will not tell the truth until he has undergone torture.</a:t>
            </a:r>
          </a:p>
          <a:p>
            <a:endParaRPr lang="en-US" dirty="0" smtClean="0"/>
          </a:p>
          <a:p>
            <a:pPr hangingPunct="0"/>
            <a:r>
              <a:rPr lang="en-US" dirty="0" smtClean="0"/>
              <a:t>So Christianity comes along and when Bible doctrine gets into a maximum number of believers the whole thing is going to change. </a:t>
            </a:r>
          </a:p>
          <a:p>
            <a:pPr hangingPunct="0"/>
            <a:endParaRPr lang="en-US" dirty="0" smtClean="0"/>
          </a:p>
          <a:p>
            <a:pPr hangingPunct="0"/>
            <a:r>
              <a:rPr lang="en-US" dirty="0" smtClean="0"/>
              <a:t>But in 62 AD, the time of Onesimus, they were one generation away from change. Therefore, what should be Paul’s attitude about Onesimus. </a:t>
            </a:r>
          </a:p>
          <a:p>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endParaRPr lang="en-US" dirty="0" smtClean="0"/>
          </a:p>
          <a:p>
            <a:r>
              <a:rPr lang="en-US" dirty="0" smtClean="0"/>
              <a:t>Onesimus was a slave to Philemon a very wealthy believer. In fact, the Colossian church met in his home. </a:t>
            </a:r>
          </a:p>
          <a:p>
            <a:endParaRPr lang="en-US" dirty="0" smtClean="0"/>
          </a:p>
          <a:p>
            <a:r>
              <a:rPr lang="en-US" dirty="0" smtClean="0"/>
              <a:t>Onesimus is a Greek; Philemon is a Greek. This is not a racial issue. </a:t>
            </a:r>
          </a:p>
          <a:p>
            <a:endParaRPr lang="en-US" dirty="0" smtClean="0"/>
          </a:p>
          <a:p>
            <a:r>
              <a:rPr lang="en-US" dirty="0" smtClean="0"/>
              <a:t>Onesimus has stolen from Philemon and had run off to Rome. Paul leads him to the Lord. </a:t>
            </a:r>
          </a:p>
          <a:p>
            <a:endParaRPr lang="en-US" dirty="0" smtClean="0"/>
          </a:p>
          <a:p>
            <a:r>
              <a:rPr lang="en-US" dirty="0" smtClean="0"/>
              <a:t>Then begins the process of growth, and at the time now that Onesimus is returning he is returning as a mature believer with </a:t>
            </a:r>
            <a:r>
              <a:rPr lang="en-US" dirty="0" err="1" smtClean="0"/>
              <a:t>Tychicus</a:t>
            </a:r>
            <a:r>
              <a:rPr lang="en-US" dirty="0" smtClean="0"/>
              <a:t>. </a:t>
            </a:r>
          </a:p>
          <a:p>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endParaRPr lang="en-US" dirty="0" smtClean="0"/>
          </a:p>
          <a:p>
            <a:r>
              <a:rPr lang="en-US" dirty="0" smtClean="0"/>
              <a:t>These are two mature believers returning together but one is still a slave. </a:t>
            </a:r>
          </a:p>
          <a:p>
            <a:endParaRPr lang="en-US" dirty="0" smtClean="0"/>
          </a:p>
          <a:p>
            <a:r>
              <a:rPr lang="en-US" dirty="0" smtClean="0"/>
              <a:t>Paul says concerning these slaves in writing to the Corinthians, “Are you saved as a slave? </a:t>
            </a:r>
          </a:p>
          <a:p>
            <a:endParaRPr lang="en-US" dirty="0" smtClean="0"/>
          </a:p>
          <a:p>
            <a:r>
              <a:rPr lang="en-US" dirty="0" smtClean="0"/>
              <a:t>Don’t try to get your freedom, don’t try to change it, don’t get involved in some kind of social action. He told them to learn doctrine and to remember that they are the Lord’s free man. 	</a:t>
            </a:r>
          </a:p>
          <a:p>
            <a:r>
              <a:rPr lang="en-US" dirty="0" smtClean="0"/>
              <a:t>Then he turns around to the free men in Corinth and says to them, you were saved as a free man so remember that you are the Lord’s slave. </a:t>
            </a:r>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endParaRPr lang="en-US" dirty="0" smtClean="0"/>
          </a:p>
          <a:p>
            <a:pPr hangingPunct="0"/>
            <a:r>
              <a:rPr lang="en-US" dirty="0" smtClean="0"/>
              <a:t>And that is all that Paul said about it. Nowhere in the entire New Testament is their one word about down with slavery. </a:t>
            </a:r>
          </a:p>
          <a:p>
            <a:pPr hangingPunct="0"/>
            <a:endParaRPr lang="en-US" dirty="0" smtClean="0"/>
          </a:p>
          <a:p>
            <a:pPr hangingPunct="0"/>
            <a:r>
              <a:rPr lang="en-US" dirty="0" smtClean="0"/>
              <a:t>Slavery was the greatest problem of the Roman empire, and what was the answer? Go right on with the Word! </a:t>
            </a:r>
          </a:p>
          <a:p>
            <a:pPr hangingPunct="0"/>
            <a:endParaRPr lang="en-US" dirty="0" smtClean="0"/>
          </a:p>
          <a:p>
            <a:pPr hangingPunct="0"/>
            <a:r>
              <a:rPr lang="en-US" dirty="0" smtClean="0"/>
              <a:t>Doctrine makes changes, doctrine controls old sin natures, doctrine changes people in their souls, and doctrine must be the answer.</a:t>
            </a:r>
          </a:p>
          <a:p>
            <a:pPr hangingPunct="0"/>
            <a:endParaRPr lang="en-US" dirty="0" smtClean="0"/>
          </a:p>
          <a:p>
            <a:pPr hangingPunct="0"/>
            <a:r>
              <a:rPr lang="en-US" dirty="0" smtClean="0"/>
              <a:t>The grace crisis always takes the believer and puts him in a test where he can do something that is wrong and have it absolutely right. </a:t>
            </a:r>
          </a:p>
          <a:p>
            <a:pPr hangingPunct="0"/>
            <a:endParaRPr lang="en-US" dirty="0" smtClean="0"/>
          </a:p>
          <a:p>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t>When he does something that is wrong but is still right then he so caters to evil that he develops one of the worst concepts of evil — self-righteousness. </a:t>
            </a:r>
          </a:p>
          <a:p>
            <a:endParaRPr lang="en-US" dirty="0" smtClean="0"/>
          </a:p>
          <a:p>
            <a:r>
              <a:rPr lang="en-US" dirty="0" smtClean="0"/>
              <a:t>A self-righteous believer is invariably right in the things that he proclaims and he is the one person that you never want to be around. </a:t>
            </a:r>
          </a:p>
          <a:p>
            <a:endParaRPr lang="en-US" dirty="0" smtClean="0"/>
          </a:p>
          <a:p>
            <a:r>
              <a:rPr lang="en-US" dirty="0" smtClean="0"/>
              <a:t>Whereas we know that Philemon has what is called “the ministry of refreshment” because he has gone to doctrine and doctrine has changed him. </a:t>
            </a:r>
          </a:p>
          <a:p>
            <a:endParaRPr lang="en-US" dirty="0" smtClean="0"/>
          </a:p>
          <a:p>
            <a:r>
              <a:rPr lang="en-US" dirty="0" smtClean="0"/>
              <a:t>Whenever a person in the grace crisis makes a legalistic decision and therefore develops a self-righteousness, he starts down the road of self-righteous legalism which is the worst of all. </a:t>
            </a:r>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endParaRPr lang="en-US" dirty="0" smtClean="0"/>
          </a:p>
          <a:p>
            <a:r>
              <a:rPr lang="en-US" dirty="0" smtClean="0"/>
              <a:t>But when he makes a decision for grace he enters into the ministry of refreshment which is one of the greatest changing ministries in all of life. </a:t>
            </a:r>
            <a:r>
              <a:rPr lang="en-US" u="sng" dirty="0" smtClean="0"/>
              <a:t>It is the only answer, the only solution. </a:t>
            </a:r>
          </a:p>
          <a:p>
            <a:endParaRPr lang="en-US" u="sng" dirty="0" smtClean="0"/>
          </a:p>
          <a:p>
            <a:pPr hangingPunct="0"/>
            <a:r>
              <a:rPr lang="en-US" dirty="0" smtClean="0"/>
              <a:t>All Rome was divided the same way. There were many believers in Rome who were in reversionism and therefore they were ashamed of the apostle Paul. </a:t>
            </a:r>
          </a:p>
          <a:p>
            <a:pPr hangingPunct="0"/>
            <a:endParaRPr lang="en-US" dirty="0" smtClean="0"/>
          </a:p>
          <a:p>
            <a:pPr hangingPunct="0"/>
            <a:r>
              <a:rPr lang="en-US" dirty="0" smtClean="0"/>
              <a:t>But there were a few believers who were spiritually self-sustaining and were functioning under the true principle of freedom. </a:t>
            </a:r>
          </a:p>
          <a:p>
            <a:pPr hangingPunct="0"/>
            <a:endParaRPr lang="en-US" dirty="0" smtClean="0"/>
          </a:p>
          <a:p>
            <a:pPr hangingPunct="0"/>
            <a:r>
              <a:rPr lang="en-US" dirty="0" smtClean="0"/>
              <a:t>Therefore their course of action was to come into contact with the apostle Paul, now a prisoner of the empire. </a:t>
            </a:r>
            <a:endParaRPr lang="en-US" u="sng" dirty="0" smtClean="0"/>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dirty="0" smtClean="0"/>
              <a:t>They were divided into two groups. Some of them were Jews and some were former Gentiles. Now these men are mentioned as the great role of honor of grace.</a:t>
            </a:r>
          </a:p>
          <a:p>
            <a:pPr hangingPunct="0"/>
            <a:endParaRPr lang="en-US" dirty="0" smtClean="0"/>
          </a:p>
          <a:p>
            <a:pPr hangingPunct="0"/>
            <a:r>
              <a:rPr lang="en-US" b="1" dirty="0" smtClean="0">
                <a:solidFill>
                  <a:srgbClr val="0070C0"/>
                </a:solidFill>
              </a:rPr>
              <a:t>Colossians 4:9, “Together with Onesimus, a faithful and beloved brother, who is from among you. They </a:t>
            </a:r>
            <a:r>
              <a:rPr lang="en-US" dirty="0" smtClean="0"/>
              <a:t>[</a:t>
            </a:r>
            <a:r>
              <a:rPr lang="en-US" dirty="0" err="1" smtClean="0"/>
              <a:t>Tychicus</a:t>
            </a:r>
            <a:r>
              <a:rPr lang="en-US" dirty="0" smtClean="0"/>
              <a:t> and Onesimus] </a:t>
            </a:r>
            <a:r>
              <a:rPr lang="en-US" b="1" dirty="0" smtClean="0">
                <a:solidFill>
                  <a:srgbClr val="0070C0"/>
                </a:solidFill>
              </a:rPr>
              <a:t>will report to you about the entire situation here.” </a:t>
            </a:r>
          </a:p>
          <a:p>
            <a:pPr hangingPunct="0"/>
            <a:endParaRPr lang="en-US" b="1" dirty="0" smtClean="0">
              <a:solidFill>
                <a:srgbClr val="0070C0"/>
              </a:solidFill>
            </a:endParaRPr>
          </a:p>
          <a:p>
            <a:pPr hangingPunct="0"/>
            <a:r>
              <a:rPr lang="en-US" dirty="0" smtClean="0"/>
              <a:t>The situation was one of reversionism versus grace, of those who had the ministry of refreshment and those who had been influenced by evil.</a:t>
            </a:r>
          </a:p>
          <a:p>
            <a:endParaRPr lang="en-US" dirty="0" smtClean="0"/>
          </a:p>
          <a:p>
            <a:r>
              <a:rPr lang="en-US" dirty="0" smtClean="0"/>
              <a:t>There are two distinct types of reversionism, both are connected with evil. There is the self-righteous legalistic type of reversionism which is just as much evil as the sin type of reversionism.</a:t>
            </a:r>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These are both evil and evil influences every believer or doctrine. </a:t>
            </a:r>
          </a:p>
          <a:p>
            <a:pPr hangingPunct="0"/>
            <a:endParaRPr lang="en-US" dirty="0" smtClean="0"/>
          </a:p>
          <a:p>
            <a:pPr hangingPunct="0"/>
            <a:r>
              <a:rPr lang="en-US" dirty="0" smtClean="0"/>
              <a:t>If doctrine influences then we have the ministry of refreshment; if evil influences then we have some phase of reversionism. </a:t>
            </a:r>
          </a:p>
          <a:p>
            <a:pPr hangingPunct="0"/>
            <a:endParaRPr lang="en-US" dirty="0" smtClean="0"/>
          </a:p>
          <a:p>
            <a:pPr hangingPunct="0"/>
            <a:r>
              <a:rPr lang="en-US" dirty="0" smtClean="0"/>
              <a:t>Remember that sin is a very small part of evil, that evil includes many other factors. </a:t>
            </a:r>
          </a:p>
          <a:p>
            <a:pPr hangingPunct="0"/>
            <a:endParaRPr lang="en-US" dirty="0" smtClean="0"/>
          </a:p>
          <a:p>
            <a:pPr hangingPunct="0"/>
            <a:r>
              <a:rPr lang="en-US" dirty="0" smtClean="0"/>
              <a:t>Now we have a roster of the great ones. These people are not known today because of their great deeds, they are not known because there are many passages written about them, they are not known the same way that David is known because the Bible has so much to say about him. </a:t>
            </a:r>
          </a:p>
          <a:p>
            <a:pPr hangingPunct="0"/>
            <a:endParaRPr lang="en-US" dirty="0" smtClean="0"/>
          </a:p>
          <a:p>
            <a:pPr hangingPunct="0"/>
            <a:r>
              <a:rPr lang="en-US" dirty="0" smtClean="0"/>
              <a:t>But the Bible in </a:t>
            </a:r>
            <a:r>
              <a:rPr lang="en-US" u="sng" dirty="0" smtClean="0"/>
              <a:t>saying little is saying  much about them</a:t>
            </a:r>
            <a:r>
              <a:rPr lang="en-US" dirty="0" smtClean="0"/>
              <a:t>. This is the </a:t>
            </a:r>
            <a:r>
              <a:rPr lang="en-US" b="1" dirty="0" smtClean="0"/>
              <a:t>ministry of refreshment </a:t>
            </a:r>
            <a:r>
              <a:rPr lang="en-US" dirty="0" smtClean="0"/>
              <a:t>or the great believers. </a:t>
            </a:r>
          </a:p>
          <a:p>
            <a:pPr hangingPunct="0"/>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Believers who are faithful in praying open the door for someone to communicate the gospel to the unbeliever and to communicate Bible doctrine to the royal family. </a:t>
            </a:r>
          </a:p>
          <a:p>
            <a:pPr hangingPunct="0"/>
            <a:endParaRPr lang="en-US" dirty="0" smtClean="0"/>
          </a:p>
          <a:p>
            <a:pPr hangingPunct="0"/>
            <a:r>
              <a:rPr lang="en-US" dirty="0" smtClean="0"/>
              <a:t>The apostle is not only including himself but there are many pastors in Rome, it is a large city with many congregations, and he is asking for prayer for all the pastors there. </a:t>
            </a:r>
          </a:p>
          <a:p>
            <a:pPr hangingPunct="0"/>
            <a:endParaRPr lang="en-US" dirty="0" smtClean="0"/>
          </a:p>
          <a:p>
            <a:pPr hangingPunct="0"/>
            <a:r>
              <a:rPr lang="en-US" dirty="0" smtClean="0"/>
              <a:t>God opens the door because of prayer. </a:t>
            </a:r>
          </a:p>
          <a:p>
            <a:pPr hangingPunct="0">
              <a:buNone/>
            </a:pPr>
            <a:endParaRPr lang="en-US" dirty="0" smtClean="0"/>
          </a:p>
          <a:p>
            <a:pPr hangingPunct="0"/>
            <a:r>
              <a:rPr lang="en-US" b="1" dirty="0" smtClean="0">
                <a:solidFill>
                  <a:srgbClr val="0070C0"/>
                </a:solidFill>
              </a:rPr>
              <a:t>“a door,” </a:t>
            </a:r>
            <a:r>
              <a:rPr lang="en-US" dirty="0" smtClean="0"/>
              <a:t>– THURAN - a door and also for a Roman shield which was shaped like a door.</a:t>
            </a:r>
          </a:p>
          <a:p>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t>These believers have all done exactly the same thing, they have been faithful in taking in doctrine, they have followed the colors to the high ground of greater  grace. </a:t>
            </a:r>
          </a:p>
          <a:p>
            <a:pPr hangingPunct="0"/>
            <a:endParaRPr lang="en-US" dirty="0" smtClean="0"/>
          </a:p>
          <a:p>
            <a:pPr hangingPunct="0"/>
            <a:r>
              <a:rPr lang="en-US" dirty="0" smtClean="0"/>
              <a:t>They now have resident in their souls  and while the maintenance of greater grace demands that they be under their pastor-teacher they are now making all of their decisions from doctrine in the soul. </a:t>
            </a:r>
          </a:p>
          <a:p>
            <a:pPr hangingPunct="0"/>
            <a:endParaRPr lang="en-US" dirty="0" smtClean="0"/>
          </a:p>
          <a:p>
            <a:pPr hangingPunct="0"/>
            <a:r>
              <a:rPr lang="en-US" dirty="0" smtClean="0"/>
              <a:t>Therefore they have their  rewards in eternity. </a:t>
            </a:r>
          </a:p>
          <a:p>
            <a:pPr hangingPunct="0"/>
            <a:endParaRPr lang="en-US" dirty="0" smtClean="0"/>
          </a:p>
          <a:p>
            <a:pPr hangingPunct="0"/>
            <a:r>
              <a:rPr lang="en-US" dirty="0" smtClean="0"/>
              <a:t> They have first of all the great spiritual blessing of maturity, of being spiritually self-sustaining, of having the great ability to face every issue, every tragedy, every heartache, every unusual situation in life and to </a:t>
            </a:r>
            <a:r>
              <a:rPr lang="en-US" u="sng" dirty="0" smtClean="0"/>
              <a:t>come up on top.</a:t>
            </a:r>
            <a:endParaRPr lang="en-US" dirty="0" smtClean="0"/>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b="1" dirty="0" smtClean="0">
                <a:solidFill>
                  <a:srgbClr val="0070C0"/>
                </a:solidFill>
              </a:rPr>
              <a:t>Colossians 4:10 “Aristarchus, my fellow prisoner, sends you his greetings, and also Barnabas’ cousin Mark (about whom you received instructions; if he come to you, welcome him);”</a:t>
            </a:r>
          </a:p>
          <a:p>
            <a:endParaRPr lang="en-US" b="1" dirty="0" smtClean="0">
              <a:solidFill>
                <a:srgbClr val="0070C0"/>
              </a:solidFill>
            </a:endParaRPr>
          </a:p>
          <a:p>
            <a:r>
              <a:rPr lang="en-US" dirty="0" smtClean="0"/>
              <a:t>Aristarchus is a Jew with a famous Greek name. His name means “best ruler,” – ARISTACHOI . </a:t>
            </a:r>
          </a:p>
          <a:p>
            <a:endParaRPr lang="en-US" dirty="0" smtClean="0"/>
          </a:p>
          <a:p>
            <a:r>
              <a:rPr lang="en-US" dirty="0" smtClean="0"/>
              <a:t>This particular name apparently was acquired because he was a famous man in the city, a Roman citizen, and he took this name when he became a Roman citizen. </a:t>
            </a:r>
          </a:p>
          <a:p>
            <a:endParaRPr lang="en-US" dirty="0" smtClean="0"/>
          </a:p>
          <a:p>
            <a:r>
              <a:rPr lang="en-US" dirty="0" smtClean="0"/>
              <a:t>He is also a native of Thessalonica who joined Paul’s missionary team on its third missionary journey. </a:t>
            </a:r>
          </a:p>
          <a:p>
            <a:endParaRPr lang="en-US" dirty="0" smtClean="0"/>
          </a:p>
          <a:p>
            <a:r>
              <a:rPr lang="en-US" dirty="0" smtClean="0"/>
              <a:t>In Ephesus Aristarchus was seized and nearly killed by a mob, Acts 19:29, but he survived it because God had a plan for his life. </a:t>
            </a:r>
          </a:p>
          <a:p>
            <a:endParaRPr lang="en-US" dirty="0" smtClean="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r>
              <a:rPr lang="en-US" u="sng" dirty="0" smtClean="0"/>
              <a:t>Principle</a:t>
            </a:r>
            <a:r>
              <a:rPr lang="en-US" dirty="0" smtClean="0"/>
              <a:t>: God has a plan for your life and you may survive some very devastating things for that very reason. </a:t>
            </a:r>
          </a:p>
          <a:p>
            <a:endParaRPr lang="en-US" dirty="0" smtClean="0"/>
          </a:p>
          <a:p>
            <a:r>
              <a:rPr lang="en-US" dirty="0" smtClean="0"/>
              <a:t>But God’s plan for your life calls for two factors: </a:t>
            </a:r>
          </a:p>
          <a:p>
            <a:pPr>
              <a:buNone/>
            </a:pPr>
            <a:r>
              <a:rPr lang="en-US" dirty="0" smtClean="0"/>
              <a:t>      - spiritual advance, for you to have Bible doctrine in your soul  and it  dictates your course of action at all times.</a:t>
            </a:r>
          </a:p>
          <a:p>
            <a:pPr>
              <a:buNone/>
            </a:pPr>
            <a:endParaRPr lang="en-US" dirty="0" smtClean="0"/>
          </a:p>
          <a:p>
            <a:r>
              <a:rPr lang="en-US" dirty="0" smtClean="0"/>
              <a:t> Aristarchus was influenced by doctrine rather than by evil. Therefore he did not try to change the situation and in 59 AD he left Ephesus and went with Paul to Greece. </a:t>
            </a:r>
          </a:p>
          <a:p>
            <a:endParaRPr lang="en-US" dirty="0" smtClean="0"/>
          </a:p>
          <a:p>
            <a:r>
              <a:rPr lang="en-US" dirty="0" smtClean="0"/>
              <a:t>He is a truly great believer. Paul was his right pastor and Paul was teaching him and he was maintaining the high ground. </a:t>
            </a:r>
          </a:p>
          <a:p>
            <a:endParaRPr lang="en-US" dirty="0" smtClean="0"/>
          </a:p>
          <a:p>
            <a:r>
              <a:rPr lang="en-US" dirty="0" smtClean="0"/>
              <a:t>But along with Paul at this time he was a prisoner. He did a rather interesting thing. </a:t>
            </a:r>
          </a:p>
          <a:p>
            <a:endParaRPr lang="en-US" dirty="0" smtClean="0"/>
          </a:p>
          <a:p>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t>While he was on his jaunt with Paul, when he had the opportunity once again after the Ephesian mob scene he had the opportunity of breaking off from Paul when the great shipwreck voyage began. </a:t>
            </a:r>
          </a:p>
          <a:p>
            <a:endParaRPr lang="en-US" dirty="0" smtClean="0"/>
          </a:p>
          <a:p>
            <a:r>
              <a:rPr lang="en-US" dirty="0" smtClean="0"/>
              <a:t>At that time he had the option of avoiding all of the problems but he decided to go along . </a:t>
            </a:r>
          </a:p>
          <a:p>
            <a:endParaRPr lang="en-US" dirty="0" smtClean="0"/>
          </a:p>
          <a:p>
            <a:r>
              <a:rPr lang="en-US" dirty="0" smtClean="0"/>
              <a:t>He had a great ministry of refreshment and he went along with Paul. Like Paul he was martyred in Rome during Nero’s administration. </a:t>
            </a:r>
          </a:p>
          <a:p>
            <a:endParaRPr lang="en-US" dirty="0" smtClean="0"/>
          </a:p>
          <a:p>
            <a:r>
              <a:rPr lang="en-US" dirty="0" smtClean="0"/>
              <a:t>Though he possesses a famous Greek name he is called a Jew. The Romans awarded some of their citizens who were </a:t>
            </a:r>
            <a:r>
              <a:rPr lang="en-US" u="sng" dirty="0" smtClean="0"/>
              <a:t>non-Roman by race by giving them a new name</a:t>
            </a:r>
            <a:r>
              <a:rPr lang="en-US" dirty="0" smtClean="0"/>
              <a:t>. </a:t>
            </a:r>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Though he possesses a famous Greek name he is called a Jew in the category here and the principle is obvious. </a:t>
            </a:r>
          </a:p>
          <a:p>
            <a:endParaRPr lang="en-US" dirty="0" smtClean="0"/>
          </a:p>
          <a:p>
            <a:r>
              <a:rPr lang="en-US" dirty="0" smtClean="0"/>
              <a:t>The Romans awarded some of their citizens who were non-Roman by race by giving them a new name. </a:t>
            </a:r>
          </a:p>
          <a:p>
            <a:endParaRPr lang="en-US" dirty="0" smtClean="0"/>
          </a:p>
          <a:p>
            <a:pPr hangingPunct="0"/>
            <a:r>
              <a:rPr lang="en-US" dirty="0" smtClean="0"/>
              <a:t>He is called </a:t>
            </a:r>
            <a:r>
              <a:rPr lang="en-US" b="1" dirty="0" smtClean="0">
                <a:solidFill>
                  <a:srgbClr val="0070C0"/>
                </a:solidFill>
              </a:rPr>
              <a:t>“my fellow prisoner,” </a:t>
            </a:r>
            <a:r>
              <a:rPr lang="en-US" dirty="0" smtClean="0"/>
              <a:t>he was sharing with the apostle Paul the problems related to this situation. </a:t>
            </a:r>
          </a:p>
          <a:p>
            <a:pPr hangingPunct="0"/>
            <a:endParaRPr lang="en-US" dirty="0" smtClean="0"/>
          </a:p>
          <a:p>
            <a:pPr hangingPunct="0"/>
            <a:r>
              <a:rPr lang="en-US" dirty="0" smtClean="0"/>
              <a:t>Aristarchus has been influenced by doctrine and not by evil. </a:t>
            </a:r>
          </a:p>
          <a:p>
            <a:pPr hangingPunct="0"/>
            <a:endParaRPr lang="en-US" dirty="0" smtClean="0"/>
          </a:p>
          <a:p>
            <a:pPr hangingPunct="0"/>
            <a:r>
              <a:rPr lang="en-US" dirty="0" smtClean="0"/>
              <a:t>There are many Jews in Rome who have been influenced by evil but Aristarchus has taken the right step. </a:t>
            </a:r>
          </a:p>
          <a:p>
            <a:pPr hangingPunct="0"/>
            <a:endParaRPr lang="en-US" dirty="0" smtClean="0"/>
          </a:p>
          <a:p>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dirty="0" smtClean="0"/>
              <a:t>Therefore when believers are influenced by doctrine, going to greater grace, they are called strong believers. When they are influenced by evil they become weak believers. </a:t>
            </a:r>
          </a:p>
          <a:p>
            <a:pPr hangingPunct="0">
              <a:buNone/>
            </a:pPr>
            <a:r>
              <a:rPr lang="en-US" dirty="0" smtClean="0"/>
              <a:t> </a:t>
            </a:r>
          </a:p>
          <a:p>
            <a:pPr hangingPunct="0">
              <a:buNone/>
            </a:pPr>
            <a:r>
              <a:rPr lang="en-US" b="1" dirty="0" smtClean="0"/>
              <a:t>The Strong Believer</a:t>
            </a:r>
          </a:p>
          <a:p>
            <a:pPr hangingPunct="0"/>
            <a:endParaRPr lang="en-US" dirty="0" smtClean="0"/>
          </a:p>
          <a:p>
            <a:r>
              <a:rPr lang="en-US" dirty="0" smtClean="0"/>
              <a:t>1. The strong believer is influenced by doctrine rather than by evil. He is a royal priest who has reaches maturity. </a:t>
            </a:r>
          </a:p>
          <a:p>
            <a:endParaRPr lang="en-US" dirty="0" smtClean="0"/>
          </a:p>
          <a:p>
            <a:r>
              <a:rPr lang="en-US" dirty="0" smtClean="0"/>
              <a:t>2. He possesses rewards in heaven.  He is blessed magnificently of the Lord, and he consistently makes grace decisions when he faces the issue of right versus right. </a:t>
            </a:r>
          </a:p>
          <a:p>
            <a:endParaRPr lang="en-US" dirty="0" smtClean="0"/>
          </a:p>
          <a:p>
            <a:r>
              <a:rPr lang="en-US" dirty="0" smtClean="0"/>
              <a:t>He is an island to himself in that he makes all of his own decisions and they are correct ones before the Lord. </a:t>
            </a:r>
          </a:p>
          <a:p>
            <a:endParaRPr lang="en-US" dirty="0" smtClean="0"/>
          </a:p>
          <a:p>
            <a:endParaRPr lang="en-US" dirty="0" smtClean="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dirty="0" smtClean="0"/>
              <a:t>3. He has put on the whole armor from God, he has established the altar of the priesthood, he is a mature believer, he has become the salt or the preservation of the nation. </a:t>
            </a:r>
          </a:p>
          <a:p>
            <a:endParaRPr lang="en-US" dirty="0" smtClean="0"/>
          </a:p>
          <a:p>
            <a:r>
              <a:rPr lang="en-US" dirty="0" smtClean="0"/>
              <a:t>4. The strong believer receives maximum blessing in time which overflows to  others. </a:t>
            </a:r>
          </a:p>
          <a:p>
            <a:endParaRPr lang="en-US" dirty="0" smtClean="0"/>
          </a:p>
          <a:p>
            <a:r>
              <a:rPr lang="en-US" dirty="0" smtClean="0"/>
              <a:t>His </a:t>
            </a:r>
            <a:r>
              <a:rPr lang="en-US" u="sng" dirty="0" smtClean="0"/>
              <a:t>spiritual blessing </a:t>
            </a:r>
            <a:r>
              <a:rPr lang="en-US" dirty="0" smtClean="0"/>
              <a:t>includes:</a:t>
            </a:r>
          </a:p>
          <a:p>
            <a:pPr>
              <a:buNone/>
            </a:pPr>
            <a:r>
              <a:rPr lang="en-US" dirty="0" smtClean="0"/>
              <a:t>      - occupation with Christ, </a:t>
            </a:r>
          </a:p>
          <a:p>
            <a:pPr>
              <a:buNone/>
            </a:pPr>
            <a:r>
              <a:rPr lang="en-US" dirty="0" smtClean="0"/>
              <a:t>      - sharing God’s happiness (+H), </a:t>
            </a:r>
          </a:p>
          <a:p>
            <a:pPr>
              <a:buNone/>
            </a:pPr>
            <a:r>
              <a:rPr lang="en-US" dirty="0" smtClean="0"/>
              <a:t>      - maximum grace orientation from doctrine in the soul, </a:t>
            </a:r>
          </a:p>
          <a:p>
            <a:pPr>
              <a:buNone/>
            </a:pPr>
            <a:r>
              <a:rPr lang="en-US" dirty="0" smtClean="0"/>
              <a:t>      - spiritually self-sustaining through doctrine resident in his</a:t>
            </a:r>
          </a:p>
          <a:p>
            <a:pPr>
              <a:buNone/>
            </a:pPr>
            <a:r>
              <a:rPr lang="en-US" dirty="0" smtClean="0"/>
              <a:t>        soul (stands on his own two feet, not crowd follower)</a:t>
            </a:r>
          </a:p>
          <a:p>
            <a:endParaRPr lang="en-US"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endParaRPr lang="en-US" dirty="0" smtClean="0"/>
          </a:p>
          <a:p>
            <a:r>
              <a:rPr lang="en-US" dirty="0" smtClean="0"/>
              <a:t>His </a:t>
            </a:r>
            <a:r>
              <a:rPr lang="en-US" u="sng" dirty="0" smtClean="0"/>
              <a:t>temporal blessings </a:t>
            </a:r>
            <a:r>
              <a:rPr lang="en-US" dirty="0" smtClean="0"/>
              <a:t>include promotion, wealth, success, prosperity, social prosperity, sexual prosperity, material prosperity, technical prosperity, leadership dynamics.</a:t>
            </a:r>
          </a:p>
          <a:p>
            <a:endParaRPr lang="en-US" dirty="0" smtClean="0"/>
          </a:p>
          <a:p>
            <a:pPr hangingPunct="0"/>
            <a:r>
              <a:rPr lang="en-US" dirty="0" smtClean="0"/>
              <a:t>He has the most wonderful capacity for life in all circumstances. </a:t>
            </a:r>
          </a:p>
          <a:p>
            <a:pPr hangingPunct="0"/>
            <a:endParaRPr lang="en-US" dirty="0" smtClean="0"/>
          </a:p>
          <a:p>
            <a:pPr hangingPunct="0"/>
            <a:r>
              <a:rPr lang="en-US" dirty="0" smtClean="0"/>
              <a:t>He always has the capacity to avoid evil and line up with doctrine. </a:t>
            </a:r>
          </a:p>
          <a:p>
            <a:pPr hangingPunct="0"/>
            <a:endParaRPr lang="en-US" dirty="0" smtClean="0"/>
          </a:p>
          <a:p>
            <a:pPr hangingPunct="0"/>
            <a:r>
              <a:rPr lang="en-US" dirty="0" smtClean="0"/>
              <a:t>He has maximum blessing and influence from doctrine and minimal influence from evil. He is not, therefore, </a:t>
            </a:r>
            <a:r>
              <a:rPr lang="en-US" u="sng" dirty="0" smtClean="0"/>
              <a:t>sidetracked into causes </a:t>
            </a:r>
            <a:r>
              <a:rPr lang="en-US" dirty="0" smtClean="0"/>
              <a:t>which try to resolve the problems of evil. </a:t>
            </a:r>
          </a:p>
          <a:p>
            <a:pPr hangingPunct="0">
              <a:buNone/>
            </a:pPr>
            <a:r>
              <a:rPr lang="en-US" dirty="0" smtClean="0"/>
              <a:t>	</a:t>
            </a:r>
          </a:p>
          <a:p>
            <a:pPr hangingPunct="0">
              <a:buNone/>
            </a:pPr>
            <a:r>
              <a:rPr lang="en-US" b="1" dirty="0" smtClean="0"/>
              <a:t>The Weak Believer</a:t>
            </a:r>
          </a:p>
          <a:p>
            <a:r>
              <a:rPr lang="en-US" dirty="0" smtClean="0"/>
              <a:t>1. The weak believer is the one who rejects Bible doctrine. He lives in evil, he is a reversionist. </a:t>
            </a:r>
          </a:p>
          <a:p>
            <a:endParaRPr lang="en-US" dirty="0" smtClean="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endParaRPr lang="en-US" dirty="0" smtClean="0"/>
          </a:p>
          <a:p>
            <a:r>
              <a:rPr lang="en-US" dirty="0" smtClean="0"/>
              <a:t>2. His sins may be</a:t>
            </a:r>
            <a:r>
              <a:rPr lang="en-US" u="sng" dirty="0" smtClean="0"/>
              <a:t> refined so that people think he is a great person. </a:t>
            </a:r>
          </a:p>
          <a:p>
            <a:endParaRPr lang="en-US" u="sng" dirty="0" smtClean="0"/>
          </a:p>
          <a:p>
            <a:r>
              <a:rPr lang="en-US" dirty="0" smtClean="0"/>
              <a:t>3. He is involved in human good, in panaceas, and he is constantly trying to improve the devil’s world by his own actions. </a:t>
            </a:r>
          </a:p>
          <a:p>
            <a:endParaRPr lang="en-US" dirty="0" smtClean="0"/>
          </a:p>
          <a:p>
            <a:r>
              <a:rPr lang="en-US" dirty="0" smtClean="0"/>
              <a:t>For example, a weak believer, female type, would be up to her heels in women’s lib. </a:t>
            </a:r>
          </a:p>
          <a:p>
            <a:endParaRPr lang="en-US" dirty="0" smtClean="0"/>
          </a:p>
          <a:p>
            <a:r>
              <a:rPr lang="en-US" dirty="0" smtClean="0"/>
              <a:t>Or a man would be trying to resolve the problems of ecology. </a:t>
            </a:r>
          </a:p>
          <a:p>
            <a:endParaRPr lang="en-US" dirty="0" smtClean="0"/>
          </a:p>
          <a:p>
            <a:endParaRPr lang="en-US" dirty="0" smtClean="0"/>
          </a:p>
          <a:p>
            <a:endParaRPr lang="en-US"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endParaRPr lang="en-US" dirty="0" smtClean="0"/>
          </a:p>
          <a:p>
            <a:r>
              <a:rPr lang="en-US" dirty="0" smtClean="0"/>
              <a:t>All of these people who get involved in social action and trying to help the downtrodden. </a:t>
            </a:r>
          </a:p>
          <a:p>
            <a:endParaRPr lang="en-US" dirty="0" smtClean="0"/>
          </a:p>
          <a:p>
            <a:r>
              <a:rPr lang="en-US" dirty="0" smtClean="0"/>
              <a:t>4. The weak believer is always involved in trying to solve the problems of evil. </a:t>
            </a:r>
          </a:p>
          <a:p>
            <a:endParaRPr lang="en-US" dirty="0" smtClean="0"/>
          </a:p>
          <a:p>
            <a:r>
              <a:rPr lang="en-US" dirty="0" smtClean="0"/>
              <a:t>5. The weak believer must never be confused, however, with the new believer. </a:t>
            </a:r>
          </a:p>
          <a:p>
            <a:endParaRPr lang="en-US" dirty="0" smtClean="0"/>
          </a:p>
          <a:p>
            <a:r>
              <a:rPr lang="en-US" dirty="0" smtClean="0"/>
              <a:t>The new believer has recently regenerated but the weak believer is a reversionist.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85000" lnSpcReduction="10000"/>
          </a:bodyPr>
          <a:lstStyle/>
          <a:p>
            <a:pPr hangingPunct="0"/>
            <a:r>
              <a:rPr lang="en-US" b="1" dirty="0" smtClean="0">
                <a:solidFill>
                  <a:srgbClr val="0070C0"/>
                </a:solidFill>
              </a:rPr>
              <a:t>“for our message” </a:t>
            </a:r>
            <a:r>
              <a:rPr lang="en-US" dirty="0" smtClean="0"/>
              <a:t>– TOU LOGOU - means word or doctrine or speech. </a:t>
            </a:r>
          </a:p>
          <a:p>
            <a:pPr hangingPunct="0"/>
            <a:endParaRPr lang="en-US" dirty="0" smtClean="0"/>
          </a:p>
          <a:p>
            <a:pPr hangingPunct="0"/>
            <a:r>
              <a:rPr lang="en-US" b="1" dirty="0" smtClean="0">
                <a:solidFill>
                  <a:srgbClr val="0070C0"/>
                </a:solidFill>
              </a:rPr>
              <a:t>“to speak the mystery of Christ” </a:t>
            </a:r>
            <a:r>
              <a:rPr lang="en-US" dirty="0" smtClean="0"/>
              <a:t>– LALEO – AAInfin – to communicate.  The constantive aorist gathers up into one entirety all of the communicating that Paul and pastors will do in Rome. </a:t>
            </a:r>
          </a:p>
          <a:p>
            <a:pPr hangingPunct="0"/>
            <a:endParaRPr lang="en-US" dirty="0" smtClean="0"/>
          </a:p>
          <a:p>
            <a:pPr hangingPunct="0"/>
            <a:endParaRPr lang="en-US" dirty="0" smtClean="0"/>
          </a:p>
          <a:p>
            <a:pPr hangingPunct="0"/>
            <a:r>
              <a:rPr lang="en-US" b="1" dirty="0" smtClean="0">
                <a:solidFill>
                  <a:srgbClr val="0070C0"/>
                </a:solidFill>
              </a:rPr>
              <a:t>“the mystery, of Christ” </a:t>
            </a:r>
            <a:r>
              <a:rPr lang="en-US" dirty="0" smtClean="0"/>
              <a:t>will be the content MUSTERION used for Bible doctrine pertaining to the Church Age only.  </a:t>
            </a:r>
          </a:p>
          <a:p>
            <a:pPr hangingPunct="0"/>
            <a:endParaRPr lang="en-US" dirty="0" smtClean="0"/>
          </a:p>
          <a:p>
            <a:pPr hangingPunct="0"/>
            <a:r>
              <a:rPr lang="en-US" dirty="0" smtClean="0"/>
              <a:t>This is the message that CA pastors are to teach their congregations.</a:t>
            </a:r>
          </a:p>
          <a:p>
            <a:pPr hangingPunct="0">
              <a:buNone/>
            </a:pPr>
            <a:r>
              <a:rPr lang="en-US" dirty="0" smtClean="0"/>
              <a:t> </a:t>
            </a:r>
          </a:p>
          <a:p>
            <a:pPr hangingPunct="0"/>
            <a:r>
              <a:rPr lang="en-US" b="1" dirty="0" smtClean="0"/>
              <a:t>The Doctrine of the Mystery</a:t>
            </a:r>
          </a:p>
          <a:p>
            <a:pPr hangingPunct="0"/>
            <a:endParaRPr lang="en-US" dirty="0" smtClean="0"/>
          </a:p>
          <a:p>
            <a:pPr hangingPunct="0"/>
            <a:r>
              <a:rPr lang="en-US" dirty="0" smtClean="0"/>
              <a:t>1.  MUSTERION is derived from an Attic noun. It is Koine Greek but it is taken from the Classical Greek noun  MUSTHI which in turn came from the Classical Greek verb MUEO  which means to initiate in basic doctrine of a fraternity. </a:t>
            </a:r>
          </a:p>
          <a:p>
            <a:pPr hangingPunct="0"/>
            <a:endParaRPr lang="en-US" dirty="0" smtClean="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endParaRPr lang="en-US" dirty="0" smtClean="0"/>
          </a:p>
          <a:p>
            <a:r>
              <a:rPr lang="en-US" dirty="0" smtClean="0"/>
              <a:t>6. The weak believer is negative toward Bible doctrine, failing to study and learn doctrine, is unstable, can never be counted on in any sense of the word. </a:t>
            </a:r>
          </a:p>
          <a:p>
            <a:endParaRPr lang="en-US" dirty="0" smtClean="0"/>
          </a:p>
          <a:p>
            <a:r>
              <a:rPr lang="en-US" dirty="0" smtClean="0"/>
              <a:t>7.The weak believer is arrogant, rejecting all authority but his own. He rejects the authority of his right pastor. </a:t>
            </a:r>
          </a:p>
          <a:p>
            <a:endParaRPr lang="en-US" dirty="0" smtClean="0"/>
          </a:p>
          <a:p>
            <a:r>
              <a:rPr lang="en-US" dirty="0" smtClean="0"/>
              <a:t>8. he weak believer has false norms and standards, a distorted conscience, rationalism and empiricism control. </a:t>
            </a:r>
          </a:p>
          <a:p>
            <a:endParaRPr lang="en-US" dirty="0" smtClean="0"/>
          </a:p>
          <a:p>
            <a:r>
              <a:rPr lang="en-US" dirty="0" smtClean="0"/>
              <a:t>9. The weak believer is an emotional problem and often winds up being psychotic.</a:t>
            </a:r>
          </a:p>
          <a:p>
            <a:endParaRPr lang="en-US" dirty="0" smtClean="0"/>
          </a:p>
          <a:p>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dirty="0" smtClean="0"/>
              <a:t>10.  The weak believer has false concepts of Christian virtue, placing emphasis on sincerity as well as self-righteousness, placing emphasis on socialism, the social panaceas, pseudo morality, asceticism, tabooism, legalism. </a:t>
            </a:r>
          </a:p>
          <a:p>
            <a:endParaRPr lang="en-US" dirty="0" smtClean="0"/>
          </a:p>
          <a:p>
            <a:r>
              <a:rPr lang="en-US" dirty="0" smtClean="0"/>
              <a:t>11. He is constantly critical of the strong believer, having no understanding or appreciation of grace and is therefore constantly picking at the grace believer. </a:t>
            </a:r>
          </a:p>
          <a:p>
            <a:endParaRPr lang="en-US" dirty="0" smtClean="0"/>
          </a:p>
          <a:p>
            <a:r>
              <a:rPr lang="en-US" dirty="0" smtClean="0"/>
              <a:t>12. The weak believer spends time in gossip maligning, nit-picking, being critical. </a:t>
            </a:r>
          </a:p>
          <a:p>
            <a:endParaRPr lang="en-US" dirty="0" smtClean="0"/>
          </a:p>
          <a:p>
            <a:r>
              <a:rPr lang="en-US" dirty="0" smtClean="0"/>
              <a:t>He rejects doctrine, cannot understand grace, and he practices some form of pseudo spirituality or some type of immorality, depending upon the type of reversionism. </a:t>
            </a:r>
          </a:p>
          <a:p>
            <a:endParaRPr lang="en-US"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We have in this man Aristarchus a strong believer. He has great stability of life, great capacity for category #3 love as manifest by the way he stands by the apostle Paul. </a:t>
            </a:r>
          </a:p>
          <a:p>
            <a:pPr hangingPunct="0"/>
            <a:endParaRPr lang="en-US" dirty="0" smtClean="0"/>
          </a:p>
          <a:p>
            <a:pPr hangingPunct="0"/>
            <a:r>
              <a:rPr lang="en-US" dirty="0" smtClean="0"/>
              <a:t>He was a true friend of Paul, a strong believer in the midst of weak believers. </a:t>
            </a:r>
          </a:p>
          <a:p>
            <a:pPr hangingPunct="0"/>
            <a:endParaRPr lang="en-US" dirty="0" smtClean="0"/>
          </a:p>
          <a:p>
            <a:pPr hangingPunct="0"/>
            <a:r>
              <a:rPr lang="en-US" b="1" dirty="0" smtClean="0">
                <a:solidFill>
                  <a:srgbClr val="0070C0"/>
                </a:solidFill>
              </a:rPr>
              <a:t>“Aristarchus, my fellow prisoner, sends you his greetings” </a:t>
            </a:r>
            <a:r>
              <a:rPr lang="en-US" dirty="0" smtClean="0"/>
              <a:t>– ASPAZOMAI – PMIndic – greet or salute. </a:t>
            </a:r>
          </a:p>
          <a:p>
            <a:pPr hangingPunct="0"/>
            <a:endParaRPr lang="en-US" dirty="0" smtClean="0"/>
          </a:p>
          <a:p>
            <a:pPr hangingPunct="0"/>
            <a:r>
              <a:rPr lang="en-US" dirty="0" smtClean="0"/>
              <a:t>That means he has great capacity for life. He has many friends in the Lycus valley and he sends his greetings. </a:t>
            </a:r>
          </a:p>
          <a:p>
            <a:pPr hangingPunct="0"/>
            <a:endParaRPr lang="en-US" dirty="0" smtClean="0"/>
          </a:p>
          <a:p>
            <a:pPr hangingPunct="0"/>
            <a:r>
              <a:rPr lang="en-US" dirty="0" smtClean="0"/>
              <a:t>Aristarchus is courteous and has good manners. Good manners are an important function of spiritual growth, they are a part of the function of the command post in becoming spiritually self-sustaining. </a:t>
            </a:r>
          </a:p>
          <a:p>
            <a:pPr hangingPunct="0"/>
            <a:endParaRPr lang="en-US" dirty="0" smtClean="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t>They reveal self-discipline, respect for authority, stability. </a:t>
            </a:r>
          </a:p>
          <a:p>
            <a:pPr hangingPunct="0"/>
            <a:endParaRPr lang="en-US" dirty="0" smtClean="0"/>
          </a:p>
          <a:p>
            <a:pPr hangingPunct="0"/>
            <a:r>
              <a:rPr lang="en-US" dirty="0" smtClean="0"/>
              <a:t>Good manners are also a sign of humility and grace orientation. </a:t>
            </a:r>
          </a:p>
          <a:p>
            <a:pPr hangingPunct="0"/>
            <a:endParaRPr lang="en-US" dirty="0" smtClean="0"/>
          </a:p>
          <a:p>
            <a:pPr hangingPunct="0"/>
            <a:r>
              <a:rPr lang="en-US" dirty="0" smtClean="0"/>
              <a:t>With good manners the greater grace believer has that poise, that courtesy that concentration necessary for the perpetuation of the greater  grace status. </a:t>
            </a:r>
          </a:p>
          <a:p>
            <a:pPr hangingPunct="0"/>
            <a:endParaRPr lang="en-US" dirty="0" smtClean="0"/>
          </a:p>
          <a:p>
            <a:pPr hangingPunct="0"/>
            <a:r>
              <a:rPr lang="en-US" dirty="0" smtClean="0"/>
              <a:t>The good manners of Aristarchus contribute to his spiritual growth. He has the ability, therefore, to concentrate on doctrinal teaching, the teaching of Paul.	</a:t>
            </a:r>
          </a:p>
          <a:p>
            <a:endParaRPr 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r>
              <a:rPr lang="en-US" b="1" dirty="0" smtClean="0">
                <a:solidFill>
                  <a:srgbClr val="0070C0"/>
                </a:solidFill>
              </a:rPr>
              <a:t>“and cousin Mark” </a:t>
            </a:r>
            <a:r>
              <a:rPr lang="en-US" dirty="0" smtClean="0"/>
              <a:t>is another Jew, John Mark,  the cousin of Barnabas. </a:t>
            </a:r>
          </a:p>
          <a:p>
            <a:endParaRPr lang="en-US" dirty="0" smtClean="0"/>
          </a:p>
          <a:p>
            <a:r>
              <a:rPr lang="en-US" dirty="0" smtClean="0"/>
              <a:t>If we have in Paul and Aristarchus two men who were pluggers we have in John Mark the opposite principle, but still arriving. </a:t>
            </a:r>
          </a:p>
          <a:p>
            <a:endParaRPr lang="en-US" dirty="0" smtClean="0"/>
          </a:p>
          <a:p>
            <a:r>
              <a:rPr lang="en-US" dirty="0" smtClean="0"/>
              <a:t>Mark was the son of Mary of Jerusalem. Her home was the place where the original local church met in Jerusalem, according to Acts 12:12, 25. </a:t>
            </a:r>
          </a:p>
          <a:p>
            <a:endParaRPr lang="en-US" dirty="0" smtClean="0"/>
          </a:p>
          <a:p>
            <a:r>
              <a:rPr lang="en-US" dirty="0" smtClean="0"/>
              <a:t>Mark was converted under the ministry of Peter ( 1 Peter 5:13). </a:t>
            </a:r>
            <a:endParaRPr lang="en-US"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The Gospel of Mark actually presents Peter’s account of our Lord.</a:t>
            </a:r>
          </a:p>
          <a:p>
            <a:endParaRPr lang="en-US" dirty="0" smtClean="0"/>
          </a:p>
          <a:p>
            <a:r>
              <a:rPr lang="en-US" dirty="0" smtClean="0"/>
              <a:t> Mark accompanied his cousin Barnabas on the first missionary journey. However, he failed. He was a great person, a very unusual person. </a:t>
            </a:r>
          </a:p>
          <a:p>
            <a:endParaRPr lang="en-US" dirty="0" smtClean="0"/>
          </a:p>
          <a:p>
            <a:r>
              <a:rPr lang="en-US" dirty="0" smtClean="0"/>
              <a:t>He was scheduled for the Jewish priesthood. Once he was saved under the ministry of Peter he immediately decided to eliminate himself forever so what he did was to cut off the tip of his finger. </a:t>
            </a:r>
          </a:p>
          <a:p>
            <a:endParaRPr lang="en-US" dirty="0" smtClean="0"/>
          </a:p>
          <a:p>
            <a:r>
              <a:rPr lang="en-US" dirty="0" smtClean="0"/>
              <a:t>The Mosaic law says that if you have any deformed parts or any parts missing you can’t function as a priest. </a:t>
            </a:r>
          </a:p>
          <a:p>
            <a:endParaRPr lang="en-US" dirty="0" smtClean="0"/>
          </a:p>
          <a:p>
            <a:endParaRPr lang="en-US" dirty="0" smtClean="0"/>
          </a:p>
          <a:p>
            <a:endParaRPr 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6248400"/>
          </a:xfrm>
        </p:spPr>
        <p:txBody>
          <a:bodyPr/>
          <a:lstStyle/>
          <a:p>
            <a:endParaRPr lang="en-US" dirty="0" smtClean="0"/>
          </a:p>
          <a:p>
            <a:r>
              <a:rPr lang="en-US" dirty="0" smtClean="0"/>
              <a:t>He had everything going for him but he made a great mistake. He failed. And when he failed he ran away in a very cowardly  way. He ran away and went back to Jerusalem. </a:t>
            </a:r>
          </a:p>
          <a:p>
            <a:endParaRPr lang="en-US" dirty="0" smtClean="0"/>
          </a:p>
          <a:p>
            <a:r>
              <a:rPr lang="en-US" dirty="0" smtClean="0"/>
              <a:t>Therefore when Paul and Barnabas were planning their second missionary journey, by this time John Mark had recovered from whatever reversionism he has suffered, and by his recovery he was ready to go again. </a:t>
            </a:r>
          </a:p>
          <a:p>
            <a:endParaRPr lang="en-US" dirty="0" smtClean="0"/>
          </a:p>
          <a:p>
            <a:r>
              <a:rPr lang="en-US" dirty="0" smtClean="0"/>
              <a:t>Here is a case of right (based on legalism)  versus right (based on grace), a case where Paul had to make a decision. </a:t>
            </a:r>
          </a:p>
          <a:p>
            <a:endParaRPr lang="en-US"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endParaRPr lang="en-US" dirty="0" smtClean="0"/>
          </a:p>
          <a:p>
            <a:r>
              <a:rPr lang="en-US" dirty="0" smtClean="0"/>
              <a:t>Right [legalism] says don’t take him, the boy is a failure, he will never make it. </a:t>
            </a:r>
          </a:p>
          <a:p>
            <a:endParaRPr lang="en-US" dirty="0" smtClean="0"/>
          </a:p>
          <a:p>
            <a:r>
              <a:rPr lang="en-US" dirty="0" smtClean="0"/>
              <a:t>But right [grace] says take him and give him another chance, he is now a mature believer, we all make mistakes. Paul flunked his grace crisis. </a:t>
            </a:r>
          </a:p>
          <a:p>
            <a:endParaRPr lang="en-US" dirty="0" smtClean="0"/>
          </a:p>
          <a:p>
            <a:r>
              <a:rPr lang="en-US" dirty="0" smtClean="0"/>
              <a:t>So Paul refused to take him and there was a split up between Paul and Barnabas. Paul went the legalistic way. </a:t>
            </a:r>
          </a:p>
          <a:p>
            <a:endParaRPr lang="en-US" dirty="0" smtClean="0"/>
          </a:p>
          <a:p>
            <a:r>
              <a:rPr lang="en-US" dirty="0" smtClean="0"/>
              <a:t>By mentioning John Mark he is saying, in effect, now look Philemon I have failed in this thing, don’t you ever do it. </a:t>
            </a:r>
          </a:p>
          <a:p>
            <a:endParaRPr lang="en-US" dirty="0" smtClean="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endParaRPr lang="en-US" dirty="0" smtClean="0"/>
          </a:p>
          <a:p>
            <a:r>
              <a:rPr lang="en-US" dirty="0" smtClean="0"/>
              <a:t>Because he failed he lost his ministry of refreshment and for awhile he lost his relationship with the Lord. </a:t>
            </a:r>
          </a:p>
          <a:p>
            <a:endParaRPr lang="en-US" dirty="0" smtClean="0"/>
          </a:p>
          <a:p>
            <a:r>
              <a:rPr lang="en-US" dirty="0" smtClean="0"/>
              <a:t>He made a wrong decision. Paul became self-righteous. </a:t>
            </a:r>
          </a:p>
          <a:p>
            <a:endParaRPr lang="en-US" dirty="0" smtClean="0"/>
          </a:p>
          <a:p>
            <a:r>
              <a:rPr lang="en-US" dirty="0" smtClean="0"/>
              <a:t>There is nothing that will remove a person from the ministry with more rapidity and from blessing than </a:t>
            </a:r>
            <a:r>
              <a:rPr lang="en-US" u="sng" dirty="0" smtClean="0"/>
              <a:t>one’s own self-righteousness. </a:t>
            </a:r>
          </a:p>
          <a:p>
            <a:endParaRPr lang="en-US" dirty="0" smtClean="0"/>
          </a:p>
          <a:p>
            <a:pPr hangingPunct="0"/>
            <a:r>
              <a:rPr lang="en-US" dirty="0" smtClean="0"/>
              <a:t>John Mark recovered from his state of reversionism, he rebounded and he didn’t let anyone slow him down. </a:t>
            </a:r>
          </a:p>
          <a:p>
            <a:pPr hangingPunct="0"/>
            <a:r>
              <a:rPr lang="en-US" dirty="0" smtClean="0"/>
              <a:t>As a result he was ready to go and Barnabas took him. </a:t>
            </a:r>
          </a:p>
          <a:p>
            <a:pPr hangingPunct="0">
              <a:buNone/>
            </a:pPr>
            <a:endParaRPr lang="en-US" dirty="0" smtClean="0"/>
          </a:p>
          <a:p>
            <a:pPr hangingPunct="0"/>
            <a:endParaRPr lang="en-US" dirty="0" smtClean="0"/>
          </a:p>
          <a:p>
            <a:endParaRPr lang="en-US"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a:bodyPr>
          <a:lstStyle/>
          <a:p>
            <a:pPr hangingPunct="0"/>
            <a:endParaRPr lang="en-US" dirty="0" smtClean="0"/>
          </a:p>
          <a:p>
            <a:pPr hangingPunct="0"/>
            <a:r>
              <a:rPr lang="en-US" dirty="0" smtClean="0"/>
              <a:t>Paul, by mentioning Mark at this time, mentions his own mistake in the same paragraph that he is encouraging someone else to do what he didn’t do. </a:t>
            </a:r>
          </a:p>
          <a:p>
            <a:pPr hangingPunct="0">
              <a:buNone/>
            </a:pPr>
            <a:r>
              <a:rPr lang="en-US" dirty="0" smtClean="0"/>
              <a:t> </a:t>
            </a:r>
          </a:p>
          <a:p>
            <a:pPr hangingPunct="0">
              <a:buNone/>
            </a:pPr>
            <a:r>
              <a:rPr lang="en-US" b="1" dirty="0" smtClean="0"/>
              <a:t>Principles</a:t>
            </a:r>
          </a:p>
          <a:p>
            <a:pPr hangingPunct="0"/>
            <a:r>
              <a:rPr lang="en-US" dirty="0" smtClean="0"/>
              <a:t>1. The church at Antioch delivered Paul into the Lord’s hands without censor or approval when Paul made his great mistake. </a:t>
            </a:r>
          </a:p>
          <a:p>
            <a:pPr hangingPunct="0"/>
            <a:endParaRPr lang="en-US" dirty="0" smtClean="0"/>
          </a:p>
          <a:p>
            <a:pPr hangingPunct="0"/>
            <a:r>
              <a:rPr lang="en-US" dirty="0" smtClean="0"/>
              <a:t>They continued to recognize his authority understanding that the Lord, not they, possessed the authority in the matter    </a:t>
            </a:r>
          </a:p>
          <a:p>
            <a:pPr hangingPunct="0"/>
            <a:endParaRPr lang="en-US" dirty="0" smtClean="0"/>
          </a:p>
          <a:p>
            <a:pPr hangingPunct="0"/>
            <a:r>
              <a:rPr lang="en-US" dirty="0" smtClean="0"/>
              <a:t>2. This grace action on the part of Barnabas is the last major activity recorded of this greater grace hero. He went on to have a great ministry but it is not a part of the Word of God. </a:t>
            </a:r>
          </a:p>
          <a:p>
            <a:pPr hangingPunct="0"/>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dirty="0" smtClean="0"/>
              <a:t>It means to grill someone until they are thoroughly indoctrinated with the secrets of the fraternity. </a:t>
            </a:r>
          </a:p>
          <a:p>
            <a:pPr hangingPunct="0"/>
            <a:endParaRPr lang="en-US" dirty="0" smtClean="0"/>
          </a:p>
          <a:p>
            <a:pPr hangingPunct="0"/>
            <a:r>
              <a:rPr lang="en-US" dirty="0" smtClean="0"/>
              <a:t> It means doctrine which was never revealed until the Church Age. </a:t>
            </a:r>
          </a:p>
          <a:p>
            <a:pPr hangingPunct="0"/>
            <a:endParaRPr lang="en-US" dirty="0" smtClean="0"/>
          </a:p>
          <a:p>
            <a:pPr hangingPunct="0"/>
            <a:r>
              <a:rPr lang="en-US" dirty="0" smtClean="0"/>
              <a:t>It is doctrine or secrets which belong only to the royal family and therefore </a:t>
            </a:r>
            <a:r>
              <a:rPr lang="en-US" u="sng" dirty="0" smtClean="0"/>
              <a:t>not revealed by Old testament writers</a:t>
            </a:r>
            <a:r>
              <a:rPr lang="en-US" dirty="0" smtClean="0"/>
              <a:t>, not revealed until the Lord Jesus Christ became the first prophet of the Church. </a:t>
            </a:r>
          </a:p>
          <a:p>
            <a:pPr hangingPunct="0"/>
            <a:endParaRPr lang="en-US" dirty="0" smtClean="0"/>
          </a:p>
          <a:p>
            <a:pPr hangingPunct="0"/>
            <a:r>
              <a:rPr lang="en-US" dirty="0" smtClean="0"/>
              <a:t>2. In the epistles of the New Testament the word “mystery” always refers to some aspect of Church Age doctrine, </a:t>
            </a:r>
            <a:r>
              <a:rPr lang="en-US" b="1" dirty="0" smtClean="0">
                <a:solidFill>
                  <a:srgbClr val="C00000"/>
                </a:solidFill>
              </a:rPr>
              <a:t>Ephesians 3:2-26</a:t>
            </a:r>
            <a:r>
              <a:rPr lang="en-US" dirty="0" smtClean="0"/>
              <a:t>. </a:t>
            </a:r>
          </a:p>
          <a:p>
            <a:pPr hangingPunct="0"/>
            <a:endParaRPr lang="en-US" dirty="0" smtClean="0"/>
          </a:p>
          <a:p>
            <a:pPr hangingPunct="0"/>
            <a:r>
              <a:rPr lang="en-US" dirty="0" smtClean="0"/>
              <a:t>3. The mystery doctrine of the Church Age was not revealed in Old Testament times, </a:t>
            </a:r>
            <a:r>
              <a:rPr lang="en-US" b="1" dirty="0" smtClean="0">
                <a:solidFill>
                  <a:srgbClr val="C00000"/>
                </a:solidFill>
              </a:rPr>
              <a:t>Romans 16:25,26; Colossians 1:26,27. </a:t>
            </a:r>
          </a:p>
          <a:p>
            <a:pPr hangingPunct="0"/>
            <a:endParaRPr lang="en-US" dirty="0" smtClean="0"/>
          </a:p>
          <a:p>
            <a:endParaRPr lang="en-US" dirty="0" smtClean="0"/>
          </a:p>
          <a:p>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pPr hangingPunct="0"/>
            <a:r>
              <a:rPr lang="en-US" dirty="0" smtClean="0"/>
              <a:t>3. Historical tradition, however, associates Barnabas with both Rome and Alexandria. </a:t>
            </a:r>
          </a:p>
          <a:p>
            <a:pPr hangingPunct="0"/>
            <a:endParaRPr lang="en-US" dirty="0" smtClean="0"/>
          </a:p>
          <a:p>
            <a:pPr hangingPunct="0"/>
            <a:r>
              <a:rPr lang="en-US" dirty="0" smtClean="0"/>
              <a:t>Because of his association with Alexandria, the academic centre for Classical Greek, it is suspected that Barnabas in the writer of Hebrews. But again, the writer of Hebrews remains anonymous. </a:t>
            </a:r>
          </a:p>
          <a:p>
            <a:pPr hangingPunct="0"/>
            <a:endParaRPr lang="en-US" dirty="0" smtClean="0"/>
          </a:p>
          <a:p>
            <a:pPr hangingPunct="0"/>
            <a:r>
              <a:rPr lang="en-US" b="1" dirty="0" smtClean="0">
                <a:solidFill>
                  <a:srgbClr val="0070C0"/>
                </a:solidFill>
              </a:rPr>
              <a:t>“about whom you received instructions” </a:t>
            </a:r>
            <a:r>
              <a:rPr lang="en-US" dirty="0" smtClean="0"/>
              <a:t>-  AAIndic  LAMBANO -  means that they have already received information that Paul was wrong in that great controversy, and Paul has now spread the word to all the churches</a:t>
            </a:r>
            <a:r>
              <a:rPr lang="en-US" dirty="0" smtClean="0">
                <a:solidFill>
                  <a:srgbClr val="0070C0"/>
                </a:solidFill>
              </a:rPr>
              <a:t>: </a:t>
            </a:r>
            <a:r>
              <a:rPr lang="en-US" b="1" dirty="0" smtClean="0">
                <a:solidFill>
                  <a:srgbClr val="0070C0"/>
                </a:solidFill>
              </a:rPr>
              <a:t>“Receive John Mark when he comes.” </a:t>
            </a:r>
          </a:p>
          <a:p>
            <a:pPr hangingPunct="0"/>
            <a:endParaRPr lang="en-US" dirty="0" smtClean="0"/>
          </a:p>
          <a:p>
            <a:pPr hangingPunct="0"/>
            <a:r>
              <a:rPr lang="en-US" dirty="0" smtClean="0"/>
              <a:t>Paul  was a great man, when he was wrong he recognized it and without destroying his authority he wrote to all of the churches stating his error and reminded them that Mark was a great believer. </a:t>
            </a:r>
          </a:p>
          <a:p>
            <a:pPr hangingPunct="0"/>
            <a:endParaRPr lang="en-US" dirty="0" smtClean="0"/>
          </a:p>
          <a:p>
            <a:pPr hangingPunct="0">
              <a:buNone/>
            </a:pPr>
            <a:r>
              <a:rPr lang="en-US" dirty="0" smtClean="0"/>
              <a:t>	</a:t>
            </a:r>
          </a:p>
          <a:p>
            <a:pPr hangingPunct="0">
              <a:buNone/>
            </a:pPr>
            <a:endParaRPr lang="en-US" dirty="0" smtClean="0"/>
          </a:p>
          <a:p>
            <a:endParaRPr lang="en-US"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r>
              <a:rPr lang="en-US" b="1" dirty="0" smtClean="0">
                <a:solidFill>
                  <a:srgbClr val="0070C0"/>
                </a:solidFill>
              </a:rPr>
              <a:t>“if,” </a:t>
            </a:r>
            <a:r>
              <a:rPr lang="en-US" dirty="0" smtClean="0"/>
              <a:t>the third class condition  EAN  - a possibility he might come and then again he might not.  ERCHOMAI – AASubj – to arrive. </a:t>
            </a:r>
          </a:p>
          <a:p>
            <a:pPr hangingPunct="0"/>
            <a:endParaRPr lang="en-US" dirty="0" smtClean="0"/>
          </a:p>
          <a:p>
            <a:pPr hangingPunct="0"/>
            <a:r>
              <a:rPr lang="en-US" b="1" dirty="0" smtClean="0">
                <a:solidFill>
                  <a:srgbClr val="0070C0"/>
                </a:solidFill>
              </a:rPr>
              <a:t>“welcome him,” </a:t>
            </a:r>
            <a:r>
              <a:rPr lang="en-US" dirty="0" smtClean="0"/>
              <a:t>– AAImpv (entreaty not a command) – DECHOMAI – welcome with open arms.  The believers in Antioch did not censor the apostle Paul when he started on his second missionary journey. </a:t>
            </a:r>
          </a:p>
          <a:p>
            <a:pPr hangingPunct="0"/>
            <a:endParaRPr lang="en-US" dirty="0" smtClean="0"/>
          </a:p>
          <a:p>
            <a:pPr hangingPunct="0"/>
            <a:r>
              <a:rPr lang="en-US" dirty="0" smtClean="0"/>
              <a:t>In fact they encouraged him and launched him. With maximum doctrine in the souls of the people of Colosse they will do the same thing, they will welcome John Mark. </a:t>
            </a:r>
          </a:p>
          <a:p>
            <a:pPr hangingPunct="0"/>
            <a:endParaRPr lang="en-US" dirty="0" smtClean="0"/>
          </a:p>
          <a:p>
            <a:pPr hangingPunct="0"/>
            <a:r>
              <a:rPr lang="en-US" dirty="0" smtClean="0"/>
              <a:t>Translation</a:t>
            </a:r>
            <a:r>
              <a:rPr lang="en-US" b="1" dirty="0" smtClean="0">
                <a:solidFill>
                  <a:srgbClr val="0070C0"/>
                </a:solidFill>
              </a:rPr>
              <a:t>: “Aristarchus my fellow prisoner conveys greetings, also Mark the cousin of Barnabas, (concerning whom you have received orders: if he comes to you, welcome him with open arms). </a:t>
            </a:r>
          </a:p>
          <a:p>
            <a:endParaRPr lang="en-US"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u="sng" dirty="0" smtClean="0"/>
              <a:t>Principle</a:t>
            </a:r>
            <a:r>
              <a:rPr lang="en-US" dirty="0" smtClean="0"/>
              <a:t>: When believers reach  greater grace, pettiness, pride, vindictiveness, implacability, controversy and conflict are blotted out. </a:t>
            </a:r>
          </a:p>
          <a:p>
            <a:pPr hangingPunct="0"/>
            <a:endParaRPr lang="en-US" dirty="0" smtClean="0"/>
          </a:p>
          <a:p>
            <a:pPr hangingPunct="0"/>
            <a:r>
              <a:rPr lang="en-US" dirty="0" smtClean="0"/>
              <a:t>Individuals and groups face the same crisis that we will face: doctrine was here before we came; doctrine will be here after we are gone. </a:t>
            </a:r>
          </a:p>
          <a:p>
            <a:pPr hangingPunct="0"/>
            <a:endParaRPr lang="en-US" dirty="0" smtClean="0"/>
          </a:p>
          <a:p>
            <a:pPr hangingPunct="0"/>
            <a:r>
              <a:rPr lang="en-US" dirty="0" smtClean="0"/>
              <a:t>Evil was here before we came; evil will be here after we are gone. </a:t>
            </a:r>
          </a:p>
          <a:p>
            <a:pPr hangingPunct="0"/>
            <a:endParaRPr lang="en-US" dirty="0" smtClean="0"/>
          </a:p>
          <a:p>
            <a:pPr hangingPunct="0"/>
            <a:r>
              <a:rPr lang="en-US" dirty="0" smtClean="0"/>
              <a:t>We cannot change doctrine but doctrine can change us; we cannot change evil but evil will change us. </a:t>
            </a:r>
          </a:p>
          <a:p>
            <a:pPr hangingPunct="0"/>
            <a:endParaRPr lang="en-US" dirty="0" smtClean="0"/>
          </a:p>
          <a:p>
            <a:pPr hangingPunct="0"/>
            <a:r>
              <a:rPr lang="en-US" dirty="0" smtClean="0"/>
              <a:t>If you are minus doctrine you will be influenced by evil and you will always do the right thing (legalism) and that will always be self-righteousness, and you will fade into oblivion. </a:t>
            </a:r>
          </a:p>
          <a:p>
            <a:pPr hangingPunct="0"/>
            <a:endParaRPr lang="en-US" dirty="0" smtClean="0"/>
          </a:p>
          <a:p>
            <a:pPr hangingPunct="0"/>
            <a:endParaRPr lang="en-US" dirty="0" smtClean="0"/>
          </a:p>
          <a:p>
            <a:endParaRPr lang="en-US"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r>
              <a:rPr lang="en-US" dirty="0" smtClean="0"/>
              <a:t>Or you will always with doctrine do the right thing (based on grace) and the right thing will be grace, the ministry of refreshment. </a:t>
            </a:r>
          </a:p>
          <a:p>
            <a:endParaRPr lang="en-US" b="1" dirty="0" smtClean="0">
              <a:solidFill>
                <a:srgbClr val="0070C0"/>
              </a:solidFill>
            </a:endParaRPr>
          </a:p>
          <a:p>
            <a:r>
              <a:rPr lang="en-US" b="1" dirty="0" smtClean="0">
                <a:solidFill>
                  <a:srgbClr val="0070C0"/>
                </a:solidFill>
              </a:rPr>
              <a:t>Colossians 4:11 “and also Jesus who is called Justus; these are the only fellow workers for the kingdom of God who are from the circumcision; and they have proved to be an encouragement to me.”</a:t>
            </a:r>
          </a:p>
          <a:p>
            <a:endParaRPr lang="en-US" dirty="0" smtClean="0"/>
          </a:p>
          <a:p>
            <a:r>
              <a:rPr lang="en-US" b="1" dirty="0" smtClean="0">
                <a:solidFill>
                  <a:srgbClr val="0070C0"/>
                </a:solidFill>
              </a:rPr>
              <a:t>“Jesus” </a:t>
            </a:r>
            <a:r>
              <a:rPr lang="en-US" dirty="0" smtClean="0"/>
              <a:t>IESOU</a:t>
            </a:r>
            <a:r>
              <a:rPr lang="en-US" b="1" dirty="0" smtClean="0">
                <a:solidFill>
                  <a:srgbClr val="0070C0"/>
                </a:solidFill>
              </a:rPr>
              <a:t> </a:t>
            </a:r>
            <a:r>
              <a:rPr lang="en-US" dirty="0" smtClean="0"/>
              <a:t>is Joshua in Hebrew. He is a lawyer as the third Jewish Christian in Rome who is sending his greetings to the Colossian church. </a:t>
            </a:r>
          </a:p>
          <a:p>
            <a:endParaRPr lang="en-US" dirty="0" smtClean="0"/>
          </a:p>
          <a:p>
            <a:r>
              <a:rPr lang="en-US" dirty="0" smtClean="0"/>
              <a:t>But there is more than a salutation, in effect this is the </a:t>
            </a:r>
            <a:r>
              <a:rPr lang="en-US" u="sng" dirty="0" smtClean="0"/>
              <a:t>roster of greater  grace believers </a:t>
            </a:r>
            <a:r>
              <a:rPr lang="en-US" dirty="0" smtClean="0"/>
              <a:t>among the Jewish Christians in Rome at that time. </a:t>
            </a:r>
          </a:p>
          <a:p>
            <a:endParaRPr lang="en-US" dirty="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b="1" dirty="0" smtClean="0">
                <a:solidFill>
                  <a:srgbClr val="0070C0"/>
                </a:solidFill>
              </a:rPr>
              <a:t>“which is called” </a:t>
            </a:r>
            <a:r>
              <a:rPr lang="en-US" dirty="0" smtClean="0"/>
              <a:t>– LEGO – PPPtc -  Joshua receives the </a:t>
            </a:r>
            <a:r>
              <a:rPr lang="en-US" u="sng" dirty="0" smtClean="0"/>
              <a:t>title as a lawyer defending Paul in the Roman court. </a:t>
            </a:r>
          </a:p>
          <a:p>
            <a:pPr hangingPunct="0"/>
            <a:endParaRPr lang="en-US" dirty="0" smtClean="0"/>
          </a:p>
          <a:p>
            <a:pPr hangingPunct="0"/>
            <a:r>
              <a:rPr lang="en-US" dirty="0" smtClean="0"/>
              <a:t>Joshua is Paul’s legal representative in his trial before Nero. Translated therefore: </a:t>
            </a:r>
            <a:r>
              <a:rPr lang="en-US" b="1" dirty="0" smtClean="0">
                <a:solidFill>
                  <a:srgbClr val="0070C0"/>
                </a:solidFill>
              </a:rPr>
              <a:t>“Joshua who is called the just </a:t>
            </a:r>
            <a:r>
              <a:rPr lang="en-US" dirty="0" smtClean="0"/>
              <a:t>[a technical word here for the fact that he was a lawyer]</a:t>
            </a:r>
            <a:r>
              <a:rPr lang="en-US" b="1" dirty="0" smtClean="0">
                <a:solidFill>
                  <a:srgbClr val="0070C0"/>
                </a:solidFill>
              </a:rPr>
              <a:t>”</a:t>
            </a:r>
          </a:p>
          <a:p>
            <a:pPr hangingPunct="0"/>
            <a:endParaRPr lang="en-US" b="1" dirty="0" smtClean="0">
              <a:solidFill>
                <a:srgbClr val="0070C0"/>
              </a:solidFill>
            </a:endParaRPr>
          </a:p>
          <a:p>
            <a:pPr hangingPunct="0"/>
            <a:r>
              <a:rPr lang="en-US" b="1" dirty="0" smtClean="0">
                <a:solidFill>
                  <a:srgbClr val="0070C0"/>
                </a:solidFill>
              </a:rPr>
              <a:t>“Justus,” – </a:t>
            </a:r>
            <a:r>
              <a:rPr lang="en-US" dirty="0" smtClean="0"/>
              <a:t>IOUSTOI - </a:t>
            </a:r>
            <a:r>
              <a:rPr lang="en-US" i="1" dirty="0" smtClean="0"/>
              <a:t> </a:t>
            </a:r>
            <a:r>
              <a:rPr lang="en-US" dirty="0" smtClean="0"/>
              <a:t>which indicates not his name but his function. He was a barrister in Rome and as a lawyer he had the courage to stand up and defend the apostle Paul when no one else would touch Paul.</a:t>
            </a:r>
          </a:p>
          <a:p>
            <a:pPr hangingPunct="0"/>
            <a:endParaRPr lang="en-US" dirty="0" smtClean="0"/>
          </a:p>
          <a:p>
            <a:pPr hangingPunct="0"/>
            <a:r>
              <a:rPr lang="en-US" dirty="0" smtClean="0"/>
              <a:t> To be associated with Joshua meant the possibility of persecution and execution. </a:t>
            </a:r>
          </a:p>
          <a:p>
            <a:pPr hangingPunct="0"/>
            <a:endParaRPr lang="en-US" dirty="0" smtClean="0"/>
          </a:p>
          <a:p>
            <a:pPr hangingPunct="0"/>
            <a:r>
              <a:rPr lang="en-US" b="1" dirty="0" smtClean="0">
                <a:solidFill>
                  <a:srgbClr val="0070C0"/>
                </a:solidFill>
              </a:rPr>
              <a:t>“who are of the circumcision” </a:t>
            </a:r>
            <a:r>
              <a:rPr lang="en-US" dirty="0" smtClean="0"/>
              <a:t>indicates that they were Jews by race and they are now believers by new birth. 	</a:t>
            </a:r>
            <a:endParaRPr lang="en-US" b="1" dirty="0" smtClean="0">
              <a:solidFill>
                <a:srgbClr val="0070C0"/>
              </a:solidFill>
            </a:endParaRPr>
          </a:p>
          <a:p>
            <a:endParaRPr lang="en-US"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r>
              <a:rPr lang="en-US" b="1" dirty="0" smtClean="0">
                <a:solidFill>
                  <a:srgbClr val="0070C0"/>
                </a:solidFill>
              </a:rPr>
              <a:t>“These only” </a:t>
            </a:r>
            <a:r>
              <a:rPr lang="en-US" dirty="0" smtClean="0"/>
              <a:t>-  only these three men out of the tremendous number of Jewish believers in Rome were in greater  grace status and the only ones who were standing by the apostle Paul. </a:t>
            </a:r>
          </a:p>
          <a:p>
            <a:endParaRPr lang="en-US" dirty="0" smtClean="0"/>
          </a:p>
          <a:p>
            <a:pPr hangingPunct="0"/>
            <a:r>
              <a:rPr lang="en-US" b="1" dirty="0" smtClean="0">
                <a:solidFill>
                  <a:srgbClr val="0070C0"/>
                </a:solidFill>
              </a:rPr>
              <a:t>“fellow workers,” </a:t>
            </a:r>
            <a:r>
              <a:rPr lang="en-US" dirty="0" smtClean="0"/>
              <a:t>SUNERGOI </a:t>
            </a:r>
            <a:r>
              <a:rPr lang="en-US" i="1" dirty="0" smtClean="0"/>
              <a:t>- </a:t>
            </a:r>
            <a:r>
              <a:rPr lang="en-US" dirty="0" smtClean="0"/>
              <a:t> co-workers; </a:t>
            </a:r>
            <a:r>
              <a:rPr lang="en-US" b="1" dirty="0" smtClean="0">
                <a:solidFill>
                  <a:srgbClr val="0070C0"/>
                </a:solidFill>
              </a:rPr>
              <a:t>“unto the kingdom of God,” T</a:t>
            </a:r>
            <a:r>
              <a:rPr lang="en-US" dirty="0" smtClean="0"/>
              <a:t>ranslated </a:t>
            </a:r>
            <a:r>
              <a:rPr lang="en-US" b="1" dirty="0" smtClean="0">
                <a:solidFill>
                  <a:srgbClr val="0070C0"/>
                </a:solidFill>
              </a:rPr>
              <a:t>“with reference to the kingdom of our God.” </a:t>
            </a:r>
          </a:p>
          <a:p>
            <a:pPr hangingPunct="0"/>
            <a:endParaRPr lang="en-US" b="1" dirty="0" smtClean="0">
              <a:solidFill>
                <a:srgbClr val="0070C0"/>
              </a:solidFill>
            </a:endParaRPr>
          </a:p>
          <a:p>
            <a:pPr hangingPunct="0"/>
            <a:r>
              <a:rPr lang="en-US" dirty="0" smtClean="0"/>
              <a:t>Because the apostle Paul was  a controversial person — most of the Christian Jews had deserted him and only these three had stood by him during this difficult time. </a:t>
            </a:r>
          </a:p>
          <a:p>
            <a:pPr hangingPunct="0">
              <a:buNone/>
            </a:pPr>
            <a:endParaRPr lang="en-US" dirty="0" smtClean="0"/>
          </a:p>
          <a:p>
            <a:pPr hangingPunct="0">
              <a:buNone/>
            </a:pPr>
            <a:r>
              <a:rPr lang="en-US" dirty="0" smtClean="0"/>
              <a:t>Principle</a:t>
            </a:r>
          </a:p>
          <a:p>
            <a:pPr hangingPunct="0"/>
            <a:r>
              <a:rPr lang="en-US" dirty="0" smtClean="0"/>
              <a:t>1. </a:t>
            </a:r>
            <a:r>
              <a:rPr lang="en-US" b="1" dirty="0" smtClean="0"/>
              <a:t>Greater grace believers are never embarrassed by controversy started over grace</a:t>
            </a:r>
            <a:r>
              <a:rPr lang="en-US" dirty="0" smtClean="0"/>
              <a:t>. If you find yourself associating with believers involved in controversy over grace, </a:t>
            </a:r>
            <a:r>
              <a:rPr lang="en-US" u="sng" dirty="0" smtClean="0"/>
              <a:t>take a good look at yourself. </a:t>
            </a:r>
            <a:r>
              <a:rPr lang="en-US" dirty="0" smtClean="0"/>
              <a:t>	</a:t>
            </a:r>
          </a:p>
          <a:p>
            <a:endParaRPr lang="en-US" dirty="0" smtClean="0"/>
          </a:p>
          <a:p>
            <a:endParaRPr lang="en-US"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endParaRPr lang="en-US" dirty="0" smtClean="0"/>
          </a:p>
          <a:p>
            <a:r>
              <a:rPr lang="en-US" dirty="0" smtClean="0"/>
              <a:t>2. These greater  grace believers, these Christian Jews, had stability generated by doctrine resident in their souls. </a:t>
            </a:r>
          </a:p>
          <a:p>
            <a:endParaRPr lang="en-US" dirty="0" smtClean="0"/>
          </a:p>
          <a:p>
            <a:r>
              <a:rPr lang="en-US" dirty="0" smtClean="0"/>
              <a:t>They were not ashamed of Paul’s chains, nor did they fear for their own personal safety. They were courageous, made strong by doctrine resident in their souls.</a:t>
            </a:r>
          </a:p>
          <a:p>
            <a:endParaRPr lang="en-US" dirty="0" smtClean="0"/>
          </a:p>
          <a:p>
            <a:pPr hangingPunct="0"/>
            <a:r>
              <a:rPr lang="en-US" dirty="0" smtClean="0"/>
              <a:t>3. As greater  grace believers they understood that God had a plan for their lives and that no evil or legalistic forces on earth could remove them from the scene until God was ready to call them home. </a:t>
            </a:r>
          </a:p>
          <a:p>
            <a:pPr hangingPunct="0"/>
            <a:endParaRPr lang="en-US" dirty="0" smtClean="0"/>
          </a:p>
          <a:p>
            <a:pPr hangingPunct="0"/>
            <a:r>
              <a:rPr lang="en-US" dirty="0" smtClean="0"/>
              <a:t>Therefore they were not embarrassed to go and see Paul and to offer him encouragement.</a:t>
            </a:r>
          </a:p>
          <a:p>
            <a:pPr hangingPunct="0"/>
            <a:endParaRPr lang="en-US" dirty="0" smtClean="0"/>
          </a:p>
          <a:p>
            <a:endParaRPr lang="en-US"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a:bodyPr>
          <a:lstStyle/>
          <a:p>
            <a:r>
              <a:rPr lang="en-US" dirty="0" smtClean="0"/>
              <a:t>4. They therefore moved around Rome in a completely relaxed manner and associated themselves with Paul as a minority of Christians. </a:t>
            </a:r>
          </a:p>
          <a:p>
            <a:endParaRPr lang="en-US" dirty="0" smtClean="0"/>
          </a:p>
          <a:p>
            <a:pPr hangingPunct="0"/>
            <a:r>
              <a:rPr lang="en-US" dirty="0" smtClean="0"/>
              <a:t>5. Of course the majority of believers in separation from Paul were wrong, reversionistic, cowardly, hypocritical, </a:t>
            </a:r>
            <a:r>
              <a:rPr lang="en-US" u="sng" dirty="0" smtClean="0"/>
              <a:t>depending on Roman politics for their existence instead of the grace of God. </a:t>
            </a:r>
          </a:p>
          <a:p>
            <a:pPr hangingPunct="0"/>
            <a:endParaRPr lang="en-US" dirty="0" smtClean="0"/>
          </a:p>
          <a:p>
            <a:pPr hangingPunct="0"/>
            <a:r>
              <a:rPr lang="en-US" dirty="0" smtClean="0"/>
              <a:t>In the day that you find that </a:t>
            </a:r>
            <a:r>
              <a:rPr lang="en-US" b="1" dirty="0" smtClean="0"/>
              <a:t>you are depending upon politics instead of upon God’s grace you are in trouble.</a:t>
            </a:r>
            <a:r>
              <a:rPr lang="en-US" dirty="0" smtClean="0"/>
              <a:t> </a:t>
            </a:r>
          </a:p>
          <a:p>
            <a:pPr hangingPunct="0"/>
            <a:endParaRPr lang="en-US" dirty="0" smtClean="0"/>
          </a:p>
          <a:p>
            <a:pPr hangingPunct="0"/>
            <a:r>
              <a:rPr lang="en-US" dirty="0" smtClean="0"/>
              <a:t>6. The </a:t>
            </a:r>
            <a:r>
              <a:rPr lang="en-US" b="1" dirty="0" smtClean="0">
                <a:solidFill>
                  <a:srgbClr val="0070C0"/>
                </a:solidFill>
              </a:rPr>
              <a:t>“kingdom of our God” </a:t>
            </a:r>
            <a:r>
              <a:rPr lang="en-US" dirty="0" smtClean="0"/>
              <a:t>here refers to the Church as the royal family of God.</a:t>
            </a:r>
          </a:p>
          <a:p>
            <a:pPr hangingPunct="0"/>
            <a:endParaRPr lang="en-US" dirty="0" smtClean="0"/>
          </a:p>
          <a:p>
            <a:endParaRPr lang="en-US"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r>
              <a:rPr lang="en-US" dirty="0" smtClean="0"/>
              <a:t>7. This same phrase is used for regenerate persons of the Old Testament as well. </a:t>
            </a:r>
          </a:p>
          <a:p>
            <a:endParaRPr lang="en-US" dirty="0" smtClean="0"/>
          </a:p>
          <a:p>
            <a:r>
              <a:rPr lang="en-US" dirty="0" smtClean="0"/>
              <a:t>Basically the kingdom of God is divided into two general categories as follows: </a:t>
            </a:r>
          </a:p>
          <a:p>
            <a:pPr>
              <a:buNone/>
            </a:pPr>
            <a:endParaRPr lang="en-US" dirty="0" smtClean="0"/>
          </a:p>
          <a:p>
            <a:r>
              <a:rPr lang="en-US" b="1" u="sng" dirty="0" smtClean="0">
                <a:solidFill>
                  <a:schemeClr val="accent5">
                    <a:lumMod val="50000"/>
                  </a:schemeClr>
                </a:solidFill>
              </a:rPr>
              <a:t>The family of God </a:t>
            </a:r>
            <a:r>
              <a:rPr lang="en-US" dirty="0" smtClean="0"/>
              <a:t>— Old Testament believers. Jew and Gentile, anyone in the Old Testament who believed in the Lord Jesus Christ plus Tribulational and Millennial saints; </a:t>
            </a:r>
          </a:p>
          <a:p>
            <a:endParaRPr lang="en-US" b="1" u="sng" dirty="0" smtClean="0">
              <a:solidFill>
                <a:srgbClr val="7030A0"/>
              </a:solidFill>
            </a:endParaRPr>
          </a:p>
          <a:p>
            <a:r>
              <a:rPr lang="en-US" b="1" u="sng" dirty="0" smtClean="0">
                <a:solidFill>
                  <a:srgbClr val="7030A0"/>
                </a:solidFill>
              </a:rPr>
              <a:t>The royal family of God </a:t>
            </a:r>
            <a:r>
              <a:rPr lang="en-US" dirty="0" smtClean="0"/>
              <a:t>— Church Age believers only. The difference is in the baptism of the Holy Spirit which only occurs in this dispensation. </a:t>
            </a:r>
          </a:p>
          <a:p>
            <a:endParaRPr lang="en-US"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pPr hangingPunct="0"/>
            <a:r>
              <a:rPr lang="en-US" b="1" dirty="0" smtClean="0">
                <a:solidFill>
                  <a:srgbClr val="0070C0"/>
                </a:solidFill>
              </a:rPr>
              <a:t>“which </a:t>
            </a:r>
            <a:r>
              <a:rPr lang="en-US" dirty="0" smtClean="0"/>
              <a:t>[are of such a category],” HOSTI - these are not just Jewish believers in the minority but they are greater grace believers, probably making them every much in the minority in that way as in any other way. </a:t>
            </a:r>
          </a:p>
          <a:p>
            <a:pPr hangingPunct="0"/>
            <a:endParaRPr lang="en-US" dirty="0" smtClean="0"/>
          </a:p>
          <a:p>
            <a:pPr hangingPunct="0"/>
            <a:r>
              <a:rPr lang="en-US" dirty="0" smtClean="0"/>
              <a:t>They are </a:t>
            </a:r>
            <a:r>
              <a:rPr lang="en-US" b="1" u="sng" dirty="0" smtClean="0"/>
              <a:t>standouts in God’s eyes</a:t>
            </a:r>
            <a:r>
              <a:rPr lang="en-US" dirty="0" smtClean="0"/>
              <a:t>, they are different from anyone else around them. </a:t>
            </a:r>
          </a:p>
          <a:p>
            <a:pPr hangingPunct="0"/>
            <a:endParaRPr lang="en-US" dirty="0" smtClean="0"/>
          </a:p>
          <a:p>
            <a:pPr hangingPunct="0"/>
            <a:r>
              <a:rPr lang="en-US" dirty="0" smtClean="0"/>
              <a:t>Therefore the characteristic quality of greater grace is emphasized in contrast to the rest of the Jewish believers in Rome. </a:t>
            </a:r>
          </a:p>
          <a:p>
            <a:pPr hangingPunct="0"/>
            <a:endParaRPr lang="en-US" dirty="0" smtClean="0"/>
          </a:p>
          <a:p>
            <a:pPr hangingPunct="0"/>
            <a:r>
              <a:rPr lang="en-US" b="1" dirty="0" smtClean="0">
                <a:solidFill>
                  <a:srgbClr val="0070C0"/>
                </a:solidFill>
              </a:rPr>
              <a:t>“have been,” </a:t>
            </a:r>
            <a:r>
              <a:rPr lang="en-US" dirty="0" smtClean="0"/>
              <a:t>– GINOMAI – APIndic </a:t>
            </a:r>
            <a:r>
              <a:rPr lang="en-US" b="1" dirty="0" smtClean="0">
                <a:solidFill>
                  <a:srgbClr val="0070C0"/>
                </a:solidFill>
              </a:rPr>
              <a:t>- “have become.” </a:t>
            </a:r>
            <a:r>
              <a:rPr lang="en-US" dirty="0" smtClean="0"/>
              <a:t>Greater grace believers became a comfort to the apostle Paul in his adversity. </a:t>
            </a:r>
          </a:p>
          <a:p>
            <a:pPr hangingPunct="0"/>
            <a:endParaRPr lang="en-US" dirty="0" smtClean="0"/>
          </a:p>
          <a:p>
            <a:pPr hangingPunct="0"/>
            <a:r>
              <a:rPr lang="en-US" dirty="0" smtClean="0"/>
              <a:t>They stand by the apostle Paul, they offer him comfort. It is a beautiful picture of the fact that people are often very lonely when they are serving the Lord the way the apostle Paul is.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t>In other words, what is the content of the Old Testament?</a:t>
            </a:r>
          </a:p>
          <a:p>
            <a:endParaRPr lang="en-US" dirty="0" smtClean="0"/>
          </a:p>
          <a:p>
            <a:r>
              <a:rPr lang="en-US" dirty="0" smtClean="0"/>
              <a:t>From the standpoint of doctrine the coming of Christ was revealed: His ministry, His death on the cross, His resurrection, His ascension, His session at the right hand of the Father. </a:t>
            </a:r>
          </a:p>
          <a:p>
            <a:endParaRPr lang="en-US" dirty="0" smtClean="0"/>
          </a:p>
          <a:p>
            <a:r>
              <a:rPr lang="en-US" dirty="0" smtClean="0"/>
              <a:t>Then the Old Testament becomes silent… </a:t>
            </a:r>
          </a:p>
          <a:p>
            <a:endParaRPr lang="en-US" dirty="0" smtClean="0"/>
          </a:p>
          <a:p>
            <a:r>
              <a:rPr lang="en-US" dirty="0" smtClean="0"/>
              <a:t>The whole principle of the baptism of the Spirit and all Church Age doctrine, the universal priesthood of the believer, the royal family of God, the indwelling Holy Spirit of the body of the believer, the Rapture, all of these are </a:t>
            </a:r>
            <a:r>
              <a:rPr lang="en-US" u="sng" dirty="0" smtClean="0"/>
              <a:t>not found</a:t>
            </a:r>
            <a:r>
              <a:rPr lang="en-US" dirty="0" smtClean="0"/>
              <a:t> in the Old Testament. </a:t>
            </a:r>
          </a:p>
          <a:p>
            <a:endParaRPr lang="en-US" dirty="0" smtClean="0"/>
          </a:p>
          <a:p>
            <a:r>
              <a:rPr lang="en-US" dirty="0" smtClean="0"/>
              <a:t>The Old Testament talks about the Tribulation, the second advent, and the Millennial reign of Jesus Christ. </a:t>
            </a:r>
          </a:p>
          <a:p>
            <a:endParaRPr lang="en-US" dirty="0" smtClean="0"/>
          </a:p>
          <a:p>
            <a:endParaRPr lang="en-US"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endParaRPr lang="en-US" b="1" dirty="0" smtClean="0">
              <a:solidFill>
                <a:srgbClr val="0070C0"/>
              </a:solidFill>
            </a:endParaRPr>
          </a:p>
          <a:p>
            <a:pPr hangingPunct="0"/>
            <a:r>
              <a:rPr lang="en-US" b="1" dirty="0" smtClean="0">
                <a:solidFill>
                  <a:srgbClr val="0070C0"/>
                </a:solidFill>
              </a:rPr>
              <a:t>“a comfort,” </a:t>
            </a:r>
            <a:r>
              <a:rPr lang="en-US" dirty="0" smtClean="0"/>
              <a:t> PAREGORIA -  comfort, consolation and encouragement.</a:t>
            </a:r>
          </a:p>
          <a:p>
            <a:pPr hangingPunct="0"/>
            <a:endParaRPr lang="en-US" dirty="0" smtClean="0"/>
          </a:p>
          <a:p>
            <a:pPr hangingPunct="0"/>
            <a:r>
              <a:rPr lang="en-US" b="1" dirty="0" smtClean="0">
                <a:solidFill>
                  <a:srgbClr val="0070C0"/>
                </a:solidFill>
              </a:rPr>
              <a:t>“to  me,” </a:t>
            </a:r>
            <a:r>
              <a:rPr lang="en-US" dirty="0" smtClean="0"/>
              <a:t>EGO -  One person is standing alone at this time and they are a great source of blessing and comfort to him. </a:t>
            </a:r>
          </a:p>
          <a:p>
            <a:pPr hangingPunct="0">
              <a:buNone/>
            </a:pPr>
            <a:endParaRPr lang="en-US" dirty="0" smtClean="0"/>
          </a:p>
          <a:p>
            <a:pPr hangingPunct="0"/>
            <a:r>
              <a:rPr lang="en-US" dirty="0" smtClean="0"/>
              <a:t>Translation: </a:t>
            </a:r>
            <a:r>
              <a:rPr lang="en-US" b="1" dirty="0" smtClean="0">
                <a:solidFill>
                  <a:srgbClr val="0070C0"/>
                </a:solidFill>
              </a:rPr>
              <a:t>“Also Joshua who is called Justus </a:t>
            </a:r>
            <a:r>
              <a:rPr lang="en-US" dirty="0" smtClean="0"/>
              <a:t>[a lawyer], </a:t>
            </a:r>
            <a:r>
              <a:rPr lang="en-US" b="1" dirty="0" smtClean="0">
                <a:solidFill>
                  <a:srgbClr val="0070C0"/>
                </a:solidFill>
              </a:rPr>
              <a:t>they who are from the circumcision </a:t>
            </a:r>
            <a:r>
              <a:rPr lang="en-US" dirty="0" smtClean="0"/>
              <a:t>[Jews by birth, royal family by regeneration}. </a:t>
            </a:r>
            <a:r>
              <a:rPr lang="en-US" b="1" dirty="0" smtClean="0">
                <a:solidFill>
                  <a:srgbClr val="0070C0"/>
                </a:solidFill>
              </a:rPr>
              <a:t>These are the only co-workers with reference to the kingdom of God, who as a category of greater grace believers have become a source of encouragement to me.”</a:t>
            </a:r>
          </a:p>
          <a:p>
            <a:pPr hangingPunct="0">
              <a:buNone/>
            </a:pPr>
            <a:endParaRPr lang="en-US" dirty="0" smtClean="0"/>
          </a:p>
          <a:p>
            <a:pPr hangingPunct="0">
              <a:buNone/>
            </a:pPr>
            <a:endParaRPr lang="en-US" dirty="0" smtClean="0"/>
          </a:p>
          <a:p>
            <a:endParaRPr lang="en-US"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buNone/>
            </a:pPr>
            <a:r>
              <a:rPr lang="en-US" dirty="0" smtClean="0"/>
              <a:t>Summary</a:t>
            </a:r>
          </a:p>
          <a:p>
            <a:pPr hangingPunct="0"/>
            <a:r>
              <a:rPr lang="en-US" dirty="0" smtClean="0"/>
              <a:t>1. Doctrine resident in the soul of the greater grace believer overflows to others, causing both comfort and encouragement.</a:t>
            </a:r>
          </a:p>
          <a:p>
            <a:pPr hangingPunct="0"/>
            <a:endParaRPr lang="en-US" dirty="0" smtClean="0"/>
          </a:p>
          <a:p>
            <a:pPr hangingPunct="0"/>
            <a:r>
              <a:rPr lang="en-US" dirty="0" smtClean="0"/>
              <a:t>2. It is wonderful to know that when the majority of Jewish Christians in Rome had turned their backs upon the apostle Paul certain greater grace believers did not panic, swayed by the majority, and stuck by the apostle Paul.</a:t>
            </a:r>
          </a:p>
          <a:p>
            <a:pPr hangingPunct="0"/>
            <a:endParaRPr lang="en-US" dirty="0" smtClean="0"/>
          </a:p>
          <a:p>
            <a:pPr hangingPunct="0"/>
            <a:r>
              <a:rPr lang="en-US" dirty="0" smtClean="0"/>
              <a:t>3. The vindictiveness of reversionistic Jews in Rome was only exceeded by the vindictiveness of reversionistic Jews in Jerusalem. In these two great cities the Jews really despised the apostle Paul. </a:t>
            </a:r>
          </a:p>
          <a:p>
            <a:pPr hangingPunct="0"/>
            <a:endParaRPr lang="en-US" dirty="0" smtClean="0"/>
          </a:p>
          <a:p>
            <a:endParaRPr lang="en-US"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4. When Paul found among Jewish Christians in Jerusalem he found those who were antagonistic; he found the same thing in Rome. </a:t>
            </a:r>
          </a:p>
          <a:p>
            <a:endParaRPr lang="en-US" dirty="0" smtClean="0"/>
          </a:p>
          <a:p>
            <a:r>
              <a:rPr lang="en-US" dirty="0" smtClean="0"/>
              <a:t>The only difference was that when Paul was in Jerusalem he was in reversionism. Paul in Rome was in  greater  grace. </a:t>
            </a:r>
          </a:p>
          <a:p>
            <a:endParaRPr lang="en-US" dirty="0" smtClean="0"/>
          </a:p>
          <a:p>
            <a:pPr hangingPunct="0"/>
            <a:r>
              <a:rPr lang="en-US" dirty="0" smtClean="0"/>
              <a:t>5. Here are three exceptions. They are a memorial to God’s grace, to the true principle of friendship. </a:t>
            </a:r>
          </a:p>
          <a:p>
            <a:pPr hangingPunct="0">
              <a:buNone/>
            </a:pPr>
            <a:r>
              <a:rPr lang="en-US" dirty="0" smtClean="0"/>
              <a:t> </a:t>
            </a:r>
          </a:p>
          <a:p>
            <a:pPr hangingPunct="0"/>
            <a:r>
              <a:rPr lang="en-US" b="1" dirty="0" smtClean="0">
                <a:solidFill>
                  <a:srgbClr val="0070C0"/>
                </a:solidFill>
              </a:rPr>
              <a:t>In Colossians 4:12-14 </a:t>
            </a:r>
            <a:r>
              <a:rPr lang="en-US" dirty="0" smtClean="0"/>
              <a:t>- we have a roster of the Christian Gentiles in Rome who are standing by the apostle Paul. </a:t>
            </a:r>
          </a:p>
          <a:p>
            <a:pPr hangingPunct="0"/>
            <a:endParaRPr lang="en-US" dirty="0" smtClean="0"/>
          </a:p>
          <a:p>
            <a:endParaRPr lang="en-US" dirty="0" smtClean="0"/>
          </a:p>
          <a:p>
            <a:endParaRPr lang="en-US"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r>
              <a:rPr lang="en-US" b="1" dirty="0" smtClean="0">
                <a:solidFill>
                  <a:srgbClr val="0070C0"/>
                </a:solidFill>
              </a:rPr>
              <a:t>Col 4:12 </a:t>
            </a:r>
            <a:r>
              <a:rPr lang="en-US" dirty="0" smtClean="0"/>
              <a:t>, the first of these is Epaphras</a:t>
            </a:r>
            <a:r>
              <a:rPr lang="en-US" b="1" dirty="0" smtClean="0">
                <a:solidFill>
                  <a:srgbClr val="0070C0"/>
                </a:solidFill>
              </a:rPr>
              <a:t>. “Epaphras, who is one of your number, a bond-slave of Jesus Christ, sends you his greetings, always laboring earnestly for you in his prayers, that you may stand perfect and fully assured in all the will of God.”</a:t>
            </a:r>
          </a:p>
          <a:p>
            <a:endParaRPr lang="en-US" dirty="0" smtClean="0"/>
          </a:p>
          <a:p>
            <a:r>
              <a:rPr lang="en-US" dirty="0" smtClean="0"/>
              <a:t>He is mentioned in three passages: </a:t>
            </a:r>
            <a:r>
              <a:rPr lang="en-US" b="1" dirty="0" smtClean="0">
                <a:solidFill>
                  <a:srgbClr val="C00000"/>
                </a:solidFill>
              </a:rPr>
              <a:t>Colossians 1:7; 4:12; Philemon 23.  </a:t>
            </a:r>
            <a:r>
              <a:rPr lang="en-US" dirty="0" smtClean="0"/>
              <a:t>Epaphras was the pastor of the Colossian church</a:t>
            </a:r>
            <a:r>
              <a:rPr lang="en-US" b="1" dirty="0" smtClean="0">
                <a:solidFill>
                  <a:srgbClr val="C00000"/>
                </a:solidFill>
              </a:rPr>
              <a:t>, 1:7. </a:t>
            </a:r>
          </a:p>
          <a:p>
            <a:endParaRPr lang="en-US" dirty="0" smtClean="0"/>
          </a:p>
          <a:p>
            <a:r>
              <a:rPr lang="en-US" dirty="0" smtClean="0"/>
              <a:t>He was a </a:t>
            </a:r>
            <a:r>
              <a:rPr lang="en-US" b="1" dirty="0" smtClean="0">
                <a:solidFill>
                  <a:srgbClr val="0070C0"/>
                </a:solidFill>
              </a:rPr>
              <a:t>“faithful minister” </a:t>
            </a:r>
            <a:r>
              <a:rPr lang="en-US" dirty="0" smtClean="0"/>
              <a:t>and the reason for this was that he constantly taught the Word of God.</a:t>
            </a:r>
          </a:p>
          <a:p>
            <a:endParaRPr lang="en-US" dirty="0" smtClean="0"/>
          </a:p>
          <a:p>
            <a:r>
              <a:rPr lang="en-US" dirty="0" smtClean="0"/>
              <a:t> In </a:t>
            </a:r>
            <a:r>
              <a:rPr lang="en-US" b="1" dirty="0" smtClean="0">
                <a:solidFill>
                  <a:srgbClr val="C00000"/>
                </a:solidFill>
              </a:rPr>
              <a:t>Philemon 23 </a:t>
            </a:r>
            <a:r>
              <a:rPr lang="en-US" dirty="0" smtClean="0"/>
              <a:t>it is indicated that Epaphras is now in Rome sharing Paul’s imprisonment. </a:t>
            </a:r>
          </a:p>
          <a:p>
            <a:endParaRPr lang="en-US" dirty="0" smtClean="0"/>
          </a:p>
          <a:p>
            <a:r>
              <a:rPr lang="en-US" dirty="0" smtClean="0"/>
              <a:t>Epaphras as the pastor of the Colossian church, having come to Rome, now finds himself also caught up in Paul’s problems. </a:t>
            </a: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He has been made a prisoner. Apparently the Romans were seizing quite a few people associated with Paul. </a:t>
            </a:r>
          </a:p>
          <a:p>
            <a:endParaRPr lang="en-US" dirty="0" smtClean="0"/>
          </a:p>
          <a:p>
            <a:r>
              <a:rPr lang="en-US" dirty="0" smtClean="0"/>
              <a:t>They were afraid that Paul was going to start a </a:t>
            </a:r>
            <a:r>
              <a:rPr lang="en-US" u="sng" dirty="0" smtClean="0"/>
              <a:t>revolution.</a:t>
            </a:r>
            <a:r>
              <a:rPr lang="en-US" dirty="0" smtClean="0"/>
              <a:t> They didn’t understand that Paul would never dream of starting a </a:t>
            </a:r>
            <a:r>
              <a:rPr lang="en-US" u="sng" dirty="0" smtClean="0"/>
              <a:t>revolution</a:t>
            </a:r>
            <a:r>
              <a:rPr lang="en-US" dirty="0" smtClean="0"/>
              <a:t>. </a:t>
            </a:r>
          </a:p>
          <a:p>
            <a:endParaRPr lang="en-US" dirty="0" smtClean="0"/>
          </a:p>
          <a:p>
            <a:r>
              <a:rPr lang="en-US" dirty="0" smtClean="0"/>
              <a:t>Paul just taught doctrine that turned the world upside down. Paul didn’t believe in </a:t>
            </a:r>
            <a:r>
              <a:rPr lang="en-US" u="sng" dirty="0" smtClean="0"/>
              <a:t>revolutions</a:t>
            </a:r>
            <a:r>
              <a:rPr lang="en-US" dirty="0" smtClean="0"/>
              <a:t>. </a:t>
            </a:r>
          </a:p>
          <a:p>
            <a:endParaRPr lang="en-US" dirty="0" smtClean="0"/>
          </a:p>
          <a:p>
            <a:r>
              <a:rPr lang="en-US" dirty="0" smtClean="0"/>
              <a:t>This explains why Epaphras had not come back to his pastorate. </a:t>
            </a:r>
          </a:p>
          <a:p>
            <a:endParaRPr lang="en-US" dirty="0" smtClean="0"/>
          </a:p>
          <a:p>
            <a:r>
              <a:rPr lang="en-US" dirty="0" smtClean="0"/>
              <a:t>Epaphras was retained as a witness in Paul’s trial. </a:t>
            </a:r>
          </a:p>
          <a:p>
            <a:endParaRPr lang="en-US" dirty="0" smtClean="0"/>
          </a:p>
          <a:p>
            <a:endParaRPr lang="en-US"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r>
              <a:rPr lang="en-US" dirty="0" smtClean="0"/>
              <a:t>Eventually he would be released with Paul and returned to Colosse, and he would die in the ministry at Colosse, a martyr executed by the Roman empire. </a:t>
            </a:r>
          </a:p>
          <a:p>
            <a:endParaRPr lang="en-US" dirty="0" smtClean="0"/>
          </a:p>
          <a:p>
            <a:pPr hangingPunct="0"/>
            <a:r>
              <a:rPr lang="en-US" b="1" dirty="0" smtClean="0">
                <a:solidFill>
                  <a:srgbClr val="0070C0"/>
                </a:solidFill>
              </a:rPr>
              <a:t>“who is one of you,” </a:t>
            </a:r>
            <a:r>
              <a:rPr lang="en-US" dirty="0" smtClean="0"/>
              <a:t>literally, </a:t>
            </a:r>
            <a:r>
              <a:rPr lang="en-US" b="1" dirty="0" smtClean="0">
                <a:solidFill>
                  <a:srgbClr val="0070C0"/>
                </a:solidFill>
              </a:rPr>
              <a:t>“who is one from among you,” </a:t>
            </a:r>
            <a:r>
              <a:rPr lang="en-US" dirty="0" smtClean="0"/>
              <a:t>one unique person. EK plus the ablative which </a:t>
            </a:r>
            <a:r>
              <a:rPr lang="en-US" b="1" dirty="0" smtClean="0">
                <a:solidFill>
                  <a:srgbClr val="0070C0"/>
                </a:solidFill>
              </a:rPr>
              <a:t>is “one from the source of you.” </a:t>
            </a:r>
            <a:r>
              <a:rPr lang="en-US" dirty="0" smtClean="0"/>
              <a:t>He was unique.</a:t>
            </a:r>
          </a:p>
          <a:p>
            <a:pPr hangingPunct="0"/>
            <a:endParaRPr lang="en-US" b="1" dirty="0" smtClean="0">
              <a:solidFill>
                <a:srgbClr val="0070C0"/>
              </a:solidFill>
            </a:endParaRPr>
          </a:p>
          <a:p>
            <a:pPr hangingPunct="0"/>
            <a:r>
              <a:rPr lang="en-US" b="1" dirty="0" smtClean="0">
                <a:solidFill>
                  <a:srgbClr val="0070C0"/>
                </a:solidFill>
              </a:rPr>
              <a:t>“a servant of Christ” </a:t>
            </a:r>
            <a:r>
              <a:rPr lang="en-US" dirty="0" smtClean="0"/>
              <a:t>is literally, </a:t>
            </a:r>
            <a:r>
              <a:rPr lang="en-US" b="1" dirty="0" smtClean="0">
                <a:solidFill>
                  <a:srgbClr val="0070C0"/>
                </a:solidFill>
              </a:rPr>
              <a:t>“a slave of Christ,” </a:t>
            </a:r>
            <a:r>
              <a:rPr lang="en-US" dirty="0" smtClean="0"/>
              <a:t>DOULOI CHRISTOU  IESOU. </a:t>
            </a:r>
          </a:p>
          <a:p>
            <a:pPr hangingPunct="0"/>
            <a:endParaRPr lang="en-US" dirty="0" smtClean="0"/>
          </a:p>
          <a:p>
            <a:pPr hangingPunct="0"/>
            <a:r>
              <a:rPr lang="en-US" dirty="0" smtClean="0"/>
              <a:t>The pastor is the servant of the congregation in the sense of providing spiritual food, but to be the </a:t>
            </a:r>
            <a:r>
              <a:rPr lang="en-US" u="sng" dirty="0" smtClean="0"/>
              <a:t>servant of the congregation you have to be the slave of the Lord Jesus Christ. </a:t>
            </a:r>
          </a:p>
          <a:p>
            <a:pPr hangingPunct="0"/>
            <a:endParaRPr lang="en-US" dirty="0" smtClean="0"/>
          </a:p>
          <a:p>
            <a:pPr hangingPunct="0"/>
            <a:r>
              <a:rPr lang="en-US" b="1" dirty="0" smtClean="0">
                <a:solidFill>
                  <a:srgbClr val="0070C0"/>
                </a:solidFill>
              </a:rPr>
              <a:t>“salutes you,” </a:t>
            </a:r>
            <a:r>
              <a:rPr lang="en-US" dirty="0" smtClean="0"/>
              <a:t>– PAIndic  APAZOMAI - means to salute, to greet. He salutes his congregation because during his absence they have been remaining faithful to the Word of God. </a:t>
            </a:r>
          </a:p>
          <a:p>
            <a:pPr hangingPunct="0"/>
            <a:endParaRPr lang="en-US" dirty="0" smtClean="0"/>
          </a:p>
          <a:p>
            <a:endParaRPr lang="en-US" dirty="0" smtClean="0"/>
          </a:p>
          <a:p>
            <a:endParaRPr lang="en-US" dirty="0" smtClean="0"/>
          </a:p>
          <a:p>
            <a:endParaRPr lang="en-US"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pPr hangingPunct="0"/>
            <a:r>
              <a:rPr lang="en-US" dirty="0" smtClean="0"/>
              <a:t>He recognizes the nobility of his congregation, the tremendous way they have handled the situation in his absence. The word </a:t>
            </a:r>
            <a:r>
              <a:rPr lang="en-US" b="1" dirty="0" smtClean="0">
                <a:solidFill>
                  <a:srgbClr val="0070C0"/>
                </a:solidFill>
              </a:rPr>
              <a:t>“you” should be “you all.”</a:t>
            </a:r>
          </a:p>
          <a:p>
            <a:pPr hangingPunct="0"/>
            <a:endParaRPr lang="en-US" dirty="0" smtClean="0"/>
          </a:p>
          <a:p>
            <a:pPr hangingPunct="0"/>
            <a:r>
              <a:rPr lang="en-US" b="1" dirty="0" smtClean="0">
                <a:solidFill>
                  <a:srgbClr val="0070C0"/>
                </a:solidFill>
              </a:rPr>
              <a:t>“always,” </a:t>
            </a:r>
            <a:r>
              <a:rPr lang="en-US" dirty="0" smtClean="0"/>
              <a:t>the adverb PANTOTE means </a:t>
            </a:r>
            <a:r>
              <a:rPr lang="en-US" b="1" dirty="0" smtClean="0">
                <a:solidFill>
                  <a:srgbClr val="0070C0"/>
                </a:solidFill>
              </a:rPr>
              <a:t>“at all times.” </a:t>
            </a:r>
            <a:r>
              <a:rPr lang="en-US" dirty="0" smtClean="0"/>
              <a:t>In other words, Epaphras was consistent in whatever he did. </a:t>
            </a:r>
          </a:p>
          <a:p>
            <a:pPr hangingPunct="0"/>
            <a:endParaRPr lang="en-US" dirty="0" smtClean="0"/>
          </a:p>
          <a:p>
            <a:pPr hangingPunct="0"/>
            <a:r>
              <a:rPr lang="en-US" u="sng" dirty="0" smtClean="0"/>
              <a:t>Stability</a:t>
            </a:r>
            <a:r>
              <a:rPr lang="en-US" dirty="0" smtClean="0"/>
              <a:t>, then, is the key to anyone who is faithful. </a:t>
            </a:r>
          </a:p>
          <a:p>
            <a:pPr hangingPunct="0"/>
            <a:endParaRPr lang="en-US" dirty="0" smtClean="0"/>
          </a:p>
          <a:p>
            <a:pPr hangingPunct="0"/>
            <a:r>
              <a:rPr lang="en-US" u="sng" dirty="0" smtClean="0"/>
              <a:t>Stability</a:t>
            </a:r>
            <a:r>
              <a:rPr lang="en-US" dirty="0" smtClean="0"/>
              <a:t> of soul comes from that inner residency of Bible doctrine, and stability is the great thing which is honored in these closing verses.</a:t>
            </a:r>
          </a:p>
          <a:p>
            <a:endParaRPr lang="en-US"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b="1" dirty="0" smtClean="0">
                <a:solidFill>
                  <a:srgbClr val="0070C0"/>
                </a:solidFill>
              </a:rPr>
              <a:t>“laboring fervently</a:t>
            </a:r>
            <a:r>
              <a:rPr lang="en-US" dirty="0" smtClean="0"/>
              <a:t>” – PAIndic AGONIZOMAI -  an athletic term for competition, it means to contend in the Olympic Games . </a:t>
            </a:r>
          </a:p>
          <a:p>
            <a:pPr hangingPunct="0"/>
            <a:endParaRPr lang="en-US" dirty="0" smtClean="0"/>
          </a:p>
          <a:p>
            <a:pPr hangingPunct="0"/>
            <a:r>
              <a:rPr lang="en-US" dirty="0" smtClean="0"/>
              <a:t>It is also a military term, it means to fight in combat. Epaphras is fighting for them while he is away by praying for them, when he is there he is fighting for them by teaching. </a:t>
            </a:r>
          </a:p>
          <a:p>
            <a:pPr hangingPunct="0"/>
            <a:endParaRPr lang="en-US" dirty="0" smtClean="0"/>
          </a:p>
          <a:p>
            <a:pPr hangingPunct="0"/>
            <a:r>
              <a:rPr lang="en-US" dirty="0" smtClean="0"/>
              <a:t>Epaphras is </a:t>
            </a:r>
            <a:r>
              <a:rPr lang="en-US" u="sng" dirty="0" smtClean="0"/>
              <a:t>fighting on behalf of them in prayer</a:t>
            </a:r>
            <a:r>
              <a:rPr lang="en-US" dirty="0" smtClean="0"/>
              <a:t>, he is separated from them and prayer is the way he maintains contact.</a:t>
            </a:r>
          </a:p>
          <a:p>
            <a:pPr hangingPunct="0"/>
            <a:endParaRPr lang="en-US" dirty="0" smtClean="0"/>
          </a:p>
          <a:p>
            <a:pPr hangingPunct="0"/>
            <a:r>
              <a:rPr lang="en-US" b="1" dirty="0" smtClean="0">
                <a:solidFill>
                  <a:srgbClr val="0070C0"/>
                </a:solidFill>
              </a:rPr>
              <a:t>“for you in prayers” </a:t>
            </a:r>
            <a:r>
              <a:rPr lang="en-US" dirty="0" smtClean="0"/>
              <a:t>is HUPER plus the ablative and it means </a:t>
            </a:r>
            <a:r>
              <a:rPr lang="en-US" b="1" dirty="0" smtClean="0">
                <a:solidFill>
                  <a:srgbClr val="0070C0"/>
                </a:solidFill>
              </a:rPr>
              <a:t>“on behalf of you.” </a:t>
            </a:r>
            <a:r>
              <a:rPr lang="en-US" dirty="0" smtClean="0"/>
              <a:t>literally, </a:t>
            </a:r>
            <a:r>
              <a:rPr lang="en-US" b="1" dirty="0" smtClean="0">
                <a:solidFill>
                  <a:srgbClr val="0070C0"/>
                </a:solidFill>
              </a:rPr>
              <a:t>“by means of prayers</a:t>
            </a:r>
            <a:r>
              <a:rPr lang="en-US" dirty="0" smtClean="0"/>
              <a:t>”: EN plus the instrumental of PROSEUCHE. </a:t>
            </a:r>
          </a:p>
          <a:p>
            <a:pPr hangingPunct="0"/>
            <a:endParaRPr lang="en-US" dirty="0" smtClean="0"/>
          </a:p>
          <a:p>
            <a:pPr hangingPunct="0"/>
            <a:r>
              <a:rPr lang="en-US" b="1" dirty="0" smtClean="0">
                <a:solidFill>
                  <a:srgbClr val="0070C0"/>
                </a:solidFill>
              </a:rPr>
              <a:t>“that” </a:t>
            </a:r>
            <a:r>
              <a:rPr lang="en-US" dirty="0" smtClean="0"/>
              <a:t>introduces a final clause,  HINA  plus the subjunctive. The final clause denotes purpose, goal, aim. </a:t>
            </a:r>
          </a:p>
          <a:p>
            <a:pPr hangingPunct="0"/>
            <a:endParaRPr lang="en-US" dirty="0" smtClean="0"/>
          </a:p>
          <a:p>
            <a:endParaRPr lang="en-US"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b="1" dirty="0" smtClean="0">
                <a:solidFill>
                  <a:srgbClr val="0070C0"/>
                </a:solidFill>
              </a:rPr>
              <a:t>“you may stand,” </a:t>
            </a:r>
            <a:r>
              <a:rPr lang="en-US" dirty="0" smtClean="0"/>
              <a:t>AASubj of HISTEMI -  used here in the military connotation of holding one’s ground. </a:t>
            </a:r>
          </a:p>
          <a:p>
            <a:endParaRPr lang="en-US" dirty="0" smtClean="0"/>
          </a:p>
          <a:p>
            <a:r>
              <a:rPr lang="en-US" dirty="0" smtClean="0"/>
              <a:t>There will be times when you are away from Bible teaching, when there is no way that you can get it. </a:t>
            </a:r>
          </a:p>
          <a:p>
            <a:endParaRPr lang="en-US" dirty="0" smtClean="0"/>
          </a:p>
          <a:p>
            <a:r>
              <a:rPr lang="en-US" dirty="0" smtClean="0"/>
              <a:t>That is called </a:t>
            </a:r>
            <a:r>
              <a:rPr lang="en-US" b="1" u="sng" dirty="0" smtClean="0"/>
              <a:t>holding your ground</a:t>
            </a:r>
            <a:r>
              <a:rPr lang="en-US" dirty="0" smtClean="0"/>
              <a:t>, when you are thrown on your inner resources of doctrine to sustain you. </a:t>
            </a:r>
          </a:p>
          <a:p>
            <a:endParaRPr lang="en-US" dirty="0" smtClean="0"/>
          </a:p>
          <a:p>
            <a:r>
              <a:rPr lang="en-US" dirty="0" smtClean="0"/>
              <a:t>The aorist tense is a culminative aorist, it views the fact that many of his congregation had reached greater  grace status before Epaphras departed and they are holding there. </a:t>
            </a:r>
          </a:p>
          <a:p>
            <a:endParaRPr lang="en-US" dirty="0" smtClean="0"/>
          </a:p>
          <a:p>
            <a:r>
              <a:rPr lang="en-US" dirty="0" smtClean="0"/>
              <a:t>The subjunctive mood goes with HINA </a:t>
            </a:r>
            <a:r>
              <a:rPr lang="en-US" i="1" dirty="0" smtClean="0"/>
              <a:t> </a:t>
            </a:r>
            <a:r>
              <a:rPr lang="en-US" dirty="0" smtClean="0"/>
              <a:t>in order to introduce the purpose. </a:t>
            </a:r>
            <a:r>
              <a:rPr lang="en-US" u="sng" dirty="0" smtClean="0"/>
              <a:t>It is our purpose to always hold your ground</a:t>
            </a:r>
            <a:r>
              <a:rPr lang="en-US" dirty="0" smtClean="0"/>
              <a:t>. </a:t>
            </a:r>
          </a:p>
          <a:p>
            <a:endParaRPr lang="en-US" dirty="0"/>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b="1" dirty="0" smtClean="0">
                <a:solidFill>
                  <a:srgbClr val="0070C0"/>
                </a:solidFill>
              </a:rPr>
              <a:t>“perfect” </a:t>
            </a:r>
            <a:r>
              <a:rPr lang="en-US" dirty="0" smtClean="0"/>
              <a:t>– TELEIOI - translated </a:t>
            </a:r>
            <a:r>
              <a:rPr lang="en-US" b="1" dirty="0" smtClean="0">
                <a:solidFill>
                  <a:srgbClr val="0070C0"/>
                </a:solidFill>
              </a:rPr>
              <a:t>“mature ones,” “and complete” </a:t>
            </a:r>
            <a:r>
              <a:rPr lang="en-US" dirty="0" smtClean="0"/>
              <a:t>– PLEROPHOREO – Pf PPtc - means to fill completely, to fulfill. </a:t>
            </a:r>
          </a:p>
          <a:p>
            <a:pPr hangingPunct="0"/>
            <a:endParaRPr lang="en-US" dirty="0" smtClean="0"/>
          </a:p>
          <a:p>
            <a:pPr hangingPunct="0"/>
            <a:r>
              <a:rPr lang="en-US" dirty="0" smtClean="0"/>
              <a:t>It is a synonym for PLEROO, it means to fulfill your life here in the perfect sense of holding the high ground of greater  grace. </a:t>
            </a:r>
          </a:p>
          <a:p>
            <a:pPr hangingPunct="0"/>
            <a:endParaRPr lang="en-US" dirty="0" smtClean="0"/>
          </a:p>
          <a:p>
            <a:pPr hangingPunct="0"/>
            <a:r>
              <a:rPr lang="en-US" dirty="0" smtClean="0"/>
              <a:t>The existing results which fall into two categories in this perfect tense. </a:t>
            </a:r>
          </a:p>
          <a:p>
            <a:pPr hangingPunct="0">
              <a:buNone/>
            </a:pPr>
            <a:r>
              <a:rPr lang="en-US" dirty="0" smtClean="0"/>
              <a:t>          a) Temporal blessings which are spiritual and material.</a:t>
            </a:r>
          </a:p>
          <a:p>
            <a:pPr hangingPunct="0">
              <a:buNone/>
            </a:pPr>
            <a:r>
              <a:rPr lang="en-US" dirty="0" smtClean="0"/>
              <a:t>          b) Dying blessings. all of these come from completing out your life on the high ground. </a:t>
            </a:r>
          </a:p>
          <a:p>
            <a:pPr hangingPunct="0">
              <a:buNone/>
            </a:pPr>
            <a:endParaRPr lang="en-US" dirty="0" smtClean="0"/>
          </a:p>
          <a:p>
            <a:pPr hangingPunct="0">
              <a:buNone/>
            </a:pPr>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r>
              <a:rPr lang="en-US" dirty="0" smtClean="0"/>
              <a:t>The only thing not taught in the Old Testament is Church Age doctrine. The Church Age doctrine not taught is called the </a:t>
            </a:r>
            <a:r>
              <a:rPr lang="en-US" u="sng" dirty="0" smtClean="0"/>
              <a:t>mystery</a:t>
            </a:r>
            <a:r>
              <a:rPr lang="en-US" dirty="0" smtClean="0"/>
              <a:t>. </a:t>
            </a:r>
          </a:p>
          <a:p>
            <a:endParaRPr lang="en-US" dirty="0" smtClean="0"/>
          </a:p>
          <a:p>
            <a:r>
              <a:rPr lang="en-US" dirty="0" smtClean="0"/>
              <a:t>Mystery doctrine simply means Church Age truth not taught in the Old Testament — </a:t>
            </a:r>
            <a:r>
              <a:rPr lang="en-US" b="1" dirty="0" smtClean="0">
                <a:solidFill>
                  <a:srgbClr val="C00000"/>
                </a:solidFill>
              </a:rPr>
              <a:t>Romans 16:25,26; Colossians 1:26,27.</a:t>
            </a:r>
          </a:p>
          <a:p>
            <a:pPr hangingPunct="0"/>
            <a:endParaRPr lang="en-US" dirty="0" smtClean="0"/>
          </a:p>
          <a:p>
            <a:pPr hangingPunct="0"/>
            <a:r>
              <a:rPr lang="en-US" dirty="0" smtClean="0"/>
              <a:t>4. Part of the mystery doctrine includes the blindness of Israel during the Church Age, or the scar tissue of Israel during their fifth cycle of discipline — </a:t>
            </a:r>
            <a:r>
              <a:rPr lang="en-US" b="1" dirty="0" smtClean="0">
                <a:solidFill>
                  <a:srgbClr val="C00000"/>
                </a:solidFill>
              </a:rPr>
              <a:t>Romans 11:25. </a:t>
            </a:r>
          </a:p>
          <a:p>
            <a:pPr hangingPunct="0"/>
            <a:endParaRPr lang="en-US" dirty="0" smtClean="0"/>
          </a:p>
          <a:p>
            <a:pPr hangingPunct="0"/>
            <a:r>
              <a:rPr lang="en-US" dirty="0" smtClean="0"/>
              <a:t>5. The mystery or Church Age doctrine was a part of the divine decrees in eternity past, </a:t>
            </a:r>
            <a:r>
              <a:rPr lang="en-US" b="1" dirty="0" smtClean="0">
                <a:solidFill>
                  <a:srgbClr val="C00000"/>
                </a:solidFill>
              </a:rPr>
              <a:t>1 Corinthians 2:7. </a:t>
            </a:r>
          </a:p>
          <a:p>
            <a:pPr hangingPunct="0"/>
            <a:endParaRPr lang="en-US" dirty="0" smtClean="0"/>
          </a:p>
          <a:p>
            <a:pPr hangingPunct="0"/>
            <a:r>
              <a:rPr lang="en-US" dirty="0" smtClean="0"/>
              <a:t>6. The pastor or the minister of the local church is responsible today for the communication of the mystery or Church Age doctrine. In this sense his function is called the stewardship of the mystery, </a:t>
            </a:r>
            <a:r>
              <a:rPr lang="en-US" b="1" dirty="0" smtClean="0">
                <a:solidFill>
                  <a:srgbClr val="C00000"/>
                </a:solidFill>
              </a:rPr>
              <a:t>1 Corinthians 4:1. </a:t>
            </a:r>
          </a:p>
          <a:p>
            <a:pPr hangingPunct="0"/>
            <a:endParaRPr lang="en-US" dirty="0" smtClean="0"/>
          </a:p>
          <a:p>
            <a:pPr hangingPunct="0"/>
            <a:endParaRPr lang="en-US" dirty="0" smtClean="0"/>
          </a:p>
          <a:p>
            <a:pPr algn="ctr"/>
            <a:endParaRPr lang="en-US" dirty="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pPr hangingPunct="0"/>
            <a:r>
              <a:rPr lang="en-US" dirty="0" smtClean="0"/>
              <a:t> Translated, </a:t>
            </a:r>
            <a:r>
              <a:rPr lang="en-US" b="1" dirty="0" smtClean="0">
                <a:solidFill>
                  <a:srgbClr val="0070C0"/>
                </a:solidFill>
              </a:rPr>
              <a:t>“having been completely filled up in all doctrine.” </a:t>
            </a:r>
          </a:p>
          <a:p>
            <a:pPr hangingPunct="0">
              <a:buNone/>
            </a:pPr>
            <a:r>
              <a:rPr lang="en-US" dirty="0" smtClean="0"/>
              <a:t> </a:t>
            </a:r>
          </a:p>
          <a:p>
            <a:pPr hangingPunct="0"/>
            <a:r>
              <a:rPr lang="en-US" b="1" dirty="0" smtClean="0">
                <a:solidFill>
                  <a:srgbClr val="0070C0"/>
                </a:solidFill>
              </a:rPr>
              <a:t>“the will from God,” </a:t>
            </a:r>
            <a:r>
              <a:rPr lang="en-US" dirty="0" smtClean="0"/>
              <a:t> THELEMA - means what is willed. </a:t>
            </a:r>
          </a:p>
          <a:p>
            <a:endParaRPr lang="en-US" dirty="0" smtClean="0"/>
          </a:p>
          <a:p>
            <a:r>
              <a:rPr lang="en-US" dirty="0" smtClean="0"/>
              <a:t>Translation: </a:t>
            </a:r>
            <a:r>
              <a:rPr lang="en-US" b="1" dirty="0" smtClean="0">
                <a:solidFill>
                  <a:srgbClr val="0070C0"/>
                </a:solidFill>
              </a:rPr>
              <a:t>“Epaphras, who is one of you, a bond slave of Christ Jesus, salutes you; at all times he is contending on your behalf by means of his prayers, in order that you mature ones </a:t>
            </a:r>
            <a:r>
              <a:rPr lang="en-US" dirty="0" smtClean="0"/>
              <a:t>[greater  grace believers] </a:t>
            </a:r>
            <a:r>
              <a:rPr lang="en-US" b="1" dirty="0" smtClean="0">
                <a:solidFill>
                  <a:srgbClr val="0070C0"/>
                </a:solidFill>
              </a:rPr>
              <a:t>may hold your ground, also being completely  filled up by all doctrine which is what is willed from our God.” </a:t>
            </a:r>
          </a:p>
          <a:p>
            <a:endParaRPr lang="en-US"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r>
              <a:rPr lang="en-US" b="1" dirty="0" smtClean="0">
                <a:solidFill>
                  <a:srgbClr val="0070C0"/>
                </a:solidFill>
              </a:rPr>
              <a:t>Colossians 4:13 </a:t>
            </a:r>
            <a:r>
              <a:rPr lang="en-US" dirty="0" smtClean="0"/>
              <a:t>-  </a:t>
            </a:r>
            <a:r>
              <a:rPr lang="en-US" b="1" dirty="0" smtClean="0">
                <a:solidFill>
                  <a:srgbClr val="0070C0"/>
                </a:solidFill>
              </a:rPr>
              <a:t>“For I bear him witness that he has a deep concern for you and for those who are in Laodicea and Hierapolis.”</a:t>
            </a:r>
          </a:p>
          <a:p>
            <a:pPr hangingPunct="0"/>
            <a:endParaRPr lang="en-US" dirty="0" smtClean="0"/>
          </a:p>
          <a:p>
            <a:pPr hangingPunct="0"/>
            <a:r>
              <a:rPr lang="en-US" b="1" dirty="0" smtClean="0">
                <a:solidFill>
                  <a:srgbClr val="0070C0"/>
                </a:solidFill>
              </a:rPr>
              <a:t> “I bear him witness </a:t>
            </a:r>
            <a:r>
              <a:rPr lang="en-US" dirty="0" smtClean="0"/>
              <a:t>[testify]</a:t>
            </a:r>
            <a:r>
              <a:rPr lang="en-US" b="1" dirty="0" smtClean="0">
                <a:solidFill>
                  <a:srgbClr val="0070C0"/>
                </a:solidFill>
              </a:rPr>
              <a:t>,” </a:t>
            </a:r>
            <a:r>
              <a:rPr lang="en-US" dirty="0" smtClean="0"/>
              <a:t>– MARTUREO – PAIndic -  means to give a solemn testimony, to be under oath and give a testimony. </a:t>
            </a:r>
          </a:p>
          <a:p>
            <a:pPr hangingPunct="0"/>
            <a:endParaRPr lang="en-US" dirty="0" smtClean="0"/>
          </a:p>
          <a:p>
            <a:pPr hangingPunct="0"/>
            <a:r>
              <a:rPr lang="en-US" dirty="0" smtClean="0"/>
              <a:t>The aorist present denotes punctiliar action, testimony under oath. Paul is giving the testimony.  </a:t>
            </a:r>
            <a:r>
              <a:rPr lang="en-US" b="1" dirty="0" smtClean="0">
                <a:solidFill>
                  <a:srgbClr val="0070C0"/>
                </a:solidFill>
              </a:rPr>
              <a:t>“For I testify with reference to this same one </a:t>
            </a:r>
            <a:r>
              <a:rPr lang="en-US" dirty="0" smtClean="0"/>
              <a:t>[Epaphras].</a:t>
            </a:r>
            <a:r>
              <a:rPr lang="en-US" b="1" dirty="0" smtClean="0">
                <a:solidFill>
                  <a:srgbClr val="0070C0"/>
                </a:solidFill>
              </a:rPr>
              <a:t>”</a:t>
            </a:r>
          </a:p>
          <a:p>
            <a:pPr hangingPunct="0"/>
            <a:endParaRPr lang="en-US" dirty="0" smtClean="0"/>
          </a:p>
          <a:p>
            <a:pPr hangingPunct="0"/>
            <a:r>
              <a:rPr lang="en-US" b="1" dirty="0" smtClean="0">
                <a:solidFill>
                  <a:srgbClr val="0070C0"/>
                </a:solidFill>
              </a:rPr>
              <a:t>“that he has a deep concern for you,” </a:t>
            </a:r>
            <a:r>
              <a:rPr lang="en-US" i="1" dirty="0" smtClean="0"/>
              <a:t>– </a:t>
            </a:r>
            <a:r>
              <a:rPr lang="en-US" dirty="0" smtClean="0"/>
              <a:t>HOTI  words of judgment or evaluation. The apostle Paul is now permitted to give an evaluation.  ECHO – PAIndic “he keeps having”</a:t>
            </a:r>
          </a:p>
          <a:p>
            <a:pPr hangingPunct="0"/>
            <a:endParaRPr lang="en-US" dirty="0" smtClean="0"/>
          </a:p>
          <a:p>
            <a:pPr hangingPunct="0"/>
            <a:r>
              <a:rPr lang="en-US" b="1" dirty="0" smtClean="0">
                <a:solidFill>
                  <a:srgbClr val="0070C0"/>
                </a:solidFill>
              </a:rPr>
              <a:t>“a deep concern,” </a:t>
            </a:r>
            <a:r>
              <a:rPr lang="en-US" dirty="0" smtClean="0"/>
              <a:t>-  POLUI  PONOI – </a:t>
            </a:r>
            <a:r>
              <a:rPr lang="en-US" b="1" dirty="0" smtClean="0">
                <a:solidFill>
                  <a:srgbClr val="0070C0"/>
                </a:solidFill>
              </a:rPr>
              <a:t>“much pain or distress on behalf of you.”</a:t>
            </a:r>
          </a:p>
          <a:p>
            <a:pPr hangingPunct="0">
              <a:buNone/>
            </a:pPr>
            <a:r>
              <a:rPr lang="en-US" b="1" dirty="0" smtClean="0">
                <a:solidFill>
                  <a:srgbClr val="0070C0"/>
                </a:solidFill>
              </a:rPr>
              <a:t> </a:t>
            </a:r>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b="1" dirty="0" smtClean="0">
                <a:solidFill>
                  <a:srgbClr val="0070C0"/>
                </a:solidFill>
              </a:rPr>
              <a:t>“and them in Laodicea and them in Hierapolis,”- </a:t>
            </a:r>
            <a:r>
              <a:rPr lang="en-US" dirty="0" smtClean="0"/>
              <a:t> Hierapolis means the city of Hera. It had now become a famous medical center.</a:t>
            </a:r>
          </a:p>
          <a:p>
            <a:pPr hangingPunct="0"/>
            <a:endParaRPr lang="en-US" dirty="0" smtClean="0"/>
          </a:p>
          <a:p>
            <a:pPr hangingPunct="0"/>
            <a:r>
              <a:rPr lang="en-US" dirty="0" smtClean="0"/>
              <a:t>There are two pastors we want to study in this passage. The first is Epaphras the pastor of Colosse, and the second one is found in verse 17,  </a:t>
            </a:r>
            <a:r>
              <a:rPr lang="en-US" dirty="0" err="1" smtClean="0"/>
              <a:t>Archipus</a:t>
            </a:r>
            <a:r>
              <a:rPr lang="en-US" dirty="0" smtClean="0"/>
              <a:t>. </a:t>
            </a:r>
          </a:p>
          <a:p>
            <a:pPr hangingPunct="0"/>
            <a:endParaRPr lang="en-US" dirty="0" smtClean="0"/>
          </a:p>
          <a:p>
            <a:pPr hangingPunct="0"/>
            <a:r>
              <a:rPr lang="en-US" dirty="0" smtClean="0"/>
              <a:t>One man is viewed by Paul as being successful, the other as a failure. </a:t>
            </a:r>
          </a:p>
          <a:p>
            <a:pPr hangingPunct="0"/>
            <a:endParaRPr lang="en-US" dirty="0" smtClean="0"/>
          </a:p>
          <a:p>
            <a:pPr hangingPunct="0"/>
            <a:r>
              <a:rPr lang="en-US" dirty="0" smtClean="0"/>
              <a:t>We first hear of Epaphras in </a:t>
            </a:r>
            <a:r>
              <a:rPr lang="en-US" b="1" dirty="0" smtClean="0">
                <a:solidFill>
                  <a:srgbClr val="0070C0"/>
                </a:solidFill>
              </a:rPr>
              <a:t>Colossians 1:7 </a:t>
            </a:r>
            <a:r>
              <a:rPr lang="en-US" dirty="0" smtClean="0"/>
              <a:t>where is says, </a:t>
            </a:r>
            <a:r>
              <a:rPr lang="en-US" b="1" dirty="0" smtClean="0">
                <a:solidFill>
                  <a:srgbClr val="0070C0"/>
                </a:solidFill>
              </a:rPr>
              <a:t>“As you have been taught from the source of Epaphras, our beloved fellow servant, who is a faithful minister of Christ on behalf of you.” </a:t>
            </a:r>
          </a:p>
          <a:p>
            <a:pPr hangingPunct="0"/>
            <a:endParaRPr lang="en-US" b="1" dirty="0" smtClean="0">
              <a:solidFill>
                <a:srgbClr val="0070C0"/>
              </a:solidFill>
            </a:endParaRPr>
          </a:p>
          <a:p>
            <a:endParaRPr lang="en-US" dirty="0" smtClean="0"/>
          </a:p>
          <a:p>
            <a:endParaRPr lang="en-US" dirty="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lstStyle/>
          <a:p>
            <a:pPr hangingPunct="0"/>
            <a:endParaRPr lang="en-US" dirty="0" smtClean="0"/>
          </a:p>
          <a:p>
            <a:pPr hangingPunct="0"/>
            <a:r>
              <a:rPr lang="en-US" dirty="0" smtClean="0"/>
              <a:t>Nothing greater could ever be said for a pastor than this. </a:t>
            </a:r>
          </a:p>
          <a:p>
            <a:pPr hangingPunct="0"/>
            <a:endParaRPr lang="en-US" dirty="0" smtClean="0"/>
          </a:p>
          <a:p>
            <a:pPr hangingPunct="0"/>
            <a:r>
              <a:rPr lang="en-US" dirty="0" smtClean="0"/>
              <a:t>God has not called any one of us as pastors to be brilliant, to be scintillating, to be celebrities in the human sense, to be successful by human standards, to be some kind of an unusual person in some aspect of life. </a:t>
            </a:r>
          </a:p>
          <a:p>
            <a:pPr hangingPunct="0"/>
            <a:endParaRPr lang="en-US" dirty="0" smtClean="0"/>
          </a:p>
          <a:p>
            <a:pPr hangingPunct="0"/>
            <a:r>
              <a:rPr lang="en-US" b="1" dirty="0" smtClean="0"/>
              <a:t>God has called every pastor to be a </a:t>
            </a:r>
            <a:r>
              <a:rPr lang="en-US" b="1" u="sng" dirty="0" smtClean="0"/>
              <a:t>plugger, to be steady, to be faithful</a:t>
            </a:r>
            <a:r>
              <a:rPr lang="en-US" b="1" dirty="0" smtClean="0"/>
              <a:t>. 	</a:t>
            </a:r>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endParaRPr lang="en-US" dirty="0" smtClean="0"/>
          </a:p>
          <a:p>
            <a:pPr hangingPunct="0"/>
            <a:r>
              <a:rPr lang="en-US" dirty="0" smtClean="0"/>
              <a:t>For the word </a:t>
            </a:r>
            <a:r>
              <a:rPr lang="en-US" b="1" dirty="0" smtClean="0">
                <a:solidFill>
                  <a:srgbClr val="0070C0"/>
                </a:solidFill>
              </a:rPr>
              <a:t>“minister” </a:t>
            </a:r>
            <a:r>
              <a:rPr lang="en-US" dirty="0" smtClean="0"/>
              <a:t>in </a:t>
            </a:r>
            <a:r>
              <a:rPr lang="en-US" b="1" dirty="0" smtClean="0">
                <a:solidFill>
                  <a:srgbClr val="0070C0"/>
                </a:solidFill>
              </a:rPr>
              <a:t>1:7</a:t>
            </a:r>
            <a:r>
              <a:rPr lang="en-US" dirty="0" smtClean="0"/>
              <a:t> we have the word DIAKONOI.  As it is used here it refers to one of many, many meanings, a pastor-teacher. </a:t>
            </a:r>
          </a:p>
          <a:p>
            <a:pPr hangingPunct="0"/>
            <a:endParaRPr lang="en-US" dirty="0" smtClean="0"/>
          </a:p>
          <a:p>
            <a:pPr hangingPunct="0"/>
            <a:r>
              <a:rPr lang="en-US" dirty="0" smtClean="0"/>
              <a:t>It is used in the sense of being the servant of the Lord and therefore the chef for the congregation. He </a:t>
            </a:r>
            <a:r>
              <a:rPr lang="en-US" u="sng" dirty="0" smtClean="0"/>
              <a:t>serves them doctrine</a:t>
            </a:r>
            <a:r>
              <a:rPr lang="en-US" dirty="0" smtClean="0"/>
              <a:t>. </a:t>
            </a:r>
          </a:p>
          <a:p>
            <a:endParaRPr lang="en-US" dirty="0" smtClean="0"/>
          </a:p>
          <a:p>
            <a:r>
              <a:rPr lang="en-US" dirty="0" smtClean="0"/>
              <a:t>Epaphras was called a minister in the scripture and “minister” is a correct term. Also, “pastor” is a correct term. </a:t>
            </a:r>
          </a:p>
          <a:p>
            <a:endParaRPr lang="en-US" dirty="0" smtClean="0"/>
          </a:p>
          <a:p>
            <a:r>
              <a:rPr lang="en-US" dirty="0" smtClean="0"/>
              <a:t>“Bishop” is not really a correct translation of  EPISKOPOI.  It means “overseer.” it indicates authority, nothing more. </a:t>
            </a:r>
          </a:p>
          <a:p>
            <a:endParaRPr lang="en-US" dirty="0" smtClean="0"/>
          </a:p>
          <a:p>
            <a:endParaRPr lang="en-US" dirty="0"/>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r>
              <a:rPr lang="en-US" dirty="0" smtClean="0"/>
              <a:t>Epaphras was said to be in </a:t>
            </a:r>
            <a:r>
              <a:rPr lang="en-US" b="1" dirty="0" smtClean="0">
                <a:solidFill>
                  <a:srgbClr val="0070C0"/>
                </a:solidFill>
              </a:rPr>
              <a:t>Colossians 1:7 </a:t>
            </a:r>
            <a:r>
              <a:rPr lang="en-US" dirty="0" smtClean="0"/>
              <a:t>a faithful minister. MANTHANO – AAIndic – means to teach, disciple, to be a prepared teacher. </a:t>
            </a:r>
          </a:p>
          <a:p>
            <a:endParaRPr lang="en-US" dirty="0" smtClean="0"/>
          </a:p>
          <a:p>
            <a:r>
              <a:rPr lang="en-US" dirty="0" smtClean="0"/>
              <a:t>This is a constantive aorist, it gathers into one entirety the faithful teaching, the plugging, of Epaphras, </a:t>
            </a:r>
            <a:r>
              <a:rPr lang="en-US" b="1" dirty="0" smtClean="0">
                <a:solidFill>
                  <a:srgbClr val="0070C0"/>
                </a:solidFill>
              </a:rPr>
              <a:t>“as you have been taught.”</a:t>
            </a:r>
            <a:r>
              <a:rPr lang="en-US" dirty="0" smtClean="0"/>
              <a:t> </a:t>
            </a:r>
          </a:p>
          <a:p>
            <a:endParaRPr lang="en-US" dirty="0" smtClean="0"/>
          </a:p>
          <a:p>
            <a:pPr hangingPunct="0">
              <a:buNone/>
            </a:pPr>
            <a:r>
              <a:rPr lang="en-US" b="1" dirty="0" smtClean="0"/>
              <a:t>The Doctrine of the Pastor-Teacher</a:t>
            </a:r>
          </a:p>
          <a:p>
            <a:pPr hangingPunct="0"/>
            <a:endParaRPr lang="en-US" dirty="0" smtClean="0"/>
          </a:p>
          <a:p>
            <a:pPr hangingPunct="0"/>
            <a:r>
              <a:rPr lang="en-US" dirty="0" smtClean="0"/>
              <a:t>1. Since every believer is a priest, as well as being born into the royal family of God, it is important to understand the system of authority authorized by God. </a:t>
            </a:r>
          </a:p>
          <a:p>
            <a:pPr hangingPunct="0"/>
            <a:endParaRPr lang="en-US" dirty="0" smtClean="0"/>
          </a:p>
          <a:p>
            <a:pPr hangingPunct="0"/>
            <a:r>
              <a:rPr lang="en-US" dirty="0" smtClean="0"/>
              <a:t>The system authorized by God for spiritual growth and progress in the church is found in one surviving teaching gift (originally there were apostles, there are none today). </a:t>
            </a:r>
          </a:p>
          <a:p>
            <a:pPr hangingPunct="0"/>
            <a:endParaRPr lang="en-US" dirty="0" smtClean="0"/>
          </a:p>
          <a:p>
            <a:endParaRPr lang="en-US" dirty="0" smtClean="0"/>
          </a:p>
          <a:p>
            <a:endParaRPr lang="en-US"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The only communicating gift inside the local church is the pastor-teacher. </a:t>
            </a:r>
          </a:p>
          <a:p>
            <a:pPr hangingPunct="0"/>
            <a:endParaRPr lang="en-US" dirty="0" smtClean="0"/>
          </a:p>
          <a:p>
            <a:pPr hangingPunct="0"/>
            <a:r>
              <a:rPr lang="en-US" dirty="0" smtClean="0"/>
              <a:t>There is one specialized communicating gift outside of the local church, the gift of evangelism, but an evangelist has absolutely no authority in the local church. </a:t>
            </a:r>
          </a:p>
          <a:p>
            <a:pPr hangingPunct="0"/>
            <a:endParaRPr lang="en-US" dirty="0" smtClean="0"/>
          </a:p>
          <a:p>
            <a:pPr hangingPunct="0"/>
            <a:r>
              <a:rPr lang="en-US" dirty="0" smtClean="0"/>
              <a:t>	a) There are two basic categories of authority in the Church Age: </a:t>
            </a:r>
          </a:p>
          <a:p>
            <a:pPr hangingPunct="0">
              <a:buNone/>
            </a:pPr>
            <a:r>
              <a:rPr lang="en-US" dirty="0" smtClean="0"/>
              <a:t>        - </a:t>
            </a:r>
            <a:r>
              <a:rPr lang="en-US" u="sng" dirty="0" smtClean="0"/>
              <a:t>Overt authority</a:t>
            </a:r>
            <a:r>
              <a:rPr lang="en-US" dirty="0" smtClean="0"/>
              <a:t>, which includes the divine delegation of authority to the royal priest in the form of the Word of God. </a:t>
            </a:r>
          </a:p>
          <a:p>
            <a:pPr hangingPunct="0">
              <a:buNone/>
            </a:pPr>
            <a:endParaRPr lang="en-US" dirty="0" smtClean="0"/>
          </a:p>
          <a:p>
            <a:pPr hangingPunct="0">
              <a:buNone/>
            </a:pPr>
            <a:r>
              <a:rPr lang="en-US" dirty="0" smtClean="0"/>
              <a:t>          The pastor-teacher is the communicator of the Word and therefore is the overt authority in learning doctrine.</a:t>
            </a:r>
          </a:p>
          <a:p>
            <a:pPr hangingPunct="0">
              <a:buNone/>
            </a:pPr>
            <a:endParaRPr lang="en-US" dirty="0" smtClean="0"/>
          </a:p>
          <a:p>
            <a:pPr hangingPunct="0">
              <a:buNone/>
            </a:pPr>
            <a:r>
              <a:rPr lang="en-US" dirty="0" smtClean="0"/>
              <a:t>       - </a:t>
            </a:r>
            <a:r>
              <a:rPr lang="en-US" u="sng" dirty="0" smtClean="0"/>
              <a:t>Inner authority </a:t>
            </a:r>
            <a:r>
              <a:rPr lang="en-US" dirty="0" smtClean="0"/>
              <a:t>which is the function of the believer’s soul with doctrine resident in the soul. </a:t>
            </a:r>
          </a:p>
          <a:p>
            <a:endParaRPr lang="en-US" dirty="0"/>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       b) The function of the pastor-teacher brings together the two basic systems of authority: Bible doctrine taught and transferred to believers.</a:t>
            </a:r>
          </a:p>
          <a:p>
            <a:pPr hangingPunct="0">
              <a:buNone/>
            </a:pPr>
            <a:endParaRPr lang="en-US" dirty="0" smtClean="0"/>
          </a:p>
          <a:p>
            <a:pPr hangingPunct="0"/>
            <a:r>
              <a:rPr lang="en-US" dirty="0" smtClean="0"/>
              <a:t>       c) The pastor-teacher is a spiritual gift sovereignly given by the Holy Spirit at the point of salvation, completely and totally apart from any human merit. Like everything else it is a grace operation. </a:t>
            </a:r>
          </a:p>
          <a:p>
            <a:pPr hangingPunct="0">
              <a:buNone/>
            </a:pPr>
            <a:r>
              <a:rPr lang="en-US" dirty="0" smtClean="0"/>
              <a:t>      </a:t>
            </a:r>
          </a:p>
          <a:p>
            <a:pPr hangingPunct="0"/>
            <a:r>
              <a:rPr lang="en-US" dirty="0" smtClean="0"/>
              <a:t>       d) The spiritual gift provides both the ability and the authority to communicate doctrine to the congregation — via monologue.</a:t>
            </a:r>
          </a:p>
          <a:p>
            <a:pPr hangingPunct="0">
              <a:buNone/>
            </a:pPr>
            <a:r>
              <a:rPr lang="en-US" dirty="0" smtClean="0"/>
              <a:t> </a:t>
            </a:r>
          </a:p>
          <a:p>
            <a:pPr hangingPunct="0"/>
            <a:r>
              <a:rPr lang="en-US" dirty="0" smtClean="0"/>
              <a:t>	e)  Bestowed at salvation the gift is restricted to male members of the royal family and is based on the sovereign decision of God without regard to stereotype personalities. </a:t>
            </a:r>
          </a:p>
          <a:p>
            <a:pPr hangingPunct="0"/>
            <a:endParaRPr lang="en-US" dirty="0" smtClean="0"/>
          </a:p>
          <a:p>
            <a:pPr hangingPunct="0"/>
            <a:r>
              <a:rPr lang="en-US" dirty="0" smtClean="0"/>
              <a:t>There is no such thing, therefore, as “surrendering to preach.,” or dedication to full-time Christian service.</a:t>
            </a:r>
          </a:p>
          <a:p>
            <a:pPr hangingPunct="0"/>
            <a:endParaRPr lang="en-US" dirty="0" smtClean="0"/>
          </a:p>
          <a:p>
            <a:endParaRPr lang="en-US" dirty="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 It is having a spiritual gift and being in a congregation where doctrine is taught, so that you grow up spiritually. </a:t>
            </a:r>
          </a:p>
          <a:p>
            <a:pPr hangingPunct="0"/>
            <a:endParaRPr lang="en-US" dirty="0" smtClean="0"/>
          </a:p>
          <a:p>
            <a:pPr hangingPunct="0"/>
            <a:r>
              <a:rPr lang="en-US" dirty="0" smtClean="0"/>
              <a:t>Spiritual growth comes the awareness of the spiritual gift. That is the only way </a:t>
            </a:r>
            <a:r>
              <a:rPr lang="en-US" u="sng" dirty="0" smtClean="0"/>
              <a:t>anyone ever discovers his gift</a:t>
            </a:r>
            <a:r>
              <a:rPr lang="en-US" dirty="0" smtClean="0"/>
              <a:t>. </a:t>
            </a:r>
          </a:p>
          <a:p>
            <a:pPr hangingPunct="0"/>
            <a:endParaRPr lang="en-US" dirty="0" smtClean="0"/>
          </a:p>
          <a:p>
            <a:pPr hangingPunct="0"/>
            <a:r>
              <a:rPr lang="en-US" dirty="0" smtClean="0"/>
              <a:t>2. Terminology or Nomenclature: </a:t>
            </a:r>
          </a:p>
          <a:p>
            <a:pPr hangingPunct="0">
              <a:buNone/>
            </a:pPr>
            <a:r>
              <a:rPr lang="en-US" dirty="0" smtClean="0"/>
              <a:t>     	a) The authority of the pastor comes under the Greek word  PRESBUTEROI.  Every pastor is a PRESBUTEROI. </a:t>
            </a:r>
          </a:p>
          <a:p>
            <a:pPr hangingPunct="0"/>
            <a:endParaRPr lang="en-US" dirty="0" smtClean="0"/>
          </a:p>
          <a:p>
            <a:pPr hangingPunct="0"/>
            <a:r>
              <a:rPr lang="en-US" dirty="0" smtClean="0"/>
              <a:t> “Presbyterian” is a </a:t>
            </a:r>
            <a:r>
              <a:rPr lang="en-US" u="sng" dirty="0" smtClean="0"/>
              <a:t>transliteration</a:t>
            </a:r>
            <a:r>
              <a:rPr lang="en-US" dirty="0" smtClean="0"/>
              <a:t> of this word. It is translated generally by the word “elder” and there is only one in each local church.</a:t>
            </a:r>
          </a:p>
          <a:p>
            <a:pPr hangingPunct="0"/>
            <a:endParaRPr lang="en-US" dirty="0" smtClean="0"/>
          </a:p>
          <a:p>
            <a:pPr hangingPunct="0"/>
            <a:r>
              <a:rPr lang="en-US" dirty="0" smtClean="0"/>
              <a:t> There may be fifty local churches in an area and therefore fifty elders. Unless a church has a pastor-teacher it does not have an elder, and there is no such thing as plurality of elders. </a:t>
            </a:r>
          </a:p>
          <a:p>
            <a:pPr hangingPunct="0"/>
            <a:endParaRPr lang="en-US" dirty="0" smtClean="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t>There is only one “old man” and old man means the one in authority.  PRESBUTEROI  means the one who has the authority,  </a:t>
            </a:r>
            <a:r>
              <a:rPr lang="en-US" b="1" dirty="0" smtClean="0">
                <a:solidFill>
                  <a:srgbClr val="C00000"/>
                </a:solidFill>
              </a:rPr>
              <a:t>1 Timothy 5:17, 19; Titus 1:5; James 1:5; 5:14;  1 Peter 5:1. </a:t>
            </a:r>
            <a:r>
              <a:rPr lang="en-US" dirty="0" smtClean="0"/>
              <a:t>	</a:t>
            </a:r>
          </a:p>
          <a:p>
            <a:pPr hangingPunct="0"/>
            <a:endParaRPr lang="en-US" dirty="0" smtClean="0"/>
          </a:p>
          <a:p>
            <a:pPr hangingPunct="0"/>
            <a:r>
              <a:rPr lang="en-US" dirty="0" smtClean="0"/>
              <a:t>    b) The function of the pastor, POIMAINO KAI DIDASKALOI -  The KAI</a:t>
            </a:r>
            <a:r>
              <a:rPr lang="en-US" i="1" dirty="0" smtClean="0"/>
              <a:t> </a:t>
            </a:r>
            <a:r>
              <a:rPr lang="en-US" dirty="0" smtClean="0"/>
              <a:t>here merely hyphenates; it is “pastor-teacher.” </a:t>
            </a:r>
          </a:p>
          <a:p>
            <a:pPr hangingPunct="0"/>
            <a:endParaRPr lang="en-US" dirty="0" smtClean="0"/>
          </a:p>
          <a:p>
            <a:pPr hangingPunct="0"/>
            <a:r>
              <a:rPr lang="en-US" dirty="0" smtClean="0"/>
              <a:t>This is taken from </a:t>
            </a:r>
            <a:r>
              <a:rPr lang="en-US" b="1" dirty="0" smtClean="0">
                <a:solidFill>
                  <a:srgbClr val="C00000"/>
                </a:solidFill>
              </a:rPr>
              <a:t>Ephesians 4:1</a:t>
            </a:r>
            <a:r>
              <a:rPr lang="en-US" dirty="0" smtClean="0"/>
              <a:t>. The literal translation: </a:t>
            </a:r>
            <a:r>
              <a:rPr lang="en-US" b="1" dirty="0" smtClean="0">
                <a:solidFill>
                  <a:srgbClr val="C00000"/>
                </a:solidFill>
              </a:rPr>
              <a:t>“and others, pastor-teachers.” </a:t>
            </a:r>
          </a:p>
          <a:p>
            <a:pPr hangingPunct="0"/>
            <a:endParaRPr lang="en-US" b="1" dirty="0" smtClean="0">
              <a:solidFill>
                <a:srgbClr val="C00000"/>
              </a:solidFill>
            </a:endParaRPr>
          </a:p>
          <a:p>
            <a:pPr hangingPunct="0"/>
            <a:r>
              <a:rPr lang="en-US" dirty="0" smtClean="0"/>
              <a:t>This is a spiritual gift which emphasizes the function and the authority. This is another authority word. </a:t>
            </a:r>
          </a:p>
          <a:p>
            <a:pPr hangingPunct="0"/>
            <a:endParaRPr lang="en-US" dirty="0" smtClean="0"/>
          </a:p>
          <a:p>
            <a:pPr hangingPunct="0"/>
            <a:r>
              <a:rPr lang="en-US" dirty="0" smtClean="0"/>
              <a:t>This time it isn’t “elder” or  PRESBUTEROI</a:t>
            </a:r>
            <a:r>
              <a:rPr lang="en-US" i="1" dirty="0" smtClean="0"/>
              <a:t>,</a:t>
            </a:r>
            <a:r>
              <a:rPr lang="en-US" dirty="0" smtClean="0"/>
              <a:t> it is “shepherd.” He is the shepherd-teacher. A pastor is a shepherd, with emphasis on the feeding ground. Every pastor is a shepherd with a flock.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a:bodyPr>
          <a:lstStyle/>
          <a:p>
            <a:pPr hangingPunct="0"/>
            <a:r>
              <a:rPr lang="en-US" dirty="0" smtClean="0"/>
              <a:t>7. The Rapture of the Church is a part of mystery doctrine,     </a:t>
            </a:r>
            <a:r>
              <a:rPr lang="en-US" b="1" dirty="0" smtClean="0">
                <a:solidFill>
                  <a:srgbClr val="C00000"/>
                </a:solidFill>
              </a:rPr>
              <a:t>1 Corinthians 15:51.</a:t>
            </a:r>
          </a:p>
          <a:p>
            <a:pPr hangingPunct="0"/>
            <a:endParaRPr lang="en-US" dirty="0" smtClean="0"/>
          </a:p>
          <a:p>
            <a:pPr hangingPunct="0"/>
            <a:r>
              <a:rPr lang="en-US" dirty="0" smtClean="0"/>
              <a:t>8. Mystery doctrine is always related to the dispensation of the Church, </a:t>
            </a:r>
            <a:r>
              <a:rPr lang="en-US" b="1" dirty="0" smtClean="0">
                <a:solidFill>
                  <a:srgbClr val="C00000"/>
                </a:solidFill>
              </a:rPr>
              <a:t>Ephesians 1:9; 3:2.</a:t>
            </a:r>
          </a:p>
          <a:p>
            <a:pPr hangingPunct="0"/>
            <a:endParaRPr lang="en-US" dirty="0" smtClean="0"/>
          </a:p>
          <a:p>
            <a:pPr hangingPunct="0"/>
            <a:r>
              <a:rPr lang="en-US" dirty="0" smtClean="0"/>
              <a:t>9. Mystery doctrine is understood through the study of NT teachings and believing them. </a:t>
            </a:r>
            <a:r>
              <a:rPr lang="en-US" b="1" dirty="0" smtClean="0">
                <a:solidFill>
                  <a:srgbClr val="C00000"/>
                </a:solidFill>
              </a:rPr>
              <a:t>Colossians 2:2; 1 Timothy 3:9.</a:t>
            </a:r>
          </a:p>
          <a:p>
            <a:pPr hangingPunct="0"/>
            <a:endParaRPr lang="en-US" dirty="0" smtClean="0"/>
          </a:p>
          <a:p>
            <a:pPr hangingPunct="0">
              <a:buNone/>
            </a:pPr>
            <a:r>
              <a:rPr lang="en-US" b="1" dirty="0" smtClean="0"/>
              <a:t>The Doctrine of the Open Door</a:t>
            </a:r>
          </a:p>
          <a:p>
            <a:pPr hangingPunct="0"/>
            <a:r>
              <a:rPr lang="en-US" dirty="0" smtClean="0"/>
              <a:t>1. The open door of communication of doctrine, </a:t>
            </a:r>
            <a:r>
              <a:rPr lang="en-US" b="1" dirty="0" smtClean="0">
                <a:solidFill>
                  <a:srgbClr val="C00000"/>
                </a:solidFill>
              </a:rPr>
              <a:t>2 Corinthians 2:12.  </a:t>
            </a:r>
            <a:r>
              <a:rPr lang="en-US" dirty="0" smtClean="0"/>
              <a:t>An open door obviously means an opportunity. </a:t>
            </a:r>
          </a:p>
          <a:p>
            <a:pPr hangingPunct="0"/>
            <a:endParaRPr lang="en-US" dirty="0" smtClean="0"/>
          </a:p>
          <a:p>
            <a:pPr hangingPunct="0"/>
            <a:r>
              <a:rPr lang="en-US" dirty="0" smtClean="0"/>
              <a:t>2. The open door of service</a:t>
            </a:r>
            <a:r>
              <a:rPr lang="en-US" b="1" dirty="0" smtClean="0">
                <a:solidFill>
                  <a:srgbClr val="C00000"/>
                </a:solidFill>
              </a:rPr>
              <a:t>, 1 Corinthians 16:9</a:t>
            </a:r>
            <a:r>
              <a:rPr lang="en-US" dirty="0" smtClean="0"/>
              <a:t>. Service opportunities, the privilege of serving in the angelic conflict. </a:t>
            </a:r>
            <a:endParaRPr lang="en-US" dirty="0"/>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dirty="0" smtClean="0"/>
              <a:t>Shepherds care for their flocks by watching over their spiritual lives. </a:t>
            </a:r>
          </a:p>
          <a:p>
            <a:pPr hangingPunct="0"/>
            <a:endParaRPr lang="en-US" dirty="0" smtClean="0"/>
          </a:p>
          <a:p>
            <a:pPr hangingPunct="0"/>
            <a:r>
              <a:rPr lang="en-US" dirty="0" smtClean="0"/>
              <a:t>How?  He teaches truth, warns of false doctrines, points the direction and describes goals for service, and cares deeply for the flock.</a:t>
            </a:r>
          </a:p>
          <a:p>
            <a:pPr hangingPunct="0"/>
            <a:endParaRPr lang="en-US" dirty="0" smtClean="0"/>
          </a:p>
          <a:p>
            <a:pPr hangingPunct="0"/>
            <a:r>
              <a:rPr lang="en-US" dirty="0" smtClean="0"/>
              <a:t>Why don’t we have PRESBUTEROI teacher? For the simple reason that the old man sits up there and gives the orders — absolute authority, but the shepherd guides, protects, exhorts, and corrects wayward believers. </a:t>
            </a:r>
          </a:p>
          <a:p>
            <a:pPr hangingPunct="0"/>
            <a:endParaRPr lang="en-US" dirty="0" smtClean="0"/>
          </a:p>
          <a:p>
            <a:pPr hangingPunct="0"/>
            <a:r>
              <a:rPr lang="en-US" dirty="0" smtClean="0"/>
              <a:t>Sheep can be contrary and very stupid with no sense of direction. They are weak and helpless, always wandering off somewhere in their thoughts when tempted by the devil’s system. </a:t>
            </a:r>
          </a:p>
          <a:p>
            <a:pPr hangingPunct="0"/>
            <a:endParaRPr lang="en-US" dirty="0" smtClean="0"/>
          </a:p>
          <a:p>
            <a:endParaRPr lang="en-US" dirty="0" smtClean="0"/>
          </a:p>
          <a:p>
            <a:endParaRPr lang="en-US" dirty="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a:bodyPr>
          <a:lstStyle/>
          <a:p>
            <a:pPr hangingPunct="0"/>
            <a:r>
              <a:rPr lang="en-US" dirty="0" smtClean="0"/>
              <a:t>Therefore they have to be warned, lovingly corrected, and shown the right path of truth.  </a:t>
            </a:r>
          </a:p>
          <a:p>
            <a:pPr hangingPunct="0"/>
            <a:endParaRPr lang="en-US" dirty="0" smtClean="0"/>
          </a:p>
          <a:p>
            <a:pPr hangingPunct="0"/>
            <a:r>
              <a:rPr lang="en-US" dirty="0" smtClean="0"/>
              <a:t>If a sheep tries to influence others with false doctrine, rebellion against the teacher or teaching, then he must be challenged. </a:t>
            </a:r>
          </a:p>
          <a:p>
            <a:pPr hangingPunct="0"/>
            <a:endParaRPr lang="en-US" dirty="0" smtClean="0"/>
          </a:p>
          <a:p>
            <a:pPr hangingPunct="0"/>
            <a:r>
              <a:rPr lang="en-US" dirty="0" smtClean="0"/>
              <a:t>If the rebellious believer will not repent then he must be put under church discipline and policy followed to protect the rest of the flock.</a:t>
            </a:r>
          </a:p>
          <a:p>
            <a:pPr hangingPunct="0"/>
            <a:endParaRPr lang="en-US" dirty="0" smtClean="0"/>
          </a:p>
          <a:p>
            <a:pPr hangingPunct="0"/>
            <a:r>
              <a:rPr lang="en-US" dirty="0" smtClean="0"/>
              <a:t>They have to be protected from the devil’s wolf pack.  That is the job of the pastor and all of this is accomplished through teaching. </a:t>
            </a:r>
          </a:p>
          <a:p>
            <a:pPr hangingPunct="0"/>
            <a:endParaRPr lang="en-US" dirty="0" smtClean="0"/>
          </a:p>
          <a:p>
            <a:pPr hangingPunct="0"/>
            <a:r>
              <a:rPr lang="en-US" dirty="0" smtClean="0"/>
              <a:t>c) EPISKOPOI - translated bishop but it means an overseer,  a policy-maker in a big estate. 	</a:t>
            </a:r>
            <a:endParaRPr lang="en-US"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EPISKOPOI  emphasizes the pastor as a policy-maker (</a:t>
            </a:r>
            <a:r>
              <a:rPr lang="en-US" b="1" dirty="0" smtClean="0">
                <a:solidFill>
                  <a:srgbClr val="C00000"/>
                </a:solidFill>
              </a:rPr>
              <a:t>Philippians 1:1;  1 Timothy 3:2;  Titus 1:7</a:t>
            </a:r>
            <a:r>
              <a:rPr lang="en-US" dirty="0" smtClean="0"/>
              <a:t>).   </a:t>
            </a:r>
          </a:p>
          <a:p>
            <a:pPr hangingPunct="0"/>
            <a:endParaRPr lang="en-US" dirty="0" smtClean="0"/>
          </a:p>
          <a:p>
            <a:pPr hangingPunct="0"/>
            <a:r>
              <a:rPr lang="en-US" dirty="0" smtClean="0"/>
              <a:t>You can’t study the Word of God day in and day out without coming to firm conclusions about policy. 	</a:t>
            </a:r>
          </a:p>
          <a:p>
            <a:pPr hangingPunct="0"/>
            <a:endParaRPr lang="en-US" dirty="0" smtClean="0"/>
          </a:p>
          <a:p>
            <a:pPr hangingPunct="0"/>
            <a:r>
              <a:rPr lang="en-US" dirty="0" smtClean="0"/>
              <a:t>d) The administrative function of a pastor, DIAKONOI. This does not mean that he handles administration, it means that he gets people to handle administration. </a:t>
            </a:r>
          </a:p>
          <a:p>
            <a:pPr hangingPunct="0"/>
            <a:endParaRPr lang="en-US" dirty="0" smtClean="0"/>
          </a:p>
          <a:p>
            <a:pPr hangingPunct="0"/>
            <a:r>
              <a:rPr lang="en-US" dirty="0" smtClean="0"/>
              <a:t>3. The purpose of the pastor-teacher</a:t>
            </a:r>
            <a:r>
              <a:rPr lang="en-US" b="1" dirty="0" smtClean="0">
                <a:solidFill>
                  <a:srgbClr val="C00000"/>
                </a:solidFill>
              </a:rPr>
              <a:t>, Ephesians 4:12,13</a:t>
            </a:r>
            <a:r>
              <a:rPr lang="en-US" dirty="0" smtClean="0"/>
              <a:t>. </a:t>
            </a:r>
            <a:r>
              <a:rPr lang="en-US" b="1" dirty="0" smtClean="0">
                <a:solidFill>
                  <a:srgbClr val="C00000"/>
                </a:solidFill>
              </a:rPr>
              <a:t>“For the purpose of training and equipping the saints for combat,”</a:t>
            </a:r>
            <a:r>
              <a:rPr lang="en-US" dirty="0" smtClean="0"/>
              <a:t> the first objective is preparing the royal family for the angelic conflict. </a:t>
            </a:r>
          </a:p>
          <a:p>
            <a:pPr hangingPunct="0"/>
            <a:endParaRPr lang="en-US" dirty="0" smtClean="0"/>
          </a:p>
          <a:p>
            <a:pPr hangingPunct="0"/>
            <a:endParaRPr lang="en-US" dirty="0"/>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a:bodyPr>
          <a:lstStyle/>
          <a:p>
            <a:pPr hangingPunct="0"/>
            <a:r>
              <a:rPr lang="en-US" dirty="0" smtClean="0"/>
              <a:t>This is accomplished by teaching</a:t>
            </a:r>
            <a:r>
              <a:rPr lang="en-US" b="1" dirty="0" smtClean="0">
                <a:solidFill>
                  <a:srgbClr val="C00000"/>
                </a:solidFill>
              </a:rPr>
              <a:t>, “for the purpose of the vocation of the ministry,” </a:t>
            </a:r>
            <a:r>
              <a:rPr lang="en-US" dirty="0" smtClean="0"/>
              <a:t>with Bible doctrine as the inner dictator of the believer’s soul, with an altar of the soul established, the believer on the basis of that doctrine can find his area of ministry</a:t>
            </a:r>
          </a:p>
          <a:p>
            <a:endParaRPr lang="en-US" b="1" dirty="0" smtClean="0">
              <a:solidFill>
                <a:srgbClr val="C00000"/>
              </a:solidFill>
            </a:endParaRPr>
          </a:p>
          <a:p>
            <a:r>
              <a:rPr lang="en-US" b="1" dirty="0" smtClean="0">
                <a:solidFill>
                  <a:srgbClr val="C00000"/>
                </a:solidFill>
              </a:rPr>
              <a:t> for the purpose of the edification of the body of Christ, until we all</a:t>
            </a:r>
            <a:r>
              <a:rPr lang="en-US" dirty="0" smtClean="0"/>
              <a:t> [members of the royal family] </a:t>
            </a:r>
            <a:r>
              <a:rPr lang="en-US" b="1" dirty="0" smtClean="0">
                <a:solidFill>
                  <a:srgbClr val="C00000"/>
                </a:solidFill>
              </a:rPr>
              <a:t>have attained the goal </a:t>
            </a:r>
            <a:r>
              <a:rPr lang="en-US" dirty="0" smtClean="0"/>
              <a:t>[spiritual maturity; greater  grace] </a:t>
            </a:r>
          </a:p>
          <a:p>
            <a:endParaRPr lang="en-US" dirty="0" smtClean="0"/>
          </a:p>
          <a:p>
            <a:r>
              <a:rPr lang="en-US" b="1" dirty="0" smtClean="0">
                <a:solidFill>
                  <a:srgbClr val="C00000"/>
                </a:solidFill>
              </a:rPr>
              <a:t>“because of the consistency of doctrine, and knowledge</a:t>
            </a:r>
            <a:r>
              <a:rPr lang="en-US" b="1" i="1" dirty="0" smtClean="0">
                <a:solidFill>
                  <a:srgbClr val="C00000"/>
                </a:solidFill>
              </a:rPr>
              <a:t> </a:t>
            </a:r>
            <a:r>
              <a:rPr lang="en-US" b="1" dirty="0" smtClean="0">
                <a:solidFill>
                  <a:srgbClr val="C00000"/>
                </a:solidFill>
              </a:rPr>
              <a:t>of the Son of God,” </a:t>
            </a:r>
            <a:r>
              <a:rPr lang="en-US" dirty="0" smtClean="0"/>
              <a:t>no one ever loves Jesus Christ until they know Him, and you must have EPIGNOSIS</a:t>
            </a:r>
            <a:r>
              <a:rPr lang="en-US" i="1" dirty="0" smtClean="0"/>
              <a:t> </a:t>
            </a:r>
            <a:r>
              <a:rPr lang="en-US" dirty="0" smtClean="0"/>
              <a:t>of the Son of God before you can be occupied with the person of Christ</a:t>
            </a:r>
            <a:r>
              <a:rPr lang="en-US" b="1" dirty="0" smtClean="0">
                <a:solidFill>
                  <a:srgbClr val="C00000"/>
                </a:solidFill>
              </a:rPr>
              <a:t>,</a:t>
            </a:r>
            <a:r>
              <a:rPr lang="en-US" dirty="0" smtClean="0"/>
              <a:t>	</a:t>
            </a:r>
            <a:endParaRPr lang="en-US" dirty="0"/>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endParaRPr lang="en-US" b="1" dirty="0" smtClean="0">
              <a:solidFill>
                <a:srgbClr val="C00000"/>
              </a:solidFill>
            </a:endParaRPr>
          </a:p>
          <a:p>
            <a:r>
              <a:rPr lang="en-US" b="1" dirty="0" smtClean="0">
                <a:solidFill>
                  <a:srgbClr val="C00000"/>
                </a:solidFill>
              </a:rPr>
              <a:t> “with reference to a mature nobleman,” </a:t>
            </a:r>
            <a:r>
              <a:rPr lang="en-US" dirty="0" smtClean="0"/>
              <a:t>it is the objective of the pastor-teacher through the teaching of the Word to bring each one of his congregation to the point of being a mature nobleman, </a:t>
            </a:r>
          </a:p>
          <a:p>
            <a:endParaRPr lang="en-US" b="1" dirty="0" smtClean="0">
              <a:solidFill>
                <a:srgbClr val="C00000"/>
              </a:solidFill>
            </a:endParaRPr>
          </a:p>
          <a:p>
            <a:r>
              <a:rPr lang="en-US" b="1" dirty="0" smtClean="0">
                <a:solidFill>
                  <a:srgbClr val="C00000"/>
                </a:solidFill>
              </a:rPr>
              <a:t>“to the standard of maturity which belongs to the fullness of Christ.”</a:t>
            </a:r>
            <a:r>
              <a:rPr lang="en-US" dirty="0" smtClean="0"/>
              <a:t> In other words, there is a standard that can only be achieved by maximum doctrine in the soul. The pastor is the communicator.</a:t>
            </a:r>
          </a:p>
          <a:p>
            <a:endParaRPr lang="en-US" dirty="0" smtClean="0"/>
          </a:p>
          <a:p>
            <a:r>
              <a:rPr lang="en-US" dirty="0" smtClean="0"/>
              <a:t>4. The function of the pastor-teacher, </a:t>
            </a:r>
            <a:r>
              <a:rPr lang="en-US" b="1" dirty="0" smtClean="0">
                <a:solidFill>
                  <a:srgbClr val="C00000"/>
                </a:solidFill>
              </a:rPr>
              <a:t>Ephesians 4:20,21, “But you </a:t>
            </a:r>
            <a:r>
              <a:rPr lang="en-US" dirty="0" smtClean="0"/>
              <a:t>[members of the royal family of God]</a:t>
            </a:r>
            <a:r>
              <a:rPr lang="en-US" b="1" dirty="0" smtClean="0">
                <a:solidFill>
                  <a:srgbClr val="C00000"/>
                </a:solidFill>
              </a:rPr>
              <a:t> have not been taught this manner in Christ, inasmuch as you have begun to hear him, and have been taught by him, since doctrine is in the Jesus.” </a:t>
            </a:r>
          </a:p>
          <a:p>
            <a:endParaRPr lang="en-US" dirty="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endParaRPr lang="en-US" dirty="0" smtClean="0"/>
          </a:p>
          <a:p>
            <a:endParaRPr lang="en-US" b="1" dirty="0" smtClean="0">
              <a:solidFill>
                <a:srgbClr val="C00000"/>
              </a:solidFill>
            </a:endParaRPr>
          </a:p>
          <a:p>
            <a:r>
              <a:rPr lang="en-US" dirty="0" smtClean="0"/>
              <a:t>The teaching of the Word of God therefore fulfills the principle of giving us the </a:t>
            </a:r>
            <a:r>
              <a:rPr lang="en-US" b="1" u="sng" dirty="0" smtClean="0"/>
              <a:t>minds in Christ. </a:t>
            </a:r>
          </a:p>
          <a:p>
            <a:endParaRPr lang="en-US" dirty="0" smtClean="0"/>
          </a:p>
          <a:p>
            <a:r>
              <a:rPr lang="en-US" dirty="0" smtClean="0"/>
              <a:t>With that in mind we have certain words, such as  DIDASKO.  It is always used of one person teaching a group, in a group. No one-on-one. </a:t>
            </a:r>
          </a:p>
          <a:p>
            <a:endParaRPr lang="en-US" dirty="0" smtClean="0"/>
          </a:p>
          <a:p>
            <a:r>
              <a:rPr lang="en-US" dirty="0" smtClean="0"/>
              <a:t>“The public assembly of the local church is the classroom in this dispensation. Note: </a:t>
            </a:r>
            <a:r>
              <a:rPr lang="en-US" u="sng" dirty="0" smtClean="0"/>
              <a:t>There is no spiritual growth outside of the local church”</a:t>
            </a:r>
            <a:r>
              <a:rPr lang="en-US" dirty="0" smtClean="0"/>
              <a:t>.  (Pastor Bob Thieme notes on Colossians 4)</a:t>
            </a:r>
          </a:p>
          <a:p>
            <a:endParaRPr lang="en-US" dirty="0" smtClean="0"/>
          </a:p>
          <a:p>
            <a:endParaRPr lang="en-US" b="1" dirty="0" smtClean="0"/>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r>
              <a:rPr lang="en-US" b="1" dirty="0" smtClean="0"/>
              <a:t>It is an insult, challenge and contradiction to the ministry of Jesus Christ and the Holy Spirit who mandated local churches, the communication spiritual gifts, and learning truth under face to face authority,  </a:t>
            </a:r>
            <a:r>
              <a:rPr lang="en-US" b="1" u="sng" dirty="0" smtClean="0"/>
              <a:t>to say that you can learn all you need and mature from tapes, web sites, CDs,  on your own. </a:t>
            </a:r>
            <a:r>
              <a:rPr lang="en-US" b="1" dirty="0" smtClean="0"/>
              <a:t>Why?</a:t>
            </a:r>
          </a:p>
          <a:p>
            <a:endParaRPr lang="en-US" dirty="0" smtClean="0"/>
          </a:p>
          <a:p>
            <a:r>
              <a:rPr lang="en-US" b="1" dirty="0" smtClean="0"/>
              <a:t>Because academic information alone does not mature.   </a:t>
            </a:r>
          </a:p>
          <a:p>
            <a:pPr>
              <a:buNone/>
            </a:pPr>
            <a:endParaRPr lang="en-US" b="1" dirty="0" smtClean="0">
              <a:solidFill>
                <a:srgbClr val="C00000"/>
              </a:solidFill>
            </a:endParaRPr>
          </a:p>
          <a:p>
            <a:pPr>
              <a:buNone/>
            </a:pPr>
            <a:r>
              <a:rPr lang="en-US" b="1" dirty="0" smtClean="0">
                <a:solidFill>
                  <a:srgbClr val="C00000"/>
                </a:solidFill>
              </a:rPr>
              <a:t>    1 Corinthians 1:8 “knowledge  </a:t>
            </a:r>
            <a:r>
              <a:rPr lang="en-US" dirty="0" smtClean="0"/>
              <a:t>(GNOSIS facts alone) </a:t>
            </a:r>
            <a:r>
              <a:rPr lang="en-US" b="1" dirty="0" smtClean="0">
                <a:solidFill>
                  <a:srgbClr val="C00000"/>
                </a:solidFill>
              </a:rPr>
              <a:t>puffs up </a:t>
            </a:r>
            <a:r>
              <a:rPr lang="en-US" dirty="0" smtClean="0"/>
              <a:t>(arrogance) </a:t>
            </a:r>
            <a:r>
              <a:rPr lang="en-US" b="1" dirty="0" smtClean="0">
                <a:solidFill>
                  <a:srgbClr val="C00000"/>
                </a:solidFill>
              </a:rPr>
              <a:t>but love</a:t>
            </a:r>
            <a:r>
              <a:rPr lang="en-US" dirty="0" smtClean="0">
                <a:solidFill>
                  <a:srgbClr val="C00000"/>
                </a:solidFill>
              </a:rPr>
              <a:t> </a:t>
            </a:r>
            <a:r>
              <a:rPr lang="en-US" dirty="0" smtClean="0"/>
              <a:t>(AGAPE applying divine love to others ) </a:t>
            </a:r>
            <a:r>
              <a:rPr lang="en-US" b="1" dirty="0" smtClean="0">
                <a:solidFill>
                  <a:srgbClr val="C00000"/>
                </a:solidFill>
              </a:rPr>
              <a:t>edifies </a:t>
            </a:r>
            <a:r>
              <a:rPr lang="en-US" dirty="0" smtClean="0"/>
              <a:t>( OIKODOMIA builds you up and others)</a:t>
            </a:r>
            <a:r>
              <a:rPr lang="en-US" b="1" dirty="0" smtClean="0">
                <a:solidFill>
                  <a:srgbClr val="FF0000"/>
                </a:solidFill>
              </a:rPr>
              <a:t>.” </a:t>
            </a:r>
          </a:p>
          <a:p>
            <a:endParaRPr lang="en-US" dirty="0"/>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endParaRPr lang="en-US" b="1" dirty="0" smtClean="0"/>
          </a:p>
          <a:p>
            <a:r>
              <a:rPr lang="en-US" b="1" dirty="0" smtClean="0"/>
              <a:t>This means you can learn facts (gnosis) on tapes, CDs, or web sites, but you </a:t>
            </a:r>
            <a:r>
              <a:rPr lang="en-US" b="1" u="sng" dirty="0" smtClean="0"/>
              <a:t>cannot mature </a:t>
            </a:r>
            <a:r>
              <a:rPr lang="en-US" b="1" dirty="0" smtClean="0"/>
              <a:t>on those facts alone because you need face to face teaching and shepherding in order to honor what God has set up in the local church for your benefit:  teaching, fellowship, prayer, and communion.</a:t>
            </a:r>
          </a:p>
          <a:p>
            <a:endParaRPr lang="en-US" b="1" dirty="0" smtClean="0"/>
          </a:p>
          <a:p>
            <a:r>
              <a:rPr lang="en-US" b="1" dirty="0" smtClean="0">
                <a:solidFill>
                  <a:srgbClr val="C00000"/>
                </a:solidFill>
              </a:rPr>
              <a:t>Acts 2:42 “and they were continuing steadfastly in the teaching of the apostles and in the fellowship, in the breaking of the loaf and in the prayers.” </a:t>
            </a:r>
          </a:p>
          <a:p>
            <a:endParaRPr lang="en-US" b="1" dirty="0" smtClean="0">
              <a:solidFill>
                <a:srgbClr val="C00000"/>
              </a:solidFill>
            </a:endParaRPr>
          </a:p>
          <a:p>
            <a:r>
              <a:rPr lang="en-US" dirty="0" smtClean="0"/>
              <a:t>Once you reach maturity or greater grace you still need the local church in order to minister to others, have others minister to you, participate in missions, pray for each other, learn what other churches are facing and pray for them, in other words be an “active” member in the body of Christ.</a:t>
            </a:r>
          </a:p>
          <a:p>
            <a:endParaRPr lang="en-US" dirty="0" smtClean="0"/>
          </a:p>
          <a:p>
            <a:endParaRPr lang="en-US" dirty="0" smtClean="0"/>
          </a:p>
          <a:p>
            <a:endParaRPr lang="en-US" dirty="0"/>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b="1" dirty="0" smtClean="0"/>
              <a:t>“Part of spiritual growth is the academic authority, and this is why no one ever grows up in any service organization. No one is going to grow up apart from a local church. “ (R. B. Thieme)</a:t>
            </a:r>
          </a:p>
          <a:p>
            <a:pPr>
              <a:buNone/>
            </a:pPr>
            <a:endParaRPr lang="en-US" dirty="0" smtClean="0"/>
          </a:p>
          <a:p>
            <a:r>
              <a:rPr lang="en-US" dirty="0" smtClean="0"/>
              <a:t>The pastor is the only communicator in the local church. The public assembly of the local church is designed by God to provide privacy for each member of the royal family. </a:t>
            </a:r>
          </a:p>
          <a:p>
            <a:endParaRPr lang="en-US" dirty="0" smtClean="0"/>
          </a:p>
          <a:p>
            <a:r>
              <a:rPr lang="en-US" dirty="0" smtClean="0"/>
              <a:t>That is why it is set up this way. The local church may fail here but the principle of the local church is privacy. </a:t>
            </a:r>
          </a:p>
          <a:p>
            <a:endParaRPr lang="en-US" dirty="0" smtClean="0"/>
          </a:p>
          <a:p>
            <a:r>
              <a:rPr lang="en-US" dirty="0" smtClean="0"/>
              <a:t>Privacy is the only way to learn. The only time that it becomes necessary not to give people their privacy is when they are troublemakers. </a:t>
            </a:r>
          </a:p>
          <a:p>
            <a:endParaRPr lang="en-US" dirty="0" smtClean="0"/>
          </a:p>
          <a:p>
            <a:endParaRPr lang="en-US" dirty="0" smtClean="0"/>
          </a:p>
          <a:p>
            <a:endParaRPr lang="en-US" dirty="0" smtClean="0"/>
          </a:p>
          <a:p>
            <a:endParaRPr lang="en-US" dirty="0"/>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r>
              <a:rPr lang="en-US" dirty="0" smtClean="0"/>
              <a:t>A pastor must always know his troublemakers. He must communicate [monologue] to them in public assembly  with the intention of protecting them from divine discipline and church discipline. </a:t>
            </a:r>
          </a:p>
          <a:p>
            <a:endParaRPr lang="en-US" dirty="0" smtClean="0"/>
          </a:p>
          <a:p>
            <a:r>
              <a:rPr lang="en-US" dirty="0" smtClean="0"/>
              <a:t>Personal time with members of the congregation is an intrusion upon the freedom and privacy of the priesthood.</a:t>
            </a:r>
          </a:p>
          <a:p>
            <a:endParaRPr lang="en-US" dirty="0" smtClean="0"/>
          </a:p>
          <a:p>
            <a:r>
              <a:rPr lang="en-US" dirty="0" smtClean="0"/>
              <a:t>If someone disagrees with the Pastor’s teaching, he should not even know about it. It is an issue between the believer and the Lord.  </a:t>
            </a:r>
          </a:p>
          <a:p>
            <a:endParaRPr lang="en-US" dirty="0" smtClean="0"/>
          </a:p>
          <a:p>
            <a:r>
              <a:rPr lang="en-US" dirty="0" smtClean="0"/>
              <a:t>It is not the Pastor’s responsibility to make sure everyone is in agreement with his teaching.  He is to teach the Word and give room to the Holy Spirit to change minds and lives. </a:t>
            </a:r>
          </a:p>
          <a:p>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3. The open door of reversion recovery, </a:t>
            </a:r>
            <a:r>
              <a:rPr lang="en-US" b="1" dirty="0" smtClean="0">
                <a:solidFill>
                  <a:srgbClr val="C00000"/>
                </a:solidFill>
              </a:rPr>
              <a:t>Revelation 3:20. </a:t>
            </a:r>
          </a:p>
          <a:p>
            <a:pPr hangingPunct="0"/>
            <a:endParaRPr lang="en-US" dirty="0" smtClean="0"/>
          </a:p>
          <a:p>
            <a:pPr hangingPunct="0"/>
            <a:r>
              <a:rPr lang="en-US" dirty="0" smtClean="0"/>
              <a:t>4. The open door of greater  grace blessings, </a:t>
            </a:r>
            <a:r>
              <a:rPr lang="en-US" b="1" dirty="0" smtClean="0">
                <a:solidFill>
                  <a:srgbClr val="C00000"/>
                </a:solidFill>
              </a:rPr>
              <a:t>Revelation 3:8.</a:t>
            </a:r>
          </a:p>
          <a:p>
            <a:pPr hangingPunct="0"/>
            <a:endParaRPr lang="en-US" dirty="0" smtClean="0"/>
          </a:p>
          <a:p>
            <a:pPr hangingPunct="0"/>
            <a:r>
              <a:rPr lang="en-US" dirty="0" smtClean="0"/>
              <a:t>5. The open door of the Rapture, </a:t>
            </a:r>
            <a:r>
              <a:rPr lang="en-US" b="1" dirty="0" smtClean="0">
                <a:solidFill>
                  <a:srgbClr val="C00000"/>
                </a:solidFill>
              </a:rPr>
              <a:t>Revelation 4:1.</a:t>
            </a:r>
          </a:p>
          <a:p>
            <a:pPr hangingPunct="0"/>
            <a:endParaRPr lang="en-US" dirty="0" smtClean="0"/>
          </a:p>
          <a:p>
            <a:pPr hangingPunct="0"/>
            <a:r>
              <a:rPr lang="en-US" dirty="0" smtClean="0"/>
              <a:t>6. The open door of the second advent. At the end of the Tribulation a door opens in heaven and the Lord Jesus comes back with the Church, </a:t>
            </a:r>
            <a:r>
              <a:rPr lang="en-US" b="1" dirty="0" smtClean="0">
                <a:solidFill>
                  <a:srgbClr val="C00000"/>
                </a:solidFill>
              </a:rPr>
              <a:t>Revelation 19:11; Psalm 24:7,8</a:t>
            </a:r>
            <a:r>
              <a:rPr lang="en-US" dirty="0" smtClean="0"/>
              <a:t>.</a:t>
            </a:r>
          </a:p>
          <a:p>
            <a:pPr hangingPunct="0"/>
            <a:endParaRPr lang="en-US" dirty="0" smtClean="0"/>
          </a:p>
          <a:p>
            <a:pPr hangingPunct="0"/>
            <a:r>
              <a:rPr lang="en-US" dirty="0" smtClean="0"/>
              <a:t>7. The door of salvation, </a:t>
            </a:r>
            <a:r>
              <a:rPr lang="en-US" b="1" dirty="0" smtClean="0">
                <a:solidFill>
                  <a:srgbClr val="C00000"/>
                </a:solidFill>
              </a:rPr>
              <a:t>Acts 14:27; John 10:9.</a:t>
            </a:r>
          </a:p>
          <a:p>
            <a:endParaRPr lang="en-US" dirty="0"/>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dirty="0" smtClean="0"/>
              <a:t>Private meetings with troublemakers is dangerous for the Pastor and believer because it can result in pastoral dictatorship through personal coercion, bullying, overpowering salesmanship, and violation of the right of the royal priest to live his life as unto the Lord. </a:t>
            </a:r>
          </a:p>
          <a:p>
            <a:pPr hangingPunct="0"/>
            <a:endParaRPr lang="en-US" dirty="0" smtClean="0"/>
          </a:p>
          <a:p>
            <a:pPr hangingPunct="0"/>
            <a:r>
              <a:rPr lang="en-US" dirty="0" smtClean="0"/>
              <a:t>Notice two things that are missing. A pastor is not promoter and he is not a counselor. There is a legitimate place for counseling but he is definitely never a promoter and he does minimal counseling. </a:t>
            </a:r>
          </a:p>
          <a:p>
            <a:pPr hangingPunct="0">
              <a:buNone/>
            </a:pPr>
            <a:endParaRPr lang="en-US" dirty="0" smtClean="0"/>
          </a:p>
          <a:p>
            <a:pPr hangingPunct="0"/>
            <a:r>
              <a:rPr lang="en-US" dirty="0" smtClean="0"/>
              <a:t>5. The appointment of the male pastor-teacher. The pastor is appointed at the point of salvation. </a:t>
            </a:r>
          </a:p>
          <a:p>
            <a:pPr hangingPunct="0"/>
            <a:endParaRPr lang="en-US" dirty="0" smtClean="0"/>
          </a:p>
          <a:p>
            <a:pPr hangingPunct="0"/>
            <a:r>
              <a:rPr lang="en-US" dirty="0" smtClean="0"/>
              <a:t>No one at the point of salvation is aware of it. The individual becomes aware of it as a result of spiritual growth.</a:t>
            </a:r>
          </a:p>
          <a:p>
            <a:pPr hangingPunct="0"/>
            <a:endParaRPr lang="en-US" dirty="0" smtClean="0"/>
          </a:p>
          <a:p>
            <a:pPr hangingPunct="0"/>
            <a:endParaRPr lang="en-US" dirty="0" smtClean="0"/>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a:bodyPr>
          <a:lstStyle/>
          <a:p>
            <a:pPr hangingPunct="0"/>
            <a:r>
              <a:rPr lang="en-US" dirty="0" smtClean="0"/>
              <a:t>It is the function of the Holy Spirit to decide who gets the gift. </a:t>
            </a:r>
          </a:p>
          <a:p>
            <a:pPr hangingPunct="0"/>
            <a:endParaRPr lang="en-US" dirty="0" smtClean="0"/>
          </a:p>
          <a:p>
            <a:pPr hangingPunct="0"/>
            <a:r>
              <a:rPr lang="en-US" dirty="0" smtClean="0"/>
              <a:t>The gift is bestowed on the basis of God the Holy Spirit determining how many people are going to be positive in any generation, where and how, and under what circumstances. </a:t>
            </a:r>
          </a:p>
          <a:p>
            <a:pPr hangingPunct="0"/>
            <a:endParaRPr lang="en-US" dirty="0" smtClean="0"/>
          </a:p>
          <a:p>
            <a:pPr hangingPunct="0"/>
            <a:r>
              <a:rPr lang="en-US" dirty="0" smtClean="0"/>
              <a:t>6. The principle of right pastor/right congregation is found in        </a:t>
            </a:r>
            <a:r>
              <a:rPr lang="en-US" b="1" dirty="0" smtClean="0">
                <a:solidFill>
                  <a:srgbClr val="C00000"/>
                </a:solidFill>
              </a:rPr>
              <a:t>1 Peter 5:2</a:t>
            </a:r>
            <a:r>
              <a:rPr lang="en-US" dirty="0" smtClean="0"/>
              <a:t>. </a:t>
            </a:r>
          </a:p>
          <a:p>
            <a:pPr hangingPunct="0"/>
            <a:endParaRPr lang="en-US" dirty="0" smtClean="0"/>
          </a:p>
          <a:p>
            <a:pPr hangingPunct="0"/>
            <a:r>
              <a:rPr lang="en-US" dirty="0" smtClean="0"/>
              <a:t>7. The concept of the pastor as the total product of grace is found in </a:t>
            </a:r>
            <a:r>
              <a:rPr lang="en-US" b="1" dirty="0" smtClean="0">
                <a:solidFill>
                  <a:srgbClr val="C00000"/>
                </a:solidFill>
              </a:rPr>
              <a:t>1 Corinthians 15:10</a:t>
            </a:r>
            <a:r>
              <a:rPr lang="en-US" dirty="0" smtClean="0"/>
              <a:t>. Paul makes it very clear that it is a grace type of labor. </a:t>
            </a:r>
          </a:p>
          <a:p>
            <a:pPr hangingPunct="0"/>
            <a:endParaRPr lang="en-US" dirty="0" smtClean="0"/>
          </a:p>
          <a:p>
            <a:pPr hangingPunct="0"/>
            <a:r>
              <a:rPr lang="en-US" b="1" dirty="0" smtClean="0">
                <a:solidFill>
                  <a:srgbClr val="C00000"/>
                </a:solidFill>
              </a:rPr>
              <a:t>Ephesians 3:7 -</a:t>
            </a:r>
            <a:r>
              <a:rPr lang="en-US" dirty="0" smtClean="0"/>
              <a:t>Every pastor owes his ministry to the omnipotence of God, and that only. </a:t>
            </a:r>
          </a:p>
          <a:p>
            <a:pPr hangingPunct="0"/>
            <a:endParaRPr lang="en-US" dirty="0" smtClean="0"/>
          </a:p>
          <a:p>
            <a:endParaRPr lang="en-US" dirty="0" smtClean="0"/>
          </a:p>
          <a:p>
            <a:endParaRPr lang="en-US" dirty="0"/>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10000"/>
          </a:bodyPr>
          <a:lstStyle/>
          <a:p>
            <a:endParaRPr lang="en-US" b="1" dirty="0" smtClean="0">
              <a:solidFill>
                <a:srgbClr val="C00000"/>
              </a:solidFill>
            </a:endParaRPr>
          </a:p>
          <a:p>
            <a:r>
              <a:rPr lang="en-US" b="1" dirty="0" smtClean="0">
                <a:solidFill>
                  <a:srgbClr val="C00000"/>
                </a:solidFill>
              </a:rPr>
              <a:t>1 Timothy 1:12-16</a:t>
            </a:r>
            <a:r>
              <a:rPr lang="en-US" dirty="0" smtClean="0"/>
              <a:t>, the only thing that grace can use is a plodder: </a:t>
            </a:r>
            <a:r>
              <a:rPr lang="en-US" b="1" dirty="0" smtClean="0">
                <a:solidFill>
                  <a:srgbClr val="C00000"/>
                </a:solidFill>
              </a:rPr>
              <a:t>“faithful.” </a:t>
            </a:r>
            <a:r>
              <a:rPr lang="en-US" dirty="0" smtClean="0"/>
              <a:t>Spiritual growth is based upon consistent teaching, day in and day out. </a:t>
            </a:r>
          </a:p>
          <a:p>
            <a:endParaRPr lang="en-US" dirty="0" smtClean="0"/>
          </a:p>
          <a:p>
            <a:pPr hangingPunct="0"/>
            <a:r>
              <a:rPr lang="en-US" dirty="0" smtClean="0"/>
              <a:t>8. There are passages on the pastor:  </a:t>
            </a:r>
            <a:r>
              <a:rPr lang="en-US" b="1" dirty="0" smtClean="0">
                <a:solidFill>
                  <a:srgbClr val="C00000"/>
                </a:solidFill>
              </a:rPr>
              <a:t>Ephesians 3:7-10; Colossians 1:23-29;  1 Timothy 2:24-26;  3:1-9;  Titus 1:6-9.</a:t>
            </a:r>
          </a:p>
          <a:p>
            <a:pPr hangingPunct="0"/>
            <a:endParaRPr lang="en-US" dirty="0" smtClean="0"/>
          </a:p>
          <a:p>
            <a:pPr hangingPunct="0"/>
            <a:r>
              <a:rPr lang="en-US" dirty="0" smtClean="0"/>
              <a:t>9. The authority and concept of the pastor, </a:t>
            </a:r>
            <a:r>
              <a:rPr lang="en-US" b="1" dirty="0" smtClean="0">
                <a:solidFill>
                  <a:srgbClr val="C00000"/>
                </a:solidFill>
              </a:rPr>
              <a:t>Hebrews 13:7,17</a:t>
            </a:r>
            <a:r>
              <a:rPr lang="en-US" dirty="0" smtClean="0"/>
              <a:t>. </a:t>
            </a:r>
          </a:p>
          <a:p>
            <a:pPr hangingPunct="0"/>
            <a:endParaRPr lang="en-US" dirty="0" smtClean="0"/>
          </a:p>
          <a:p>
            <a:pPr hangingPunct="0"/>
            <a:r>
              <a:rPr lang="en-US" dirty="0" smtClean="0"/>
              <a:t>10. The reward of the pastor, </a:t>
            </a:r>
            <a:r>
              <a:rPr lang="en-US" b="1" dirty="0" smtClean="0">
                <a:solidFill>
                  <a:srgbClr val="C00000"/>
                </a:solidFill>
              </a:rPr>
              <a:t>Hebrews 6:10; 1 Peter 5:4</a:t>
            </a:r>
            <a:r>
              <a:rPr lang="en-US" dirty="0" smtClean="0"/>
              <a:t>. The wreath of glory is the exclusive decoration in eternity for the pastor-teacher. </a:t>
            </a:r>
          </a:p>
          <a:p>
            <a:pPr hangingPunct="0"/>
            <a:endParaRPr lang="en-US" dirty="0" smtClean="0"/>
          </a:p>
          <a:p>
            <a:pPr hangingPunct="0"/>
            <a:r>
              <a:rPr lang="en-US" dirty="0" smtClean="0"/>
              <a:t>Remember that the reason for this particular award is faithfulness in studying and teaching. </a:t>
            </a:r>
          </a:p>
          <a:p>
            <a:pPr hangingPunct="0"/>
            <a:endParaRPr lang="en-US" dirty="0" smtClean="0"/>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6248400"/>
          </a:xfrm>
        </p:spPr>
        <p:txBody>
          <a:bodyPr>
            <a:normAutofit fontScale="92500" lnSpcReduction="10000"/>
          </a:bodyPr>
          <a:lstStyle/>
          <a:p>
            <a:pPr hangingPunct="0"/>
            <a:r>
              <a:rPr lang="en-US" dirty="0" smtClean="0"/>
              <a:t>The soul is the battlefield in the angelic conflict, and if you are faithful in studying and teaching this issue will become clear. </a:t>
            </a:r>
          </a:p>
          <a:p>
            <a:pPr hangingPunct="0"/>
            <a:endParaRPr lang="en-US" dirty="0" smtClean="0"/>
          </a:p>
          <a:p>
            <a:pPr hangingPunct="0"/>
            <a:r>
              <a:rPr lang="en-US" b="1" dirty="0" smtClean="0"/>
              <a:t>Doctrine</a:t>
            </a:r>
            <a:r>
              <a:rPr lang="en-US" dirty="0" smtClean="0"/>
              <a:t> was here before we came; </a:t>
            </a:r>
            <a:r>
              <a:rPr lang="en-US" b="1" dirty="0" smtClean="0"/>
              <a:t>doctrine</a:t>
            </a:r>
            <a:r>
              <a:rPr lang="en-US" dirty="0" smtClean="0"/>
              <a:t> will be here after we are gone. Evil was here before we came; evil will be here after we are gone. </a:t>
            </a:r>
          </a:p>
          <a:p>
            <a:pPr hangingPunct="0"/>
            <a:endParaRPr lang="en-US" dirty="0" smtClean="0"/>
          </a:p>
          <a:p>
            <a:pPr hangingPunct="0"/>
            <a:r>
              <a:rPr lang="en-US" dirty="0" smtClean="0"/>
              <a:t>The issue with every member of the congregation, as well as the pastor: Are you influenced by doctrine? Are you influenced by evil? </a:t>
            </a:r>
          </a:p>
          <a:p>
            <a:pPr hangingPunct="0"/>
            <a:endParaRPr lang="en-US" dirty="0" smtClean="0"/>
          </a:p>
          <a:p>
            <a:pPr hangingPunct="0"/>
            <a:r>
              <a:rPr lang="en-US" dirty="0" smtClean="0"/>
              <a:t>Notice that sin is not an issue. Sin was solved at the cross; sin is handled by rebound. The issue is doctrine versus evil. </a:t>
            </a:r>
          </a:p>
          <a:p>
            <a:pPr hangingPunct="0"/>
            <a:endParaRPr lang="en-US" dirty="0" smtClean="0"/>
          </a:p>
          <a:p>
            <a:pPr hangingPunct="0"/>
            <a:r>
              <a:rPr lang="en-US" dirty="0" smtClean="0"/>
              <a:t>Doctrine is the manifestation of the genius of God; evil is the manifestation of the genius of Satan. </a:t>
            </a:r>
          </a:p>
          <a:p>
            <a:pPr hangingPunct="0"/>
            <a:endParaRPr lang="en-US" dirty="0" smtClean="0"/>
          </a:p>
          <a:p>
            <a:endParaRPr lang="en-US" dirty="0" smtClean="0"/>
          </a:p>
          <a:p>
            <a:endParaRPr lang="en-US" dirty="0" smtClean="0"/>
          </a:p>
          <a:p>
            <a:endParaRPr lang="en-US" dirty="0"/>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King David was influenced by doctrine and blessed; Saul was influenced by evil and cursed (sin unto death).  </a:t>
            </a:r>
          </a:p>
          <a:p>
            <a:pPr hangingPunct="0"/>
            <a:endParaRPr lang="en-US" dirty="0" smtClean="0"/>
          </a:p>
          <a:p>
            <a:pPr hangingPunct="0"/>
            <a:r>
              <a:rPr lang="en-US" dirty="0" smtClean="0"/>
              <a:t>This is another reference to the fact of the Satanic attack in the Lycus valley. </a:t>
            </a:r>
          </a:p>
          <a:p>
            <a:pPr hangingPunct="0"/>
            <a:endParaRPr lang="en-US" dirty="0" smtClean="0"/>
          </a:p>
          <a:p>
            <a:pPr hangingPunct="0"/>
            <a:r>
              <a:rPr lang="en-US" dirty="0" smtClean="0"/>
              <a:t>It was of deep concern to Epaphras and because of it he had made the long journey to Rome. </a:t>
            </a:r>
          </a:p>
          <a:p>
            <a:pPr hangingPunct="0"/>
            <a:endParaRPr lang="en-US" dirty="0" smtClean="0"/>
          </a:p>
          <a:p>
            <a:pPr hangingPunct="0"/>
            <a:r>
              <a:rPr lang="en-US" dirty="0" smtClean="0"/>
              <a:t>He was obviously aware of the fact that the area had been a demon headquarters for centuries. </a:t>
            </a:r>
          </a:p>
          <a:p>
            <a:pPr hangingPunct="0"/>
            <a:endParaRPr lang="en-US" dirty="0" smtClean="0"/>
          </a:p>
          <a:p>
            <a:pPr hangingPunct="0"/>
            <a:r>
              <a:rPr lang="en-US" dirty="0" smtClean="0"/>
              <a:t>He was aware of the fact that the people were in great danger of being hooked by one of several possibilities. </a:t>
            </a:r>
          </a:p>
          <a:p>
            <a:pPr hangingPunct="0"/>
            <a:endParaRPr lang="en-US" dirty="0" smtClean="0"/>
          </a:p>
          <a:p>
            <a:pPr hangingPunct="0"/>
            <a:endParaRPr lang="en-US" dirty="0" smtClean="0"/>
          </a:p>
          <a:p>
            <a:pPr hangingPunct="0"/>
            <a:endParaRPr lang="en-US" dirty="0" smtClean="0"/>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This, along with the infiltration of evil, meant that there was going to be a very serious battleground. </a:t>
            </a:r>
          </a:p>
          <a:p>
            <a:pPr hangingPunct="0"/>
            <a:endParaRPr lang="en-US" dirty="0" smtClean="0"/>
          </a:p>
          <a:p>
            <a:pPr hangingPunct="0"/>
            <a:r>
              <a:rPr lang="en-US" b="1" dirty="0" smtClean="0">
                <a:solidFill>
                  <a:srgbClr val="0070C0"/>
                </a:solidFill>
              </a:rPr>
              <a:t>Colossians 4:14 </a:t>
            </a:r>
            <a:r>
              <a:rPr lang="en-US" dirty="0" smtClean="0"/>
              <a:t>- a true man of medicine</a:t>
            </a:r>
            <a:r>
              <a:rPr lang="en-US" b="1" dirty="0" smtClean="0">
                <a:solidFill>
                  <a:srgbClr val="0070C0"/>
                </a:solidFill>
              </a:rPr>
              <a:t>.  “Luke, the beloved physician, sends you his greetings, and also Demas.”</a:t>
            </a:r>
          </a:p>
          <a:p>
            <a:pPr hangingPunct="0"/>
            <a:endParaRPr lang="en-US" dirty="0" smtClean="0"/>
          </a:p>
          <a:p>
            <a:pPr hangingPunct="0"/>
            <a:r>
              <a:rPr lang="en-US" b="1" dirty="0" smtClean="0">
                <a:solidFill>
                  <a:srgbClr val="0070C0"/>
                </a:solidFill>
              </a:rPr>
              <a:t>“Luke” </a:t>
            </a:r>
            <a:r>
              <a:rPr lang="en-US" dirty="0" smtClean="0"/>
              <a:t>was not only a great physician but a demonstration of the fact that a man can be great in his profession and even greater in spiritual maturity service. </a:t>
            </a:r>
          </a:p>
          <a:p>
            <a:pPr hangingPunct="0"/>
            <a:endParaRPr lang="en-US" dirty="0" smtClean="0"/>
          </a:p>
          <a:p>
            <a:pPr hangingPunct="0"/>
            <a:r>
              <a:rPr lang="en-US" dirty="0" smtClean="0"/>
              <a:t>He had such a capacity for life that not only was he a great doctor but his capacity for life went from his profession into the fact that he was a historian and the closest companion that Paul ever had. </a:t>
            </a:r>
          </a:p>
          <a:p>
            <a:pPr hangingPunct="0"/>
            <a:endParaRPr lang="en-US" dirty="0" smtClean="0"/>
          </a:p>
          <a:p>
            <a:pPr hangingPunct="0"/>
            <a:r>
              <a:rPr lang="en-US" dirty="0" smtClean="0"/>
              <a:t>Reason: Luke and Paul were very close in intellect. They had the mentality to enjoy one another. </a:t>
            </a:r>
          </a:p>
          <a:p>
            <a:pPr hangingPunct="0"/>
            <a:endParaRPr lang="en-US" dirty="0" smtClean="0"/>
          </a:p>
          <a:p>
            <a:endParaRPr lang="en-US" dirty="0"/>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r>
              <a:rPr lang="en-US" dirty="0" smtClean="0"/>
              <a:t>Luke was a well educated Gentile from Antioch. </a:t>
            </a:r>
          </a:p>
          <a:p>
            <a:pPr hangingPunct="0"/>
            <a:endParaRPr lang="en-US" dirty="0" smtClean="0"/>
          </a:p>
          <a:p>
            <a:pPr hangingPunct="0"/>
            <a:r>
              <a:rPr lang="en-US" dirty="0" smtClean="0"/>
              <a:t>He joined Paul’s team at Troy on the second missionary journey, </a:t>
            </a:r>
            <a:r>
              <a:rPr lang="en-US" b="1" dirty="0" smtClean="0">
                <a:solidFill>
                  <a:srgbClr val="C00000"/>
                </a:solidFill>
              </a:rPr>
              <a:t>Acts 16:10,11</a:t>
            </a:r>
            <a:r>
              <a:rPr lang="en-US" dirty="0" smtClean="0"/>
              <a:t>. </a:t>
            </a:r>
          </a:p>
          <a:p>
            <a:pPr hangingPunct="0"/>
            <a:endParaRPr lang="en-US" dirty="0" smtClean="0"/>
          </a:p>
          <a:p>
            <a:pPr hangingPunct="0"/>
            <a:r>
              <a:rPr lang="en-US" dirty="0" smtClean="0"/>
              <a:t>He accompanied Paul to Philippi but was not involved in the persecutions of Paul and Silas which are recorded in Acts 16.</a:t>
            </a:r>
          </a:p>
          <a:p>
            <a:pPr hangingPunct="0"/>
            <a:endParaRPr lang="en-US" dirty="0" smtClean="0"/>
          </a:p>
          <a:p>
            <a:pPr hangingPunct="0"/>
            <a:r>
              <a:rPr lang="en-US" dirty="0" smtClean="0"/>
              <a:t> When Paul left Philippi he had to leave Luke behind, but he rejoined Paul on the third missionary journey. </a:t>
            </a:r>
          </a:p>
          <a:p>
            <a:endParaRPr lang="en-US" dirty="0" smtClean="0"/>
          </a:p>
          <a:p>
            <a:r>
              <a:rPr lang="en-US" b="1" dirty="0" smtClean="0">
                <a:solidFill>
                  <a:srgbClr val="0070C0"/>
                </a:solidFill>
              </a:rPr>
              <a:t> “the beloved physician,”  </a:t>
            </a:r>
            <a:r>
              <a:rPr lang="en-US" dirty="0" smtClean="0"/>
              <a:t>HO IATROI AGAPETOI </a:t>
            </a:r>
            <a:r>
              <a:rPr lang="en-US" b="1" dirty="0" smtClean="0">
                <a:solidFill>
                  <a:srgbClr val="0070C0"/>
                </a:solidFill>
              </a:rPr>
              <a:t>- </a:t>
            </a:r>
            <a:r>
              <a:rPr lang="en-US" dirty="0" smtClean="0"/>
              <a:t> This confirms the fact that Luke was a medical doctor. </a:t>
            </a:r>
          </a:p>
          <a:p>
            <a:endParaRPr lang="en-US" dirty="0" smtClean="0"/>
          </a:p>
          <a:p>
            <a:r>
              <a:rPr lang="en-US" dirty="0" smtClean="0"/>
              <a:t>He was Paul’s medical adviser and personal physician, and God used this man not only as Paul’s closest companion, his closest friend, but He used him </a:t>
            </a:r>
            <a:r>
              <a:rPr lang="en-US" u="sng" dirty="0" smtClean="0"/>
              <a:t>to preserve the life of Paul on many occasions. </a:t>
            </a:r>
          </a:p>
          <a:p>
            <a:endParaRPr lang="en-US" dirty="0" smtClean="0"/>
          </a:p>
          <a:p>
            <a:endParaRPr lang="en-US" dirty="0"/>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b="1" dirty="0" smtClean="0">
                <a:solidFill>
                  <a:srgbClr val="0070C0"/>
                </a:solidFill>
              </a:rPr>
              <a:t>“and Demas </a:t>
            </a:r>
            <a:r>
              <a:rPr lang="en-US" dirty="0" smtClean="0"/>
              <a:t>[Demetrius],</a:t>
            </a:r>
            <a:r>
              <a:rPr lang="en-US" b="1" dirty="0" smtClean="0">
                <a:solidFill>
                  <a:srgbClr val="0070C0"/>
                </a:solidFill>
              </a:rPr>
              <a:t>”</a:t>
            </a:r>
            <a:r>
              <a:rPr lang="en-US" dirty="0" smtClean="0"/>
              <a:t> mentioned here, also </a:t>
            </a:r>
            <a:r>
              <a:rPr lang="en-US" b="1" dirty="0" smtClean="0">
                <a:solidFill>
                  <a:srgbClr val="C00000"/>
                </a:solidFill>
              </a:rPr>
              <a:t>in 2 Tim 4:10;  3 John</a:t>
            </a:r>
            <a:r>
              <a:rPr lang="en-US" dirty="0" smtClean="0"/>
              <a:t>. </a:t>
            </a:r>
          </a:p>
          <a:p>
            <a:pPr hangingPunct="0"/>
            <a:endParaRPr lang="en-US" dirty="0" smtClean="0"/>
          </a:p>
          <a:p>
            <a:pPr hangingPunct="0"/>
            <a:r>
              <a:rPr lang="en-US" dirty="0" smtClean="0"/>
              <a:t>As long as we are alive God has a purpose for our lives, and if we have failed miserably the purpose is rebound, reversion recovery, whatever it takes to get back on track. </a:t>
            </a:r>
          </a:p>
          <a:p>
            <a:pPr hangingPunct="0"/>
            <a:endParaRPr lang="en-US" dirty="0" smtClean="0"/>
          </a:p>
          <a:p>
            <a:pPr hangingPunct="0"/>
            <a:r>
              <a:rPr lang="en-US" dirty="0" smtClean="0"/>
              <a:t>Demas is the shortened form of Demetrius and they are one person.</a:t>
            </a:r>
          </a:p>
          <a:p>
            <a:pPr hangingPunct="0"/>
            <a:endParaRPr lang="en-US" dirty="0" smtClean="0"/>
          </a:p>
          <a:p>
            <a:pPr hangingPunct="0"/>
            <a:r>
              <a:rPr lang="en-US" dirty="0" smtClean="0"/>
              <a:t>This is a Gentile name and the first thing we recognize about Demas is that he is a believer, and along with Luke we have a representation of Gentiles in Rome. </a:t>
            </a:r>
          </a:p>
          <a:p>
            <a:pPr hangingPunct="0"/>
            <a:endParaRPr lang="en-US" dirty="0" smtClean="0"/>
          </a:p>
          <a:p>
            <a:pPr hangingPunct="0"/>
            <a:endParaRPr lang="en-US" b="1" dirty="0" smtClean="0">
              <a:solidFill>
                <a:srgbClr val="C00000"/>
              </a:solidFill>
            </a:endParaRPr>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pPr hangingPunct="0"/>
            <a:r>
              <a:rPr lang="en-US" dirty="0" smtClean="0"/>
              <a:t>He is mentioned in the same verse with Luke which means that at this point he was either close to or in greater grace status. </a:t>
            </a:r>
          </a:p>
          <a:p>
            <a:pPr hangingPunct="0"/>
            <a:endParaRPr lang="en-US" dirty="0" smtClean="0"/>
          </a:p>
          <a:p>
            <a:pPr hangingPunct="0"/>
            <a:r>
              <a:rPr lang="en-US" dirty="0" smtClean="0"/>
              <a:t>The fact that he becomes a reversionist is not discovered until we get to </a:t>
            </a:r>
            <a:r>
              <a:rPr lang="en-US" b="1" dirty="0" smtClean="0">
                <a:solidFill>
                  <a:srgbClr val="C00000"/>
                </a:solidFill>
              </a:rPr>
              <a:t>2 Tim 4:10, “Demas has deserted me, having loved the now age, and has gone to Thessalonica.”</a:t>
            </a:r>
          </a:p>
          <a:p>
            <a:endParaRPr lang="en-US" dirty="0" smtClean="0"/>
          </a:p>
          <a:p>
            <a:r>
              <a:rPr lang="en-US" dirty="0" smtClean="0"/>
              <a:t>So we learn that between the first and second imprisonments something happened to him. </a:t>
            </a:r>
            <a:r>
              <a:rPr lang="en-US" dirty="0" smtClean="0"/>
              <a:t> </a:t>
            </a:r>
            <a:endParaRPr lang="en-US" dirty="0" smtClean="0"/>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endParaRPr lang="en-US" dirty="0" smtClean="0"/>
          </a:p>
          <a:p>
            <a:pPr hangingPunct="0"/>
            <a:r>
              <a:rPr lang="en-US" dirty="0" smtClean="0"/>
              <a:t>Desertion here is desertion under fire. This represents his reversionism. </a:t>
            </a:r>
            <a:r>
              <a:rPr lang="en-US" b="1" dirty="0" smtClean="0">
                <a:solidFill>
                  <a:srgbClr val="C00000"/>
                </a:solidFill>
              </a:rPr>
              <a:t>“Having loved the now age” </a:t>
            </a:r>
            <a:r>
              <a:rPr lang="en-US" dirty="0" smtClean="0"/>
              <a:t>means that some detail of life, or details, some frantic search for happiness, caused him to move from Rome to Thessalonica. </a:t>
            </a:r>
          </a:p>
          <a:p>
            <a:pPr hangingPunct="0"/>
            <a:endParaRPr lang="en-US" dirty="0" smtClean="0"/>
          </a:p>
          <a:p>
            <a:pPr hangingPunct="0"/>
            <a:r>
              <a:rPr lang="en-US" dirty="0" smtClean="0"/>
              <a:t>The passage reveals that Demas has now become a reversionist.  </a:t>
            </a:r>
          </a:p>
          <a:p>
            <a:endParaRPr lang="en-US" dirty="0" smtClean="0"/>
          </a:p>
          <a:p>
            <a:r>
              <a:rPr lang="en-US" dirty="0" smtClean="0"/>
              <a:t>There is one more passage on Demas, </a:t>
            </a:r>
            <a:r>
              <a:rPr lang="en-US" b="1" dirty="0" smtClean="0">
                <a:solidFill>
                  <a:srgbClr val="C00000"/>
                </a:solidFill>
              </a:rPr>
              <a:t>3 John 12</a:t>
            </a:r>
            <a:r>
              <a:rPr lang="en-US" dirty="0" smtClean="0"/>
              <a:t>. John is explaining that Demas is no longer the Demas that he was in </a:t>
            </a:r>
            <a:r>
              <a:rPr lang="en-US" b="1" dirty="0" smtClean="0">
                <a:solidFill>
                  <a:srgbClr val="C00000"/>
                </a:solidFill>
              </a:rPr>
              <a:t>2 Timothy 4</a:t>
            </a:r>
            <a:r>
              <a:rPr lang="en-US" dirty="0" smtClean="0"/>
              <a:t>, he is now Demetrius and a recovered believer. </a:t>
            </a:r>
          </a:p>
          <a:p>
            <a:endParaRPr lang="en-US" dirty="0" smtClean="0"/>
          </a:p>
          <a:p>
            <a:r>
              <a:rPr lang="en-US" dirty="0" smtClean="0"/>
              <a:t>The reversion recovery of Demas was noted in one of the last things that John ever wrote.  He had received </a:t>
            </a:r>
            <a:r>
              <a:rPr lang="en-US" b="1" dirty="0" smtClean="0">
                <a:solidFill>
                  <a:srgbClr val="C00000"/>
                </a:solidFill>
              </a:rPr>
              <a:t>“a good testimony from everyone, and from doctrine itself.’ </a:t>
            </a:r>
            <a:r>
              <a:rPr lang="en-US" dirty="0" smtClean="0"/>
              <a:t>He made a complete recovery.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b="1" dirty="0" smtClean="0">
                <a:solidFill>
                  <a:srgbClr val="0070C0"/>
                </a:solidFill>
              </a:rPr>
              <a:t>“for which I am in chains” </a:t>
            </a:r>
            <a:r>
              <a:rPr lang="en-US" dirty="0" smtClean="0"/>
              <a:t>-   DIA  plus the accusative of the relative pronoun HOI, which is literally, </a:t>
            </a:r>
            <a:r>
              <a:rPr lang="en-US" b="1" dirty="0" smtClean="0">
                <a:solidFill>
                  <a:srgbClr val="0070C0"/>
                </a:solidFill>
              </a:rPr>
              <a:t>“because of which.”</a:t>
            </a:r>
          </a:p>
          <a:p>
            <a:pPr hangingPunct="0"/>
            <a:endParaRPr lang="en-US" dirty="0" smtClean="0"/>
          </a:p>
          <a:p>
            <a:pPr hangingPunct="0"/>
            <a:r>
              <a:rPr lang="en-US" b="1" dirty="0" smtClean="0">
                <a:solidFill>
                  <a:srgbClr val="0070C0"/>
                </a:solidFill>
              </a:rPr>
              <a:t>“I am in chains” -  “also I have been imprisoned” </a:t>
            </a:r>
            <a:r>
              <a:rPr lang="en-US" dirty="0" smtClean="0"/>
              <a:t>or </a:t>
            </a:r>
            <a:r>
              <a:rPr lang="en-US" b="1" dirty="0" smtClean="0">
                <a:solidFill>
                  <a:srgbClr val="0070C0"/>
                </a:solidFill>
              </a:rPr>
              <a:t>“I have been chained,” </a:t>
            </a:r>
            <a:r>
              <a:rPr lang="en-US" dirty="0" smtClean="0"/>
              <a:t>DEO – Pf </a:t>
            </a:r>
            <a:r>
              <a:rPr lang="en-US" dirty="0" err="1" smtClean="0"/>
              <a:t>Pindic</a:t>
            </a:r>
            <a:r>
              <a:rPr lang="en-US" dirty="0" smtClean="0"/>
              <a:t> - an ambassador in a chain. </a:t>
            </a:r>
          </a:p>
          <a:p>
            <a:pPr hangingPunct="0"/>
            <a:endParaRPr lang="en-US" dirty="0" smtClean="0"/>
          </a:p>
          <a:p>
            <a:pPr hangingPunct="0"/>
            <a:r>
              <a:rPr lang="en-US" dirty="0" smtClean="0"/>
              <a:t>Two years ago he was chained with the result that he is still chained to a Roman soldier, his first Roman imprisonment. </a:t>
            </a:r>
          </a:p>
          <a:p>
            <a:pPr hangingPunct="0"/>
            <a:endParaRPr lang="en-US" dirty="0" smtClean="0"/>
          </a:p>
          <a:p>
            <a:pPr hangingPunct="0"/>
            <a:r>
              <a:rPr lang="en-US" u="sng" dirty="0" smtClean="0"/>
              <a:t>The principle: </a:t>
            </a:r>
            <a:r>
              <a:rPr lang="en-US" dirty="0" smtClean="0"/>
              <a:t>Since Paul has been restored from his state of reversionism he only emphasizes the grace blessings of his imprisonment.</a:t>
            </a:r>
          </a:p>
          <a:p>
            <a:pPr hangingPunct="0"/>
            <a:endParaRPr lang="en-US" dirty="0" smtClean="0"/>
          </a:p>
          <a:p>
            <a:pPr hangingPunct="0"/>
            <a:r>
              <a:rPr lang="en-US" dirty="0" smtClean="0"/>
              <a:t> It is true that Paul has been imprisoned because of his reversionism but his reversionism started with his desire to teach doctrine in Jerusalem which was </a:t>
            </a:r>
            <a:r>
              <a:rPr lang="en-US" u="sng" dirty="0" smtClean="0"/>
              <a:t>not the will of God</a:t>
            </a:r>
            <a:r>
              <a:rPr lang="en-US" dirty="0" smtClean="0"/>
              <a:t>. </a:t>
            </a:r>
          </a:p>
          <a:p>
            <a:pPr hangingPunct="0"/>
            <a:endParaRPr lang="en-US" dirty="0" smtClean="0"/>
          </a:p>
          <a:p>
            <a:endParaRPr lang="en-US" dirty="0"/>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We see in </a:t>
            </a:r>
            <a:r>
              <a:rPr lang="en-US" b="1" dirty="0" smtClean="0">
                <a:solidFill>
                  <a:srgbClr val="0070C0"/>
                </a:solidFill>
              </a:rPr>
              <a:t>Colossians 4:14 </a:t>
            </a:r>
            <a:r>
              <a:rPr lang="en-US" dirty="0" smtClean="0"/>
              <a:t>two kinds of spiritual greatness. </a:t>
            </a:r>
          </a:p>
          <a:p>
            <a:pPr hangingPunct="0"/>
            <a:endParaRPr lang="en-US" dirty="0" smtClean="0"/>
          </a:p>
          <a:p>
            <a:pPr hangingPunct="0"/>
            <a:r>
              <a:rPr lang="en-US" dirty="0" smtClean="0"/>
              <a:t>Luke who has great stability, who never faltered, who did not ever go into reversionism but kept right on going. </a:t>
            </a:r>
          </a:p>
          <a:p>
            <a:pPr hangingPunct="0"/>
            <a:endParaRPr lang="en-US" dirty="0" smtClean="0"/>
          </a:p>
          <a:p>
            <a:pPr hangingPunct="0"/>
            <a:r>
              <a:rPr lang="en-US" dirty="0" smtClean="0"/>
              <a:t>Demas went down and then recovered.  These are two different kinds of greatness: </a:t>
            </a:r>
          </a:p>
          <a:p>
            <a:pPr hangingPunct="0">
              <a:buNone/>
            </a:pPr>
            <a:r>
              <a:rPr lang="en-US" dirty="0" smtClean="0"/>
              <a:t>        - One is stability greatness. The believer with stability greatness has a fantastic life and he eliminates a great deal of sorrow and misery simply by his stability.</a:t>
            </a:r>
          </a:p>
          <a:p>
            <a:pPr hangingPunct="0">
              <a:buNone/>
            </a:pPr>
            <a:endParaRPr lang="en-US" dirty="0" smtClean="0"/>
          </a:p>
          <a:p>
            <a:pPr hangingPunct="0">
              <a:buNone/>
            </a:pPr>
            <a:r>
              <a:rPr lang="en-US" dirty="0" smtClean="0"/>
              <a:t>       -Demas is also great but his is recovery greatness. The principle is that greatness comes in reversion recovery as well. </a:t>
            </a:r>
          </a:p>
          <a:p>
            <a:pPr hangingPunct="0">
              <a:buNone/>
            </a:pPr>
            <a:endParaRPr lang="en-US" dirty="0" smtClean="0"/>
          </a:p>
          <a:p>
            <a:pPr hangingPunct="0"/>
            <a:r>
              <a:rPr lang="en-US" b="1" dirty="0" smtClean="0"/>
              <a:t>So the great ones are not those who have never failed but those who </a:t>
            </a:r>
            <a:r>
              <a:rPr lang="en-US" b="1" u="sng" dirty="0" smtClean="0"/>
              <a:t>never let their failures keep them down</a:t>
            </a:r>
            <a:r>
              <a:rPr lang="en-US" b="1" dirty="0" smtClean="0"/>
              <a:t>. That is Demas. </a:t>
            </a:r>
          </a:p>
          <a:p>
            <a:pPr hangingPunct="0"/>
            <a:endParaRPr lang="en-US" dirty="0" smtClean="0"/>
          </a:p>
          <a:p>
            <a:endParaRPr lang="en-US" dirty="0"/>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b="1" dirty="0" smtClean="0">
                <a:solidFill>
                  <a:srgbClr val="0070C0"/>
                </a:solidFill>
              </a:rPr>
              <a:t>“greet you,” </a:t>
            </a:r>
            <a:r>
              <a:rPr lang="en-US" dirty="0" smtClean="0"/>
              <a:t>– PMIndic </a:t>
            </a:r>
            <a:r>
              <a:rPr lang="en-US" dirty="0" smtClean="0"/>
              <a:t>- ASPAZOMAI </a:t>
            </a:r>
            <a:r>
              <a:rPr lang="en-US" dirty="0" smtClean="0"/>
              <a:t>-  means to salute.  These two Gentiles produce the action.   </a:t>
            </a:r>
          </a:p>
          <a:p>
            <a:pPr hangingPunct="0"/>
            <a:endParaRPr lang="en-US" dirty="0" smtClean="0"/>
          </a:p>
          <a:p>
            <a:pPr hangingPunct="0"/>
            <a:r>
              <a:rPr lang="en-US" dirty="0" smtClean="0"/>
              <a:t>Translation in the Greek word order: </a:t>
            </a:r>
            <a:r>
              <a:rPr lang="en-US" b="1" dirty="0" smtClean="0">
                <a:solidFill>
                  <a:srgbClr val="0070C0"/>
                </a:solidFill>
              </a:rPr>
              <a:t>“Luke, the beloved physician, salutes you, also Demas.” </a:t>
            </a:r>
          </a:p>
          <a:p>
            <a:pPr hangingPunct="0"/>
            <a:endParaRPr lang="en-US" b="1" dirty="0" smtClean="0">
              <a:solidFill>
                <a:srgbClr val="0070C0"/>
              </a:solidFill>
            </a:endParaRPr>
          </a:p>
          <a:p>
            <a:pPr hangingPunct="0"/>
            <a:r>
              <a:rPr lang="en-US" b="1" dirty="0" smtClean="0">
                <a:solidFill>
                  <a:srgbClr val="0070C0"/>
                </a:solidFill>
              </a:rPr>
              <a:t>Colossians 4:15  “Greet the brethern who are in Laodicea and also </a:t>
            </a:r>
            <a:r>
              <a:rPr lang="en-US" b="1" dirty="0" err="1" smtClean="0">
                <a:solidFill>
                  <a:srgbClr val="0070C0"/>
                </a:solidFill>
              </a:rPr>
              <a:t>N</a:t>
            </a:r>
            <a:r>
              <a:rPr lang="en-US" b="1" dirty="0" err="1" smtClean="0">
                <a:solidFill>
                  <a:srgbClr val="0070C0"/>
                </a:solidFill>
              </a:rPr>
              <a:t>ympha</a:t>
            </a:r>
            <a:r>
              <a:rPr lang="en-US" b="1" dirty="0" smtClean="0">
                <a:solidFill>
                  <a:srgbClr val="0070C0"/>
                </a:solidFill>
              </a:rPr>
              <a:t> </a:t>
            </a:r>
            <a:r>
              <a:rPr lang="en-US" b="1" dirty="0" smtClean="0">
                <a:solidFill>
                  <a:srgbClr val="0070C0"/>
                </a:solidFill>
              </a:rPr>
              <a:t>and the church that is in her house.”  </a:t>
            </a:r>
            <a:r>
              <a:rPr lang="en-US" dirty="0" smtClean="0"/>
              <a:t>We move now to the city of Laodicea. </a:t>
            </a:r>
          </a:p>
          <a:p>
            <a:pPr hangingPunct="0"/>
            <a:endParaRPr lang="en-US" dirty="0" smtClean="0"/>
          </a:p>
          <a:p>
            <a:pPr hangingPunct="0"/>
            <a:r>
              <a:rPr lang="en-US" dirty="0" smtClean="0"/>
              <a:t>Negative volition gathers to “playgrounds” is the principle. </a:t>
            </a:r>
            <a:endParaRPr lang="en-US" dirty="0" smtClean="0"/>
          </a:p>
          <a:p>
            <a:pPr hangingPunct="0"/>
            <a:endParaRPr lang="en-US" dirty="0" smtClean="0"/>
          </a:p>
          <a:p>
            <a:pPr hangingPunct="0"/>
            <a:r>
              <a:rPr lang="en-US" dirty="0" smtClean="0"/>
              <a:t>One </a:t>
            </a:r>
            <a:r>
              <a:rPr lang="en-US" dirty="0" smtClean="0"/>
              <a:t>of the playgrounds of the ancient world was </a:t>
            </a:r>
            <a:r>
              <a:rPr lang="en-US" u="sng" dirty="0" smtClean="0"/>
              <a:t>Laodicea. </a:t>
            </a:r>
            <a:r>
              <a:rPr lang="en-US" dirty="0" smtClean="0"/>
              <a:t>Where are the greatest playgrounds in America? That is where the most </a:t>
            </a:r>
            <a:r>
              <a:rPr lang="en-US" u="sng" dirty="0" smtClean="0"/>
              <a:t>negative volition </a:t>
            </a:r>
            <a:r>
              <a:rPr lang="en-US" dirty="0" smtClean="0"/>
              <a:t>lives. </a:t>
            </a:r>
          </a:p>
          <a:p>
            <a:pPr hangingPunct="0"/>
            <a:endParaRPr lang="en-US" dirty="0" smtClean="0"/>
          </a:p>
          <a:p>
            <a:pPr hangingPunct="0"/>
            <a:endParaRPr lang="en-US" dirty="0" smtClean="0"/>
          </a:p>
          <a:p>
            <a:pPr hangingPunct="0"/>
            <a:endParaRPr lang="en-US" dirty="0" smtClean="0"/>
          </a:p>
          <a:p>
            <a:endParaRPr lang="en-US" dirty="0"/>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pPr hangingPunct="0"/>
            <a:r>
              <a:rPr lang="en-US" dirty="0" smtClean="0"/>
              <a:t>The word </a:t>
            </a:r>
            <a:r>
              <a:rPr lang="en-US" b="1" dirty="0" smtClean="0">
                <a:solidFill>
                  <a:srgbClr val="0070C0"/>
                </a:solidFill>
              </a:rPr>
              <a:t>“greet” </a:t>
            </a:r>
            <a:r>
              <a:rPr lang="en-US" dirty="0" smtClean="0"/>
              <a:t>is the AAImpv of ASPAZOMAI - to salute or to send greetings. </a:t>
            </a:r>
          </a:p>
          <a:p>
            <a:pPr hangingPunct="0"/>
            <a:endParaRPr lang="en-US" dirty="0" smtClean="0"/>
          </a:p>
          <a:p>
            <a:pPr hangingPunct="0"/>
            <a:r>
              <a:rPr lang="en-US" dirty="0" smtClean="0"/>
              <a:t>The salutation consists of an apostolic recognition of that local church. </a:t>
            </a:r>
          </a:p>
          <a:p>
            <a:pPr hangingPunct="0"/>
            <a:endParaRPr lang="en-US" dirty="0" smtClean="0"/>
          </a:p>
          <a:p>
            <a:pPr hangingPunct="0"/>
            <a:r>
              <a:rPr lang="en-US" dirty="0" smtClean="0"/>
              <a:t>The  Colossians are told to greet those who are nearby when the Colossian epistle is delivered. </a:t>
            </a:r>
          </a:p>
          <a:p>
            <a:pPr hangingPunct="0"/>
            <a:endParaRPr lang="en-US" dirty="0" smtClean="0"/>
          </a:p>
          <a:p>
            <a:pPr hangingPunct="0"/>
            <a:r>
              <a:rPr lang="en-US" dirty="0" smtClean="0"/>
              <a:t>Obviously this epistle was written to </a:t>
            </a:r>
            <a:r>
              <a:rPr lang="en-US" u="sng" dirty="0" smtClean="0"/>
              <a:t>all of the churches in the Lycus valley. </a:t>
            </a:r>
            <a:r>
              <a:rPr lang="en-US" dirty="0" smtClean="0"/>
              <a:t>The imperative mood of command orders the Colossians to circulate this letter. </a:t>
            </a:r>
          </a:p>
          <a:p>
            <a:endParaRPr lang="en-US" dirty="0"/>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endParaRPr lang="en-US" dirty="0" smtClean="0"/>
          </a:p>
          <a:p>
            <a:pPr hangingPunct="0"/>
            <a:r>
              <a:rPr lang="en-US" dirty="0" smtClean="0"/>
              <a:t>The word </a:t>
            </a:r>
            <a:r>
              <a:rPr lang="en-US" b="1" dirty="0" smtClean="0">
                <a:solidFill>
                  <a:srgbClr val="0070C0"/>
                </a:solidFill>
              </a:rPr>
              <a:t>“brethren” </a:t>
            </a:r>
            <a:r>
              <a:rPr lang="en-US" dirty="0" smtClean="0"/>
              <a:t>should </a:t>
            </a:r>
            <a:r>
              <a:rPr lang="en-US" b="1" dirty="0" smtClean="0">
                <a:solidFill>
                  <a:srgbClr val="0070C0"/>
                </a:solidFill>
              </a:rPr>
              <a:t>be  “the ones, the people, the individuals.” </a:t>
            </a:r>
          </a:p>
          <a:p>
            <a:pPr hangingPunct="0"/>
            <a:endParaRPr lang="en-US" dirty="0" smtClean="0"/>
          </a:p>
          <a:p>
            <a:pPr hangingPunct="0"/>
            <a:r>
              <a:rPr lang="en-US" b="1" dirty="0" smtClean="0">
                <a:solidFill>
                  <a:srgbClr val="0070C0"/>
                </a:solidFill>
              </a:rPr>
              <a:t>“and </a:t>
            </a:r>
            <a:r>
              <a:rPr lang="en-US" b="1" dirty="0" err="1" smtClean="0">
                <a:solidFill>
                  <a:srgbClr val="0070C0"/>
                </a:solidFill>
              </a:rPr>
              <a:t>Nympha</a:t>
            </a:r>
            <a:r>
              <a:rPr lang="en-US" b="1" dirty="0" smtClean="0">
                <a:solidFill>
                  <a:srgbClr val="0070C0"/>
                </a:solidFill>
              </a:rPr>
              <a:t>”  </a:t>
            </a:r>
            <a:r>
              <a:rPr lang="en-US" dirty="0" smtClean="0"/>
              <a:t>NYMPHAI - a woman’s name. </a:t>
            </a:r>
          </a:p>
          <a:p>
            <a:pPr hangingPunct="0"/>
            <a:endParaRPr lang="en-US" dirty="0" smtClean="0"/>
          </a:p>
          <a:p>
            <a:pPr hangingPunct="0"/>
            <a:r>
              <a:rPr lang="en-US" b="1" dirty="0" smtClean="0">
                <a:solidFill>
                  <a:srgbClr val="0070C0"/>
                </a:solidFill>
              </a:rPr>
              <a:t>“and the church which is in her house,” </a:t>
            </a:r>
            <a:r>
              <a:rPr lang="en-US" dirty="0" smtClean="0"/>
              <a:t>- She is </a:t>
            </a:r>
            <a:r>
              <a:rPr lang="en-US" b="1" dirty="0" smtClean="0">
                <a:solidFill>
                  <a:srgbClr val="C00000"/>
                </a:solidFill>
              </a:rPr>
              <a:t>“the elect lady” </a:t>
            </a:r>
            <a:r>
              <a:rPr lang="en-US" dirty="0" smtClean="0"/>
              <a:t>of</a:t>
            </a:r>
            <a:r>
              <a:rPr lang="en-US" b="1" dirty="0" smtClean="0">
                <a:solidFill>
                  <a:srgbClr val="C00000"/>
                </a:solidFill>
              </a:rPr>
              <a:t> 2 John, verse one</a:t>
            </a:r>
            <a:r>
              <a:rPr lang="en-US" dirty="0" smtClean="0"/>
              <a:t>. </a:t>
            </a:r>
          </a:p>
          <a:p>
            <a:pPr hangingPunct="0"/>
            <a:endParaRPr lang="en-US" dirty="0" smtClean="0"/>
          </a:p>
          <a:p>
            <a:pPr hangingPunct="0"/>
            <a:r>
              <a:rPr lang="en-US" b="1" dirty="0" smtClean="0">
                <a:solidFill>
                  <a:srgbClr val="0070C0"/>
                </a:solidFill>
              </a:rPr>
              <a:t> “in her home.” </a:t>
            </a:r>
            <a:r>
              <a:rPr lang="en-US" dirty="0" smtClean="0"/>
              <a:t>- genitive feminine singular intensive pronoun </a:t>
            </a:r>
            <a:r>
              <a:rPr lang="en-US" i="1" dirty="0" smtClean="0"/>
              <a:t> </a:t>
            </a:r>
            <a:r>
              <a:rPr lang="en-US" dirty="0" smtClean="0"/>
              <a:t>AUTOI.  The fact that churches met in homes is found in </a:t>
            </a:r>
            <a:r>
              <a:rPr lang="en-US" b="1" dirty="0" smtClean="0">
                <a:solidFill>
                  <a:srgbClr val="C00000"/>
                </a:solidFill>
              </a:rPr>
              <a:t>Acts 12:12</a:t>
            </a:r>
            <a:r>
              <a:rPr lang="en-US" b="1" dirty="0" smtClean="0">
                <a:solidFill>
                  <a:srgbClr val="C00000"/>
                </a:solidFill>
              </a:rPr>
              <a:t>;  </a:t>
            </a:r>
            <a:r>
              <a:rPr lang="en-US" b="1" dirty="0" smtClean="0">
                <a:solidFill>
                  <a:srgbClr val="C00000"/>
                </a:solidFill>
              </a:rPr>
              <a:t>20:8;  Romans 16:3-5;  1 Corinthians 16:19;  Philemon 2.</a:t>
            </a:r>
          </a:p>
          <a:p>
            <a:endParaRPr lang="en-US" dirty="0"/>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b="1" dirty="0" smtClean="0">
                <a:solidFill>
                  <a:srgbClr val="0070C0"/>
                </a:solidFill>
              </a:rPr>
              <a:t>Colossians 4:16 “and when this letter is </a:t>
            </a:r>
            <a:r>
              <a:rPr lang="en-US" b="1" u="sng" dirty="0" smtClean="0">
                <a:solidFill>
                  <a:srgbClr val="0070C0"/>
                </a:solidFill>
              </a:rPr>
              <a:t>read</a:t>
            </a:r>
            <a:r>
              <a:rPr lang="en-US" b="1" dirty="0" smtClean="0">
                <a:solidFill>
                  <a:srgbClr val="0070C0"/>
                </a:solidFill>
              </a:rPr>
              <a:t> among you, have it also </a:t>
            </a:r>
            <a:r>
              <a:rPr lang="en-US" b="1" u="sng" dirty="0" smtClean="0">
                <a:solidFill>
                  <a:srgbClr val="0070C0"/>
                </a:solidFill>
              </a:rPr>
              <a:t>read</a:t>
            </a:r>
            <a:r>
              <a:rPr lang="en-US" b="1" dirty="0" smtClean="0">
                <a:solidFill>
                  <a:srgbClr val="0070C0"/>
                </a:solidFill>
              </a:rPr>
              <a:t> in the church of the Laodiceans, and you, for your part </a:t>
            </a:r>
            <a:r>
              <a:rPr lang="en-US" b="1" u="sng" dirty="0" smtClean="0">
                <a:solidFill>
                  <a:srgbClr val="0070C0"/>
                </a:solidFill>
              </a:rPr>
              <a:t>read</a:t>
            </a:r>
            <a:r>
              <a:rPr lang="en-US" b="1" dirty="0" smtClean="0">
                <a:solidFill>
                  <a:srgbClr val="0070C0"/>
                </a:solidFill>
              </a:rPr>
              <a:t> my letter that is coming from Laodicea.”</a:t>
            </a:r>
          </a:p>
          <a:p>
            <a:pPr hangingPunct="0"/>
            <a:endParaRPr lang="en-US" dirty="0" smtClean="0"/>
          </a:p>
          <a:p>
            <a:pPr hangingPunct="0"/>
            <a:r>
              <a:rPr lang="en-US" b="1" dirty="0" smtClean="0">
                <a:solidFill>
                  <a:srgbClr val="0070C0"/>
                </a:solidFill>
              </a:rPr>
              <a:t>“read” </a:t>
            </a:r>
            <a:r>
              <a:rPr lang="en-US" dirty="0" smtClean="0"/>
              <a:t>is ANAGINOSKO and is used three times.</a:t>
            </a:r>
          </a:p>
          <a:p>
            <a:pPr hangingPunct="0"/>
            <a:endParaRPr lang="en-US" dirty="0" smtClean="0"/>
          </a:p>
          <a:p>
            <a:pPr hangingPunct="0"/>
            <a:r>
              <a:rPr lang="en-US" dirty="0" smtClean="0"/>
              <a:t>Verse 16 shows  the importance of circulating this epistle. The word for </a:t>
            </a:r>
            <a:r>
              <a:rPr lang="en-US" b="1" dirty="0" smtClean="0">
                <a:solidFill>
                  <a:srgbClr val="0070C0"/>
                </a:solidFill>
              </a:rPr>
              <a:t>“letter or  epistle” </a:t>
            </a:r>
            <a:r>
              <a:rPr lang="en-US" dirty="0" smtClean="0"/>
              <a:t>here refers to Colossians which was to be taught throughout the Lycus valley, and then circulated throughout Asia Minor. </a:t>
            </a:r>
          </a:p>
          <a:p>
            <a:pPr hangingPunct="0"/>
            <a:endParaRPr lang="en-US" dirty="0" smtClean="0"/>
          </a:p>
          <a:p>
            <a:pPr hangingPunct="0"/>
            <a:r>
              <a:rPr lang="en-US" b="1" dirty="0" smtClean="0">
                <a:solidFill>
                  <a:srgbClr val="0070C0"/>
                </a:solidFill>
              </a:rPr>
              <a:t> “is read” </a:t>
            </a:r>
            <a:r>
              <a:rPr lang="en-US" dirty="0" smtClean="0"/>
              <a:t>– First time - APSubj ANAGINOSKO - means to exegete, to gather exact knowledge, to discern, to distinguish the content of a passage, to know accurately what is taught and then to communicate it. </a:t>
            </a:r>
          </a:p>
          <a:p>
            <a:pPr hangingPunct="0"/>
            <a:endParaRPr lang="en-US" dirty="0" smtClean="0"/>
          </a:p>
          <a:p>
            <a:pPr hangingPunct="0"/>
            <a:endParaRPr lang="en-US" dirty="0" smtClean="0"/>
          </a:p>
          <a:p>
            <a:pPr hangingPunct="0"/>
            <a:endParaRPr lang="en-US" dirty="0" smtClean="0"/>
          </a:p>
          <a:p>
            <a:endParaRPr lang="en-US" dirty="0"/>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endParaRPr lang="en-US" dirty="0" smtClean="0"/>
          </a:p>
          <a:p>
            <a:r>
              <a:rPr lang="en-US" dirty="0" smtClean="0"/>
              <a:t>This is where the idea of reading comes in here — reading in the sense of communication. </a:t>
            </a:r>
            <a:r>
              <a:rPr lang="en-US" b="1" dirty="0" smtClean="0">
                <a:solidFill>
                  <a:srgbClr val="0070C0"/>
                </a:solidFill>
              </a:rPr>
              <a:t>“Taught verse by verse” </a:t>
            </a:r>
            <a:r>
              <a:rPr lang="en-US" dirty="0" smtClean="0"/>
              <a:t>would be a better translation. </a:t>
            </a:r>
          </a:p>
          <a:p>
            <a:endParaRPr lang="en-US" dirty="0" smtClean="0"/>
          </a:p>
          <a:p>
            <a:pPr hangingPunct="0"/>
            <a:r>
              <a:rPr lang="en-US" dirty="0" smtClean="0"/>
              <a:t>It is a reference to exegetical, expository teaching. The aorist tense is a constantive aorist which gathers into one entirety the teaching of this epistle. </a:t>
            </a:r>
          </a:p>
          <a:p>
            <a:pPr hangingPunct="0"/>
            <a:endParaRPr lang="en-US" dirty="0" smtClean="0"/>
          </a:p>
          <a:p>
            <a:pPr hangingPunct="0"/>
            <a:r>
              <a:rPr lang="en-US" dirty="0" smtClean="0"/>
              <a:t>The subjunctive mood is potential and means it is now being written and as soon as it is received it is to be taught  thereafter as long as the Church Age exists and as long as time exists. </a:t>
            </a:r>
          </a:p>
          <a:p>
            <a:endParaRPr lang="en-US" dirty="0"/>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a:bodyPr>
          <a:lstStyle/>
          <a:p>
            <a:pPr hangingPunct="0"/>
            <a:endParaRPr lang="en-US" dirty="0" smtClean="0"/>
          </a:p>
          <a:p>
            <a:pPr hangingPunct="0"/>
            <a:r>
              <a:rPr lang="en-US" b="1" dirty="0" smtClean="0">
                <a:solidFill>
                  <a:srgbClr val="0070C0"/>
                </a:solidFill>
              </a:rPr>
              <a:t>“among you,” </a:t>
            </a:r>
            <a:r>
              <a:rPr lang="en-US" dirty="0" smtClean="0"/>
              <a:t>the preposition PARA means </a:t>
            </a:r>
            <a:r>
              <a:rPr lang="en-US" b="1" dirty="0" smtClean="0">
                <a:solidFill>
                  <a:srgbClr val="0070C0"/>
                </a:solidFill>
              </a:rPr>
              <a:t>“in your presence.” </a:t>
            </a:r>
            <a:r>
              <a:rPr lang="en-US" dirty="0" smtClean="0"/>
              <a:t> </a:t>
            </a:r>
          </a:p>
          <a:p>
            <a:pPr hangingPunct="0"/>
            <a:endParaRPr lang="en-US" dirty="0" smtClean="0"/>
          </a:p>
          <a:p>
            <a:pPr hangingPunct="0">
              <a:buNone/>
            </a:pPr>
            <a:r>
              <a:rPr lang="en-US" dirty="0" smtClean="0"/>
              <a:t>Several things should be emphasized here:</a:t>
            </a:r>
          </a:p>
          <a:p>
            <a:pPr hangingPunct="0"/>
            <a:endParaRPr lang="en-US" dirty="0" smtClean="0"/>
          </a:p>
          <a:p>
            <a:pPr hangingPunct="0"/>
            <a:r>
              <a:rPr lang="en-US" dirty="0" smtClean="0"/>
              <a:t>1. The prepositional phrase emphasizes the system of teaching doctrine which is ordained by God for the Church Age.</a:t>
            </a:r>
          </a:p>
          <a:p>
            <a:pPr hangingPunct="0"/>
            <a:endParaRPr lang="en-US" dirty="0" smtClean="0"/>
          </a:p>
          <a:p>
            <a:pPr hangingPunct="0"/>
            <a:r>
              <a:rPr lang="en-US" dirty="0" smtClean="0"/>
              <a:t>2. Inasmuch as believers involved are royalty the Local church is a special school for royalty, a school to make royalty spiritually self-sustaining. </a:t>
            </a:r>
          </a:p>
          <a:p>
            <a:pPr hangingPunct="0"/>
            <a:endParaRPr lang="en-US" dirty="0" smtClean="0"/>
          </a:p>
          <a:p>
            <a:pPr hangingPunct="0"/>
            <a:endParaRPr lang="en-US" dirty="0" smtClean="0"/>
          </a:p>
          <a:p>
            <a:endParaRPr lang="en-US" dirty="0"/>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3. Royalty becomes spiritually self-sustaining by the daily study and application of doctrine resulting in maximum doctrine resident in the soul. </a:t>
            </a:r>
          </a:p>
          <a:p>
            <a:endParaRPr lang="en-US" dirty="0" smtClean="0"/>
          </a:p>
          <a:p>
            <a:pPr hangingPunct="0"/>
            <a:r>
              <a:rPr lang="en-US" dirty="0" smtClean="0"/>
              <a:t>4. This doctrine resident in the soul establishes the command post in the individual believer in the angelic conflict. </a:t>
            </a:r>
          </a:p>
          <a:p>
            <a:pPr hangingPunct="0"/>
            <a:endParaRPr lang="en-US" dirty="0" smtClean="0"/>
          </a:p>
          <a:p>
            <a:pPr hangingPunct="0"/>
            <a:r>
              <a:rPr lang="en-US" dirty="0" smtClean="0"/>
              <a:t>He becomes spiritually self-sustaining because he receives his orders on a daily basis from doctrine in his soul. </a:t>
            </a:r>
          </a:p>
          <a:p>
            <a:pPr hangingPunct="0"/>
            <a:endParaRPr lang="en-US" dirty="0" smtClean="0"/>
          </a:p>
          <a:p>
            <a:pPr hangingPunct="0"/>
            <a:r>
              <a:rPr lang="en-US" dirty="0" smtClean="0"/>
              <a:t>5. This command post of truth in the soul  dictates the will of God to the believer in all circumstances and has the power to execute that will.</a:t>
            </a:r>
          </a:p>
          <a:p>
            <a:pPr hangingPunct="0"/>
            <a:endParaRPr lang="en-US" dirty="0" smtClean="0"/>
          </a:p>
          <a:p>
            <a:pPr hangingPunct="0"/>
            <a:endParaRPr lang="en-US" dirty="0" smtClean="0"/>
          </a:p>
          <a:p>
            <a:endParaRPr lang="en-US" dirty="0" smtClean="0"/>
          </a:p>
          <a:p>
            <a:endParaRPr lang="en-US" dirty="0"/>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lstStyle/>
          <a:p>
            <a:r>
              <a:rPr lang="en-US" dirty="0" smtClean="0"/>
              <a:t>6. When this command post of inner doctrine is established, the believer does not have to rely on anyone else for advice or direction in the function of his, own life. </a:t>
            </a:r>
          </a:p>
          <a:p>
            <a:endParaRPr lang="en-US" dirty="0" smtClean="0"/>
          </a:p>
          <a:p>
            <a:r>
              <a:rPr lang="en-US" dirty="0" smtClean="0"/>
              <a:t>He has the privacy of his priesthood and the option of living his life as unto the Lord.</a:t>
            </a:r>
          </a:p>
          <a:p>
            <a:endParaRPr lang="en-US" dirty="0" smtClean="0"/>
          </a:p>
          <a:p>
            <a:pPr hangingPunct="0"/>
            <a:r>
              <a:rPr lang="en-US" dirty="0" smtClean="0"/>
              <a:t>7. He is totally dependent upon </a:t>
            </a:r>
            <a:r>
              <a:rPr lang="en-US" dirty="0" smtClean="0"/>
              <a:t>inner Bible doctrine stored in his soul which helps him make decisions in life. </a:t>
            </a:r>
            <a:endParaRPr lang="en-US" dirty="0" smtClean="0"/>
          </a:p>
          <a:p>
            <a:pPr hangingPunct="0"/>
            <a:endParaRPr lang="en-US" dirty="0" smtClean="0"/>
          </a:p>
          <a:p>
            <a:pPr hangingPunct="0"/>
            <a:r>
              <a:rPr lang="en-US" dirty="0" smtClean="0"/>
              <a:t>8. His only other dependence is on his right pastor who continues to feed him the Word of God and makes it possible for him to seize and hold the high ground of greater grace. </a:t>
            </a:r>
          </a:p>
          <a:p>
            <a:endParaRPr lang="en-US" dirty="0"/>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endParaRPr lang="en-US" dirty="0" smtClean="0"/>
          </a:p>
          <a:p>
            <a:pPr hangingPunct="0"/>
            <a:r>
              <a:rPr lang="en-US" dirty="0" smtClean="0"/>
              <a:t>9. The maintenance of maturity means the perpetuation of blessing in dying grace, and surpassing grace for all eternity. </a:t>
            </a:r>
          </a:p>
          <a:p>
            <a:pPr hangingPunct="0"/>
            <a:endParaRPr lang="en-US" dirty="0" smtClean="0"/>
          </a:p>
          <a:p>
            <a:pPr hangingPunct="0"/>
            <a:r>
              <a:rPr lang="en-US" dirty="0" smtClean="0"/>
              <a:t>10. So a principle emerges. No member of the royal family of God in time will ever be independent of his right pastor or the Word of God. </a:t>
            </a:r>
          </a:p>
          <a:p>
            <a:pPr hangingPunct="0"/>
            <a:endParaRPr lang="en-US" dirty="0" smtClean="0"/>
          </a:p>
          <a:p>
            <a:pPr hangingPunct="0"/>
            <a:r>
              <a:rPr lang="en-US" b="1" dirty="0" smtClean="0">
                <a:solidFill>
                  <a:srgbClr val="0070C0"/>
                </a:solidFill>
              </a:rPr>
              <a:t>“and when this letter is read among you, have it also read in the church of the Laodiceans, and you, for your part read my letter that is coming from Laodicea.”</a:t>
            </a:r>
          </a:p>
          <a:p>
            <a:pPr hangingPunct="0"/>
            <a:endParaRPr lang="en-US" dirty="0" smtClean="0"/>
          </a:p>
          <a:p>
            <a:pPr hangingPunct="0"/>
            <a:r>
              <a:rPr lang="en-US" dirty="0" smtClean="0"/>
              <a:t>Second time used </a:t>
            </a:r>
            <a:r>
              <a:rPr lang="en-US" b="1" dirty="0" smtClean="0">
                <a:solidFill>
                  <a:srgbClr val="0070C0"/>
                </a:solidFill>
              </a:rPr>
              <a:t>– “have it also read in the church of the Laodiceans” - </a:t>
            </a:r>
            <a:r>
              <a:rPr lang="en-US" dirty="0" smtClean="0"/>
              <a:t> AAImpv  POIEO + HINA -   expressing purpose, aim, goal, objective.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pPr hangingPunct="0"/>
            <a:r>
              <a:rPr lang="en-US" dirty="0" smtClean="0"/>
              <a:t>So God closed the door and punished him at the same time. </a:t>
            </a:r>
          </a:p>
          <a:p>
            <a:pPr hangingPunct="0"/>
            <a:endParaRPr lang="en-US" dirty="0" smtClean="0"/>
          </a:p>
          <a:p>
            <a:pPr hangingPunct="0"/>
            <a:r>
              <a:rPr lang="en-US" dirty="0" smtClean="0"/>
              <a:t>Now Paul is asking for prayer that doors might be opened in the royal palace of Rome, in the Praetorian camp, that he might have the opportunity of communicating doctrine in these areas. </a:t>
            </a:r>
          </a:p>
          <a:p>
            <a:pPr hangingPunct="0"/>
            <a:endParaRPr lang="en-US" dirty="0" smtClean="0"/>
          </a:p>
          <a:p>
            <a:pPr hangingPunct="0"/>
            <a:r>
              <a:rPr lang="en-US" dirty="0" smtClean="0"/>
              <a:t>Translation: </a:t>
            </a:r>
            <a:r>
              <a:rPr lang="en-US" b="1" dirty="0" smtClean="0">
                <a:solidFill>
                  <a:srgbClr val="0070C0"/>
                </a:solidFill>
              </a:rPr>
              <a:t>“Also at the same time be praying for us, that the God would open a door of doctrine, to communicate the mystery of the Christ, because of which mystery doctrine I also have been chained.”</a:t>
            </a:r>
          </a:p>
          <a:p>
            <a:endParaRPr lang="en-US" dirty="0"/>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normAutofit fontScale="90000"/>
          </a:bodyPr>
          <a:lstStyle/>
          <a:p>
            <a:pPr algn="ctr"/>
            <a:r>
              <a:rPr lang="en-US" dirty="0" smtClean="0"/>
              <a:t>Lycus Valley Churches</a:t>
            </a:r>
            <a:endParaRPr lang="en-US" dirty="0"/>
          </a:p>
        </p:txBody>
      </p:sp>
      <p:pic>
        <p:nvPicPr>
          <p:cNvPr id="4" name="Content Placeholder 3" descr="thumbnail4.jpg"/>
          <p:cNvPicPr>
            <a:picLocks noGrp="1" noChangeAspect="1"/>
          </p:cNvPicPr>
          <p:nvPr>
            <p:ph idx="1"/>
          </p:nvPr>
        </p:nvPicPr>
        <p:blipFill>
          <a:blip r:embed="rId2" cstate="print"/>
          <a:stretch>
            <a:fillRect/>
          </a:stretch>
        </p:blipFill>
        <p:spPr>
          <a:xfrm>
            <a:off x="1981200" y="1158081"/>
            <a:ext cx="5562600" cy="5562600"/>
          </a:xfrm>
        </p:spPr>
      </p:pic>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endParaRPr lang="en-US" dirty="0" smtClean="0"/>
          </a:p>
          <a:p>
            <a:pPr hangingPunct="0"/>
            <a:r>
              <a:rPr lang="en-US" dirty="0" smtClean="0"/>
              <a:t>Translated:  </a:t>
            </a:r>
            <a:r>
              <a:rPr lang="en-US" b="1" dirty="0" smtClean="0">
                <a:solidFill>
                  <a:srgbClr val="0070C0"/>
                </a:solidFill>
              </a:rPr>
              <a:t>“execute in order that.”  </a:t>
            </a:r>
            <a:r>
              <a:rPr lang="en-US" dirty="0" smtClean="0"/>
              <a:t>In other words</a:t>
            </a:r>
            <a:r>
              <a:rPr lang="en-US" b="1" dirty="0" smtClean="0">
                <a:solidFill>
                  <a:srgbClr val="0070C0"/>
                </a:solidFill>
              </a:rPr>
              <a:t>, “Execute this command in order that.” </a:t>
            </a:r>
            <a:r>
              <a:rPr lang="en-US" dirty="0" smtClean="0"/>
              <a:t>Someone has to teach Colossians to the Laodiceans. </a:t>
            </a:r>
          </a:p>
          <a:p>
            <a:pPr hangingPunct="0"/>
            <a:endParaRPr lang="en-US" b="1" dirty="0" smtClean="0">
              <a:solidFill>
                <a:srgbClr val="0070C0"/>
              </a:solidFill>
            </a:endParaRPr>
          </a:p>
          <a:p>
            <a:pPr hangingPunct="0"/>
            <a:r>
              <a:rPr lang="en-US" b="1" dirty="0" smtClean="0">
                <a:solidFill>
                  <a:srgbClr val="0070C0"/>
                </a:solidFill>
              </a:rPr>
              <a:t>“read” </a:t>
            </a:r>
            <a:r>
              <a:rPr lang="en-US" dirty="0" smtClean="0"/>
              <a:t>–  APSubj  - ANAGINOSKO - means to exegete, to gather exact knowledge, to discern, to distinguish the content of a passage, to know accurately what is taught and then to communicate it. </a:t>
            </a:r>
          </a:p>
          <a:p>
            <a:pPr hangingPunct="0"/>
            <a:endParaRPr lang="en-US" b="1" dirty="0" smtClean="0">
              <a:solidFill>
                <a:srgbClr val="0070C0"/>
              </a:solidFill>
            </a:endParaRPr>
          </a:p>
          <a:p>
            <a:pPr hangingPunct="0"/>
            <a:r>
              <a:rPr lang="en-US" b="1" dirty="0" smtClean="0">
                <a:solidFill>
                  <a:srgbClr val="0070C0"/>
                </a:solidFill>
              </a:rPr>
              <a:t> “Accomplish this command in order that it may be taught exegetically in Laodicea.”</a:t>
            </a:r>
            <a:r>
              <a:rPr lang="en-US" dirty="0" smtClean="0"/>
              <a:t>	</a:t>
            </a:r>
            <a:endParaRPr lang="en-US" dirty="0"/>
          </a:p>
        </p:txBody>
      </p:sp>
    </p:spTree>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b="1" dirty="0" smtClean="0">
                <a:solidFill>
                  <a:srgbClr val="0070C0"/>
                </a:solidFill>
              </a:rPr>
              <a:t>“for your part read my letter that is coming from Laodicea.”</a:t>
            </a:r>
            <a:r>
              <a:rPr lang="en-US" dirty="0" smtClean="0"/>
              <a:t> — third time ANAGINOSKO - showing that at the end , starting at verse 15, we actually have the Laodicean epistle. </a:t>
            </a:r>
          </a:p>
          <a:p>
            <a:pPr hangingPunct="0"/>
            <a:endParaRPr lang="en-US" dirty="0" smtClean="0"/>
          </a:p>
          <a:p>
            <a:pPr hangingPunct="0"/>
            <a:r>
              <a:rPr lang="en-US" dirty="0" smtClean="0"/>
              <a:t>In other words, the Colossians were also to study what was said to the Laodiceans. </a:t>
            </a:r>
          </a:p>
          <a:p>
            <a:pPr hangingPunct="0"/>
            <a:endParaRPr lang="en-US" dirty="0" smtClean="0"/>
          </a:p>
          <a:p>
            <a:pPr hangingPunct="0"/>
            <a:r>
              <a:rPr lang="en-US" dirty="0" smtClean="0"/>
              <a:t>This emphasizes the fact that all of this is a part of the canon of scripture. </a:t>
            </a:r>
          </a:p>
          <a:p>
            <a:pPr hangingPunct="0"/>
            <a:endParaRPr lang="en-US" dirty="0" smtClean="0"/>
          </a:p>
          <a:p>
            <a:pPr hangingPunct="0"/>
            <a:r>
              <a:rPr lang="en-US" dirty="0" smtClean="0"/>
              <a:t>It actually reads, </a:t>
            </a:r>
            <a:r>
              <a:rPr lang="en-US" b="1" dirty="0" smtClean="0">
                <a:solidFill>
                  <a:srgbClr val="0070C0"/>
                </a:solidFill>
              </a:rPr>
              <a:t>“the epistle from the Laodiceans,” </a:t>
            </a:r>
            <a:r>
              <a:rPr lang="en-US" dirty="0" smtClean="0"/>
              <a:t>EK + ablative </a:t>
            </a:r>
            <a:r>
              <a:rPr lang="en-US" i="1" dirty="0" smtClean="0"/>
              <a:t>- </a:t>
            </a:r>
            <a:r>
              <a:rPr lang="en-US" dirty="0" smtClean="0"/>
              <a:t>emphasizes the other epistle, the Ephesian epistle which is now being taught in Laodicea, according to the implications here. </a:t>
            </a:r>
          </a:p>
          <a:p>
            <a:pPr hangingPunct="0"/>
            <a:endParaRPr lang="en-US" dirty="0" smtClean="0"/>
          </a:p>
          <a:p>
            <a:pPr hangingPunct="0"/>
            <a:r>
              <a:rPr lang="en-US" dirty="0" smtClean="0"/>
              <a:t>Ephesians was addressed to all the believers in the Roman province of Asia and the Lycus valley was a part of that province. </a:t>
            </a:r>
          </a:p>
          <a:p>
            <a:endParaRPr lang="en-US" dirty="0"/>
          </a:p>
        </p:txBody>
      </p:sp>
    </p:spTree>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a:bodyPr>
          <a:lstStyle/>
          <a:p>
            <a:pPr hangingPunct="0"/>
            <a:r>
              <a:rPr lang="en-US" dirty="0" smtClean="0"/>
              <a:t>This says to them in effect that someone has to teach them the epistle. Obviously there is only one qualified person and he will mentioned shortly.</a:t>
            </a:r>
          </a:p>
          <a:p>
            <a:pPr hangingPunct="0"/>
            <a:endParaRPr lang="en-US" dirty="0" smtClean="0"/>
          </a:p>
          <a:p>
            <a:pPr hangingPunct="0"/>
            <a:r>
              <a:rPr lang="en-US" dirty="0" smtClean="0"/>
              <a:t>In the absence of the pastor the apostolic command to teach this epistle will be accomplished by the one who brings it, </a:t>
            </a:r>
            <a:r>
              <a:rPr lang="en-US" dirty="0" err="1" smtClean="0"/>
              <a:t>Tychicus</a:t>
            </a:r>
            <a:r>
              <a:rPr lang="en-US" dirty="0" smtClean="0"/>
              <a:t>. Then it goes to </a:t>
            </a:r>
            <a:r>
              <a:rPr lang="en-US" dirty="0" err="1" smtClean="0"/>
              <a:t>Archippus</a:t>
            </a:r>
            <a:r>
              <a:rPr lang="en-US" dirty="0" smtClean="0"/>
              <a:t>.</a:t>
            </a:r>
          </a:p>
          <a:p>
            <a:pPr hangingPunct="0"/>
            <a:endParaRPr lang="en-US" dirty="0" smtClean="0"/>
          </a:p>
          <a:p>
            <a:pPr hangingPunct="0"/>
            <a:r>
              <a:rPr lang="en-US" dirty="0" smtClean="0"/>
              <a:t>Translation: </a:t>
            </a:r>
            <a:r>
              <a:rPr lang="en-US" b="1" dirty="0" smtClean="0">
                <a:solidFill>
                  <a:srgbClr val="0070C0"/>
                </a:solidFill>
              </a:rPr>
              <a:t>“And when this epistle has been taught exegetically in your presence, execute the following command in order that it </a:t>
            </a:r>
            <a:r>
              <a:rPr lang="en-US" dirty="0" smtClean="0"/>
              <a:t>[Colossians] </a:t>
            </a:r>
            <a:r>
              <a:rPr lang="en-US" b="1" dirty="0" smtClean="0">
                <a:solidFill>
                  <a:srgbClr val="0070C0"/>
                </a:solidFill>
              </a:rPr>
              <a:t>may be taught exegetically in the Church of the Laodiceans; and that one </a:t>
            </a:r>
            <a:r>
              <a:rPr lang="en-US" dirty="0" smtClean="0"/>
              <a:t>[Ephesians] </a:t>
            </a:r>
            <a:r>
              <a:rPr lang="en-US" b="1" dirty="0" smtClean="0">
                <a:solidFill>
                  <a:srgbClr val="0070C0"/>
                </a:solidFill>
              </a:rPr>
              <a:t>from Laodicea circulate it in order that Ephesians might be taught.”</a:t>
            </a:r>
          </a:p>
          <a:p>
            <a:pPr hangingPunct="0"/>
            <a:endParaRPr lang="en-US" dirty="0"/>
          </a:p>
        </p:txBody>
      </p:sp>
    </p:spTree>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b="1" dirty="0" smtClean="0">
                <a:solidFill>
                  <a:srgbClr val="0070C0"/>
                </a:solidFill>
              </a:rPr>
              <a:t>Colossians 4:17 “and say to </a:t>
            </a:r>
            <a:r>
              <a:rPr lang="en-US" b="1" dirty="0" err="1" smtClean="0">
                <a:solidFill>
                  <a:srgbClr val="0070C0"/>
                </a:solidFill>
              </a:rPr>
              <a:t>Archippus</a:t>
            </a:r>
            <a:r>
              <a:rPr lang="en-US" b="1" dirty="0" smtClean="0">
                <a:solidFill>
                  <a:srgbClr val="0070C0"/>
                </a:solidFill>
              </a:rPr>
              <a:t>, ‘take heed to the ministry which you have received in the Lord, that you may fulfill it.”</a:t>
            </a:r>
          </a:p>
          <a:p>
            <a:pPr hangingPunct="0"/>
            <a:endParaRPr lang="en-US" dirty="0" smtClean="0"/>
          </a:p>
          <a:p>
            <a:pPr hangingPunct="0"/>
            <a:r>
              <a:rPr lang="en-US" dirty="0" smtClean="0"/>
              <a:t>Verse 17, the apostolic command to the pastor of Laodicea. His name is </a:t>
            </a:r>
            <a:r>
              <a:rPr lang="en-US" dirty="0" err="1" smtClean="0"/>
              <a:t>Archippus</a:t>
            </a:r>
            <a:r>
              <a:rPr lang="en-US" dirty="0" smtClean="0"/>
              <a:t>.</a:t>
            </a:r>
          </a:p>
          <a:p>
            <a:pPr hangingPunct="0"/>
            <a:endParaRPr lang="en-US" dirty="0" smtClean="0"/>
          </a:p>
          <a:p>
            <a:pPr hangingPunct="0"/>
            <a:r>
              <a:rPr lang="en-US" b="1" dirty="0" smtClean="0">
                <a:solidFill>
                  <a:srgbClr val="0070C0"/>
                </a:solidFill>
              </a:rPr>
              <a:t>“And say to </a:t>
            </a:r>
            <a:r>
              <a:rPr lang="en-US" b="1" dirty="0" err="1" smtClean="0">
                <a:solidFill>
                  <a:srgbClr val="0070C0"/>
                </a:solidFill>
              </a:rPr>
              <a:t>Archippus</a:t>
            </a:r>
            <a:r>
              <a:rPr lang="en-US" b="1" dirty="0" smtClean="0">
                <a:solidFill>
                  <a:srgbClr val="0070C0"/>
                </a:solidFill>
              </a:rPr>
              <a:t>,” </a:t>
            </a:r>
            <a:r>
              <a:rPr lang="en-US" dirty="0" smtClean="0"/>
              <a:t>– AAImpv LEGO - ingressive, </a:t>
            </a:r>
            <a:r>
              <a:rPr lang="en-US" b="1" dirty="0" smtClean="0">
                <a:solidFill>
                  <a:srgbClr val="0070C0"/>
                </a:solidFill>
              </a:rPr>
              <a:t>“begin to command him.” </a:t>
            </a:r>
          </a:p>
          <a:p>
            <a:pPr hangingPunct="0"/>
            <a:endParaRPr lang="en-US" b="1" dirty="0" smtClean="0">
              <a:solidFill>
                <a:srgbClr val="0070C0"/>
              </a:solidFill>
            </a:endParaRPr>
          </a:p>
          <a:p>
            <a:pPr hangingPunct="0"/>
            <a:r>
              <a:rPr lang="en-US" dirty="0" err="1" smtClean="0"/>
              <a:t>Tychicus</a:t>
            </a:r>
            <a:r>
              <a:rPr lang="en-US" dirty="0" smtClean="0"/>
              <a:t>, the bearer of the epistle, will walk in and tell </a:t>
            </a:r>
            <a:r>
              <a:rPr lang="en-US" dirty="0" err="1" smtClean="0"/>
              <a:t>Archippus</a:t>
            </a:r>
            <a:r>
              <a:rPr lang="en-US" dirty="0" smtClean="0"/>
              <a:t> to start teaching. </a:t>
            </a:r>
          </a:p>
          <a:p>
            <a:pPr hangingPunct="0"/>
            <a:endParaRPr lang="en-US" dirty="0" smtClean="0"/>
          </a:p>
          <a:p>
            <a:pPr hangingPunct="0"/>
            <a:r>
              <a:rPr lang="en-US" b="1" dirty="0" smtClean="0">
                <a:solidFill>
                  <a:srgbClr val="0070C0"/>
                </a:solidFill>
              </a:rPr>
              <a:t>“</a:t>
            </a:r>
            <a:r>
              <a:rPr lang="en-US" b="1" dirty="0" err="1" smtClean="0">
                <a:solidFill>
                  <a:srgbClr val="0070C0"/>
                </a:solidFill>
              </a:rPr>
              <a:t>Archippus</a:t>
            </a:r>
            <a:r>
              <a:rPr lang="en-US" b="1" dirty="0" smtClean="0">
                <a:solidFill>
                  <a:srgbClr val="0070C0"/>
                </a:solidFill>
              </a:rPr>
              <a:t>,” </a:t>
            </a:r>
            <a:r>
              <a:rPr lang="en-US" dirty="0" smtClean="0"/>
              <a:t>ARCHIPPOI </a:t>
            </a:r>
            <a:r>
              <a:rPr lang="en-US" i="1" dirty="0" smtClean="0"/>
              <a:t>- </a:t>
            </a:r>
            <a:r>
              <a:rPr lang="en-US" dirty="0" smtClean="0"/>
              <a:t> </a:t>
            </a:r>
            <a:r>
              <a:rPr lang="en-US" dirty="0" smtClean="0"/>
              <a:t>master </a:t>
            </a:r>
            <a:r>
              <a:rPr lang="en-US" dirty="0" smtClean="0"/>
              <a:t>of </a:t>
            </a:r>
            <a:r>
              <a:rPr lang="en-US" dirty="0" smtClean="0"/>
              <a:t>the horse </a:t>
            </a:r>
            <a:r>
              <a:rPr lang="en-US" dirty="0" smtClean="0"/>
              <a:t>- he should have understood something about discipline. </a:t>
            </a:r>
          </a:p>
          <a:p>
            <a:pPr hangingPunct="0"/>
            <a:endParaRPr lang="en-US" dirty="0" smtClean="0"/>
          </a:p>
        </p:txBody>
      </p:sp>
    </p:spTree>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pPr hangingPunct="0"/>
            <a:r>
              <a:rPr lang="en-US" dirty="0" smtClean="0"/>
              <a:t>From the context of the first two verses in Philemon he appears to be the son of Philemon and </a:t>
            </a:r>
            <a:r>
              <a:rPr lang="en-US" dirty="0" err="1" smtClean="0"/>
              <a:t>Apphia</a:t>
            </a:r>
            <a:r>
              <a:rPr lang="en-US" dirty="0" smtClean="0"/>
              <a:t>. </a:t>
            </a:r>
          </a:p>
          <a:p>
            <a:pPr hangingPunct="0"/>
            <a:endParaRPr lang="en-US" dirty="0" smtClean="0"/>
          </a:p>
          <a:p>
            <a:pPr hangingPunct="0"/>
            <a:r>
              <a:rPr lang="en-US" dirty="0" smtClean="0"/>
              <a:t>As pastor of the local church he had failed to teach doctrine and this was the problem. </a:t>
            </a:r>
          </a:p>
          <a:p>
            <a:pPr hangingPunct="0"/>
            <a:endParaRPr lang="en-US" dirty="0" smtClean="0"/>
          </a:p>
          <a:p>
            <a:pPr hangingPunct="0"/>
            <a:r>
              <a:rPr lang="en-US" dirty="0" smtClean="0"/>
              <a:t>But the arrival of the two epistles in this context, Ephesians and Colossians, indicates that it is time to fulfill his ministry.  </a:t>
            </a:r>
          </a:p>
          <a:p>
            <a:endParaRPr lang="en-US" dirty="0" smtClean="0"/>
          </a:p>
          <a:p>
            <a:pPr hangingPunct="0"/>
            <a:r>
              <a:rPr lang="en-US" b="1" dirty="0" smtClean="0">
                <a:solidFill>
                  <a:srgbClr val="0070C0"/>
                </a:solidFill>
              </a:rPr>
              <a:t>‘take heed to the ministry which you have received in the Lord, that you may fulfill it.” – </a:t>
            </a:r>
            <a:r>
              <a:rPr lang="en-US" dirty="0" smtClean="0"/>
              <a:t>PAImpv  BLEPO -  means here to beware. </a:t>
            </a:r>
          </a:p>
          <a:p>
            <a:pPr hangingPunct="0"/>
            <a:endParaRPr lang="en-US" dirty="0" smtClean="0"/>
          </a:p>
          <a:p>
            <a:pPr hangingPunct="0"/>
            <a:r>
              <a:rPr lang="en-US" dirty="0" smtClean="0"/>
              <a:t>The tendencial present tense is used for an action which is purposed but not taking place. He is not aware of the fact that he should be teaching it and he is ignoring it. </a:t>
            </a:r>
          </a:p>
          <a:p>
            <a:pPr hangingPunct="0"/>
            <a:endParaRPr lang="en-US" dirty="0" smtClean="0"/>
          </a:p>
          <a:p>
            <a:pPr hangingPunct="0"/>
            <a:r>
              <a:rPr lang="en-US" dirty="0" smtClean="0"/>
              <a:t>Therefore it implies that </a:t>
            </a:r>
            <a:r>
              <a:rPr lang="en-US" dirty="0" err="1" smtClean="0"/>
              <a:t>Archippus</a:t>
            </a:r>
            <a:r>
              <a:rPr lang="en-US" dirty="0" smtClean="0"/>
              <a:t> had neglected to be faithful in teaching his congregation</a:t>
            </a:r>
            <a:endParaRPr lang="en-US" dirty="0"/>
          </a:p>
        </p:txBody>
      </p:sp>
    </p:spTree>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b="1" dirty="0" smtClean="0">
                <a:solidFill>
                  <a:srgbClr val="0070C0"/>
                </a:solidFill>
              </a:rPr>
              <a:t>“to the ministry” </a:t>
            </a:r>
            <a:r>
              <a:rPr lang="en-US" dirty="0" smtClean="0"/>
              <a:t>should be </a:t>
            </a:r>
            <a:r>
              <a:rPr lang="en-US" b="1" dirty="0" smtClean="0">
                <a:solidFill>
                  <a:srgbClr val="0070C0"/>
                </a:solidFill>
              </a:rPr>
              <a:t>“your ministry.” </a:t>
            </a:r>
            <a:r>
              <a:rPr lang="en-US" dirty="0" smtClean="0"/>
              <a:t>– DIAKONOI </a:t>
            </a:r>
          </a:p>
          <a:p>
            <a:pPr hangingPunct="0">
              <a:buNone/>
            </a:pPr>
            <a:r>
              <a:rPr lang="en-US" dirty="0" smtClean="0"/>
              <a:t> </a:t>
            </a:r>
          </a:p>
          <a:p>
            <a:pPr hangingPunct="0"/>
            <a:r>
              <a:rPr lang="en-US" b="1" dirty="0" smtClean="0">
                <a:solidFill>
                  <a:srgbClr val="0070C0"/>
                </a:solidFill>
              </a:rPr>
              <a:t>“which you have received in the Lord” </a:t>
            </a:r>
            <a:r>
              <a:rPr lang="en-US" dirty="0" smtClean="0"/>
              <a:t>– grace phrase to indicate he did not earn the ministry but it was a gift to him from the Lord. – PARALAMBANO – AAI, which means to take over. </a:t>
            </a:r>
          </a:p>
          <a:p>
            <a:pPr hangingPunct="0"/>
            <a:endParaRPr lang="en-US" dirty="0" smtClean="0"/>
          </a:p>
          <a:p>
            <a:pPr hangingPunct="0"/>
            <a:r>
              <a:rPr lang="en-US" dirty="0" err="1" smtClean="0"/>
              <a:t>Archippus</a:t>
            </a:r>
            <a:r>
              <a:rPr lang="en-US" dirty="0" smtClean="0"/>
              <a:t> has taken over the </a:t>
            </a:r>
            <a:r>
              <a:rPr lang="en-US" dirty="0" smtClean="0"/>
              <a:t>pastoral leadership </a:t>
            </a:r>
            <a:r>
              <a:rPr lang="en-US" dirty="0" smtClean="0"/>
              <a:t>of the church but has done nothing about it in the way of teaching. </a:t>
            </a:r>
          </a:p>
          <a:p>
            <a:pPr>
              <a:buNone/>
            </a:pPr>
            <a:endParaRPr lang="en-US" dirty="0" smtClean="0"/>
          </a:p>
          <a:p>
            <a:pPr hangingPunct="0"/>
            <a:r>
              <a:rPr lang="en-US" b="1" dirty="0" smtClean="0">
                <a:solidFill>
                  <a:srgbClr val="0070C0"/>
                </a:solidFill>
              </a:rPr>
              <a:t>“in the Lord,” </a:t>
            </a:r>
            <a:r>
              <a:rPr lang="en-US" dirty="0" smtClean="0"/>
              <a:t>EN KURIOI </a:t>
            </a:r>
            <a:r>
              <a:rPr lang="en-US" i="1" dirty="0" smtClean="0"/>
              <a:t>- </a:t>
            </a:r>
            <a:r>
              <a:rPr lang="en-US" b="1" dirty="0" smtClean="0">
                <a:solidFill>
                  <a:srgbClr val="0070C0"/>
                </a:solidFill>
              </a:rPr>
              <a:t>“because of the Lord.” </a:t>
            </a:r>
            <a:r>
              <a:rPr lang="en-US" dirty="0" smtClean="0"/>
              <a:t>This says in effect that the Lord calls pastors and even assigns them to churches.</a:t>
            </a:r>
          </a:p>
          <a:p>
            <a:pPr hangingPunct="0"/>
            <a:endParaRPr lang="en-US" dirty="0" smtClean="0"/>
          </a:p>
          <a:p>
            <a:pPr hangingPunct="0"/>
            <a:r>
              <a:rPr lang="en-US" dirty="0" smtClean="0"/>
              <a:t> Even though churches may vote they have nothing to do with whether the pastor is the right one or not, it is the job of the Lord to do the assigning. </a:t>
            </a:r>
          </a:p>
          <a:p>
            <a:pPr hangingPunct="0"/>
            <a:endParaRPr lang="en-US" dirty="0" smtClean="0"/>
          </a:p>
          <a:p>
            <a:endParaRPr lang="en-US" dirty="0" smtClean="0"/>
          </a:p>
          <a:p>
            <a:endParaRPr lang="en-US" dirty="0"/>
          </a:p>
        </p:txBody>
      </p:sp>
    </p:spTree>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pPr hangingPunct="0"/>
            <a:r>
              <a:rPr lang="en-US" dirty="0" smtClean="0"/>
              <a:t>The Lord ordered </a:t>
            </a:r>
            <a:r>
              <a:rPr lang="en-US" dirty="0" err="1" smtClean="0"/>
              <a:t>Archippus</a:t>
            </a:r>
            <a:r>
              <a:rPr lang="en-US" dirty="0" smtClean="0"/>
              <a:t> to take over the ministry there and even if the congregation voted it was still the Lord’s will and that was the only thing that counted. </a:t>
            </a:r>
          </a:p>
          <a:p>
            <a:pPr hangingPunct="0"/>
            <a:endParaRPr lang="en-US" dirty="0" smtClean="0"/>
          </a:p>
          <a:p>
            <a:pPr hangingPunct="0"/>
            <a:r>
              <a:rPr lang="en-US" b="1" dirty="0" smtClean="0">
                <a:solidFill>
                  <a:srgbClr val="0070C0"/>
                </a:solidFill>
              </a:rPr>
              <a:t>“that you may fulfill it” </a:t>
            </a:r>
            <a:r>
              <a:rPr lang="en-US" dirty="0" smtClean="0"/>
              <a:t>– PASubj – PLEROO -  There are four basic meanings of  PLEROO: </a:t>
            </a:r>
          </a:p>
          <a:p>
            <a:pPr hangingPunct="0"/>
            <a:endParaRPr lang="en-US" b="1" dirty="0" smtClean="0"/>
          </a:p>
          <a:p>
            <a:pPr hangingPunct="0"/>
            <a:r>
              <a:rPr lang="en-US" b="1" dirty="0" smtClean="0"/>
              <a:t>First</a:t>
            </a:r>
            <a:r>
              <a:rPr lang="en-US" dirty="0" smtClean="0"/>
              <a:t>, It means to fill up a deficiency. The function of the pastor is to fill up the deficiency of doctrine in the souls of the congregation. </a:t>
            </a:r>
          </a:p>
          <a:p>
            <a:pPr hangingPunct="0"/>
            <a:endParaRPr lang="en-US" dirty="0" smtClean="0"/>
          </a:p>
          <a:p>
            <a:pPr hangingPunct="0"/>
            <a:r>
              <a:rPr lang="en-US" b="1" dirty="0" smtClean="0"/>
              <a:t>Second</a:t>
            </a:r>
            <a:r>
              <a:rPr lang="en-US" dirty="0" smtClean="0"/>
              <a:t>, it means to fully possess. The function of the pastor-teacher is to be so faithful in teaching that doctrine fully possess the souls of his congregation. </a:t>
            </a:r>
          </a:p>
          <a:p>
            <a:pPr hangingPunct="0"/>
            <a:endParaRPr lang="en-US" dirty="0" smtClean="0"/>
          </a:p>
          <a:p>
            <a:pPr hangingPunct="0"/>
            <a:r>
              <a:rPr lang="en-US" b="1" dirty="0" smtClean="0"/>
              <a:t>Thirdly</a:t>
            </a:r>
            <a:r>
              <a:rPr lang="en-US" dirty="0" smtClean="0"/>
              <a:t>, it means to fully influence. The pastor must continue to teach doctrine so that doctrine fully influences the life of the believer. </a:t>
            </a:r>
          </a:p>
          <a:p>
            <a:pPr hangingPunct="0"/>
            <a:endParaRPr lang="en-US" dirty="0" smtClean="0"/>
          </a:p>
          <a:p>
            <a:pPr hangingPunct="0"/>
            <a:endParaRPr lang="en-US" i="1" dirty="0" smtClean="0"/>
          </a:p>
          <a:p>
            <a:pPr hangingPunct="0"/>
            <a:endParaRPr lang="en-US" dirty="0" smtClean="0"/>
          </a:p>
          <a:p>
            <a:endParaRPr lang="en-US" dirty="0"/>
          </a:p>
        </p:txBody>
      </p:sp>
    </p:spTree>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r>
              <a:rPr lang="en-US" b="1" dirty="0" smtClean="0"/>
              <a:t>Fourth</a:t>
            </a:r>
            <a:r>
              <a:rPr lang="en-US" dirty="0" smtClean="0"/>
              <a:t>, the word also means to fill up with a certain quality. Doctrine resident in the soul is the highest quality in life. </a:t>
            </a:r>
          </a:p>
          <a:p>
            <a:endParaRPr lang="en-US" dirty="0" smtClean="0"/>
          </a:p>
          <a:p>
            <a:r>
              <a:rPr lang="en-US" dirty="0" smtClean="0"/>
              <a:t>PLEROO is used for the royal priest filled with the Spirit in </a:t>
            </a:r>
            <a:r>
              <a:rPr lang="en-US" b="1" dirty="0" smtClean="0">
                <a:solidFill>
                  <a:srgbClr val="C00000"/>
                </a:solidFill>
              </a:rPr>
              <a:t>Ephesians 5:18</a:t>
            </a:r>
            <a:r>
              <a:rPr lang="en-US" dirty="0" smtClean="0"/>
              <a:t>. </a:t>
            </a:r>
          </a:p>
          <a:p>
            <a:endParaRPr lang="en-US" dirty="0" smtClean="0"/>
          </a:p>
          <a:p>
            <a:r>
              <a:rPr lang="en-US" dirty="0" smtClean="0"/>
              <a:t>It is also used for the fulfillment of the law through the filling of the Spirit in </a:t>
            </a:r>
            <a:r>
              <a:rPr lang="en-US" b="1" dirty="0" smtClean="0">
                <a:solidFill>
                  <a:srgbClr val="C00000"/>
                </a:solidFill>
              </a:rPr>
              <a:t>Romans 8:4 </a:t>
            </a:r>
            <a:r>
              <a:rPr lang="en-US" dirty="0" smtClean="0"/>
              <a:t>and in </a:t>
            </a:r>
            <a:r>
              <a:rPr lang="en-US" b="1" dirty="0" smtClean="0">
                <a:solidFill>
                  <a:srgbClr val="C00000"/>
                </a:solidFill>
              </a:rPr>
              <a:t>Galatians 5:14</a:t>
            </a:r>
            <a:r>
              <a:rPr lang="en-US" dirty="0" smtClean="0"/>
              <a:t>.</a:t>
            </a:r>
          </a:p>
          <a:p>
            <a:endParaRPr lang="en-US" dirty="0" smtClean="0"/>
          </a:p>
          <a:p>
            <a:r>
              <a:rPr lang="en-US" dirty="0" smtClean="0"/>
              <a:t>It is used for the pastor-teacher communicating doctrine, </a:t>
            </a:r>
            <a:r>
              <a:rPr lang="en-US" b="1" dirty="0" smtClean="0">
                <a:solidFill>
                  <a:srgbClr val="0070C0"/>
                </a:solidFill>
              </a:rPr>
              <a:t>Colossians 1:25;  4:17. </a:t>
            </a:r>
          </a:p>
          <a:p>
            <a:endParaRPr lang="en-US" b="1" dirty="0" smtClean="0">
              <a:solidFill>
                <a:srgbClr val="0070C0"/>
              </a:solidFill>
            </a:endParaRPr>
          </a:p>
          <a:p>
            <a:r>
              <a:rPr lang="en-US" dirty="0" smtClean="0"/>
              <a:t>It is used for the believer’s  study and application of doctrine, the believer erecting the ECS and his entrance into the greater grace life. </a:t>
            </a:r>
          </a:p>
          <a:p>
            <a:endParaRPr lang="en-US" dirty="0" smtClean="0"/>
          </a:p>
          <a:p>
            <a:r>
              <a:rPr lang="en-US" dirty="0" smtClean="0"/>
              <a:t>It is used for the humanity of Christ fulfilling this function in </a:t>
            </a:r>
            <a:r>
              <a:rPr lang="en-US" b="1" dirty="0" smtClean="0">
                <a:solidFill>
                  <a:srgbClr val="C00000"/>
                </a:solidFill>
              </a:rPr>
              <a:t>Luke 2;40 </a:t>
            </a:r>
            <a:r>
              <a:rPr lang="en-US" dirty="0" smtClean="0"/>
              <a:t>and for the royal priest fulfilling this function, </a:t>
            </a:r>
            <a:r>
              <a:rPr lang="en-US" b="1" dirty="0" smtClean="0">
                <a:solidFill>
                  <a:srgbClr val="C00000"/>
                </a:solidFill>
              </a:rPr>
              <a:t>Ephesians 3:19; 4:10; Colossians 1:9. </a:t>
            </a:r>
          </a:p>
          <a:p>
            <a:endParaRPr lang="en-US" b="1" dirty="0" smtClean="0">
              <a:solidFill>
                <a:srgbClr val="C00000"/>
              </a:solidFill>
            </a:endParaRPr>
          </a:p>
        </p:txBody>
      </p:sp>
    </p:spTree>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a:bodyPr>
          <a:lstStyle/>
          <a:p>
            <a:r>
              <a:rPr lang="en-US" dirty="0" smtClean="0"/>
              <a:t>It is used for the construction of the ECS in the supergrace believer in </a:t>
            </a:r>
            <a:r>
              <a:rPr lang="en-US" b="1" dirty="0" smtClean="0">
                <a:solidFill>
                  <a:srgbClr val="C00000"/>
                </a:solidFill>
              </a:rPr>
              <a:t>1 John 1:4</a:t>
            </a:r>
            <a:r>
              <a:rPr lang="en-US" dirty="0" smtClean="0"/>
              <a:t>. </a:t>
            </a:r>
          </a:p>
          <a:p>
            <a:endParaRPr lang="en-US" dirty="0" smtClean="0"/>
          </a:p>
          <a:p>
            <a:r>
              <a:rPr lang="en-US" dirty="0" smtClean="0"/>
              <a:t>It is also used for the priestly function of the royal family in giving, </a:t>
            </a:r>
            <a:r>
              <a:rPr lang="en-US" b="1" dirty="0" smtClean="0">
                <a:solidFill>
                  <a:srgbClr val="C00000"/>
                </a:solidFill>
              </a:rPr>
              <a:t>Phil. 4:18</a:t>
            </a:r>
            <a:r>
              <a:rPr lang="en-US" dirty="0" smtClean="0"/>
              <a:t>; for the production of divine good, </a:t>
            </a:r>
            <a:r>
              <a:rPr lang="en-US" b="1" dirty="0" smtClean="0">
                <a:solidFill>
                  <a:srgbClr val="C00000"/>
                </a:solidFill>
              </a:rPr>
              <a:t>Phil. 1:11. </a:t>
            </a:r>
          </a:p>
          <a:p>
            <a:endParaRPr lang="en-US" b="1" dirty="0" smtClean="0">
              <a:solidFill>
                <a:srgbClr val="C00000"/>
              </a:solidFill>
            </a:endParaRPr>
          </a:p>
          <a:p>
            <a:pPr hangingPunct="0"/>
            <a:r>
              <a:rPr lang="en-US" dirty="0" smtClean="0"/>
              <a:t> </a:t>
            </a:r>
            <a:r>
              <a:rPr lang="en-US" dirty="0" err="1" smtClean="0"/>
              <a:t>Archippus</a:t>
            </a:r>
            <a:r>
              <a:rPr lang="en-US" dirty="0" smtClean="0"/>
              <a:t> should be fulfilling his ministry of teaching but had failed.</a:t>
            </a:r>
          </a:p>
          <a:p>
            <a:pPr hangingPunct="0">
              <a:buNone/>
            </a:pPr>
            <a:endParaRPr lang="en-US" dirty="0" smtClean="0"/>
          </a:p>
          <a:p>
            <a:pPr hangingPunct="0"/>
            <a:r>
              <a:rPr lang="en-US" dirty="0" smtClean="0"/>
              <a:t>Translation: </a:t>
            </a:r>
            <a:r>
              <a:rPr lang="en-US" b="1" dirty="0" smtClean="0">
                <a:solidFill>
                  <a:srgbClr val="0070C0"/>
                </a:solidFill>
              </a:rPr>
              <a:t>“And tell </a:t>
            </a:r>
            <a:r>
              <a:rPr lang="en-US" b="1" dirty="0" err="1" smtClean="0">
                <a:solidFill>
                  <a:srgbClr val="0070C0"/>
                </a:solidFill>
              </a:rPr>
              <a:t>Archippus</a:t>
            </a:r>
            <a:r>
              <a:rPr lang="en-US" b="1" dirty="0" smtClean="0">
                <a:solidFill>
                  <a:srgbClr val="0070C0"/>
                </a:solidFill>
              </a:rPr>
              <a:t>, Pay attention to your ministry which you have taken over because of the Lord, in order that you might fulfill that same ministry.” </a:t>
            </a:r>
          </a:p>
          <a:p>
            <a:pPr hangingPunct="0"/>
            <a:endParaRPr lang="en-US" dirty="0" smtClean="0"/>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pPr hangingPunct="0"/>
            <a:r>
              <a:rPr lang="en-US" b="1" dirty="0" smtClean="0">
                <a:solidFill>
                  <a:srgbClr val="0070C0"/>
                </a:solidFill>
              </a:rPr>
              <a:t>Col 4:2-6  </a:t>
            </a:r>
            <a:r>
              <a:rPr lang="en-US" dirty="0" smtClean="0"/>
              <a:t>we have the team function of the royal family of God. </a:t>
            </a:r>
          </a:p>
          <a:p>
            <a:pPr hangingPunct="0"/>
            <a:endParaRPr lang="en-US" dirty="0" smtClean="0"/>
          </a:p>
          <a:p>
            <a:pPr hangingPunct="0"/>
            <a:r>
              <a:rPr lang="en-US" dirty="0" smtClean="0"/>
              <a:t>The first item on the list is the function of prayer. Here we have the silent service, the great function of the royal priesthood, the unseen but important dynamics. </a:t>
            </a:r>
          </a:p>
          <a:p>
            <a:pPr hangingPunct="0"/>
            <a:endParaRPr lang="en-US" dirty="0" smtClean="0"/>
          </a:p>
          <a:p>
            <a:pPr hangingPunct="0"/>
            <a:r>
              <a:rPr lang="en-US" b="1" dirty="0" smtClean="0">
                <a:solidFill>
                  <a:srgbClr val="0070C0"/>
                </a:solidFill>
              </a:rPr>
              <a:t>4:2 </a:t>
            </a:r>
            <a:r>
              <a:rPr lang="en-US" dirty="0" smtClean="0"/>
              <a:t>– “</a:t>
            </a:r>
            <a:r>
              <a:rPr lang="en-US" b="1" dirty="0" smtClean="0">
                <a:solidFill>
                  <a:srgbClr val="0070C0"/>
                </a:solidFill>
              </a:rPr>
              <a:t>Devote yourselves to prayer, being watchful and thankful. “</a:t>
            </a:r>
          </a:p>
          <a:p>
            <a:pPr hangingPunct="0"/>
            <a:endParaRPr lang="en-US" dirty="0" smtClean="0"/>
          </a:p>
          <a:p>
            <a:pPr hangingPunct="0"/>
            <a:r>
              <a:rPr lang="en-US" dirty="0" smtClean="0"/>
              <a:t> PROSKARTEREO – PAImpv  - continue to be busily engaged in something, to persevere, to devote yourself entirely to something, </a:t>
            </a:r>
            <a:r>
              <a:rPr lang="en-US" b="1" dirty="0" smtClean="0">
                <a:solidFill>
                  <a:srgbClr val="0070C0"/>
                </a:solidFill>
              </a:rPr>
              <a:t>“be devoting yourselves to prayer”.</a:t>
            </a:r>
            <a:r>
              <a:rPr lang="en-US" dirty="0" smtClean="0"/>
              <a:t> </a:t>
            </a:r>
          </a:p>
          <a:p>
            <a:pPr hangingPunct="0"/>
            <a:endParaRPr lang="en-US" dirty="0" smtClean="0"/>
          </a:p>
          <a:p>
            <a:pPr hangingPunct="0"/>
            <a:r>
              <a:rPr lang="en-US" dirty="0" smtClean="0"/>
              <a:t>We as members of the royal family of God have a phenomenal weapon which is very rarely properly used. </a:t>
            </a:r>
          </a:p>
          <a:p>
            <a:pPr hangingPunct="0"/>
            <a:endParaRPr lang="en-US" dirty="0" smtClean="0"/>
          </a:p>
          <a:p>
            <a:pPr hangingPunct="0"/>
            <a:r>
              <a:rPr lang="en-US" dirty="0" smtClean="0"/>
              <a:t>PROSEUCHE - The dative of indirect object indicates the one in whose interest the act of prayer is performed. </a:t>
            </a:r>
          </a:p>
          <a:p>
            <a:pPr hangingPunct="0"/>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b="1" dirty="0" smtClean="0">
                <a:solidFill>
                  <a:srgbClr val="0070C0"/>
                </a:solidFill>
              </a:rPr>
              <a:t>Colossians 4:4 – “in order that I may make it clear in the way I ought to speak.” </a:t>
            </a:r>
            <a:r>
              <a:rPr lang="en-US" dirty="0" smtClean="0"/>
              <a:t> the purpose for his prayer request.</a:t>
            </a:r>
          </a:p>
          <a:p>
            <a:pPr hangingPunct="0"/>
            <a:endParaRPr lang="en-US" dirty="0" smtClean="0"/>
          </a:p>
          <a:p>
            <a:pPr hangingPunct="0"/>
            <a:r>
              <a:rPr lang="en-US" dirty="0" smtClean="0"/>
              <a:t>“I may make it clear” – AASubj PHANEROO - means to make something clear or to make something understood by teaching. </a:t>
            </a:r>
          </a:p>
          <a:p>
            <a:pPr hangingPunct="0"/>
            <a:endParaRPr lang="en-US" dirty="0" smtClean="0"/>
          </a:p>
          <a:p>
            <a:pPr hangingPunct="0"/>
            <a:r>
              <a:rPr lang="en-US" dirty="0" smtClean="0"/>
              <a:t>Constantive aorist gathers into one entirety the teaching ministry of the apostle Paul during the rest of his time in Rome. </a:t>
            </a:r>
          </a:p>
          <a:p>
            <a:pPr hangingPunct="0"/>
            <a:endParaRPr lang="en-US" dirty="0" smtClean="0"/>
          </a:p>
          <a:p>
            <a:pPr hangingPunct="0"/>
            <a:r>
              <a:rPr lang="en-US" dirty="0" smtClean="0"/>
              <a:t>The subjunctive mood: </a:t>
            </a:r>
            <a:r>
              <a:rPr lang="en-US" b="1" dirty="0" smtClean="0">
                <a:solidFill>
                  <a:srgbClr val="0070C0"/>
                </a:solidFill>
              </a:rPr>
              <a:t>“In order that I might make it known by teaching.”</a:t>
            </a:r>
          </a:p>
          <a:p>
            <a:pPr hangingPunct="0"/>
            <a:endParaRPr lang="en-US" dirty="0" smtClean="0"/>
          </a:p>
          <a:p>
            <a:pPr hangingPunct="0"/>
            <a:r>
              <a:rPr lang="en-US" dirty="0" smtClean="0"/>
              <a:t>There is nothing more important than teaching doctrine. Rather than translating it </a:t>
            </a:r>
            <a:r>
              <a:rPr lang="en-US" b="1" dirty="0" smtClean="0">
                <a:solidFill>
                  <a:srgbClr val="0070C0"/>
                </a:solidFill>
              </a:rPr>
              <a:t>“it” </a:t>
            </a:r>
            <a:r>
              <a:rPr lang="en-US" dirty="0" smtClean="0"/>
              <a:t>it should be translated </a:t>
            </a:r>
            <a:r>
              <a:rPr lang="en-US" b="1" dirty="0" smtClean="0">
                <a:solidFill>
                  <a:srgbClr val="0070C0"/>
                </a:solidFill>
              </a:rPr>
              <a:t>“the same doctrine.” </a:t>
            </a:r>
            <a:endParaRPr lang="en-US" dirty="0" smtClean="0"/>
          </a:p>
        </p:txBody>
      </p:sp>
    </p:spTree>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20000"/>
          </a:bodyPr>
          <a:lstStyle/>
          <a:p>
            <a:pPr hangingPunct="0"/>
            <a:r>
              <a:rPr lang="en-US" b="1" dirty="0" smtClean="0">
                <a:solidFill>
                  <a:srgbClr val="0070C0"/>
                </a:solidFill>
              </a:rPr>
              <a:t>Colossians 4:18 “ Paul, write this greeting with my own hand. Remember my imprisonment. Grace be with you.”</a:t>
            </a:r>
          </a:p>
          <a:p>
            <a:pPr hangingPunct="0"/>
            <a:endParaRPr lang="en-US" dirty="0" smtClean="0"/>
          </a:p>
          <a:p>
            <a:pPr hangingPunct="0"/>
            <a:r>
              <a:rPr lang="en-US" b="1" dirty="0" smtClean="0">
                <a:solidFill>
                  <a:srgbClr val="0070C0"/>
                </a:solidFill>
              </a:rPr>
              <a:t> “The salutation from Paul with my own hand” </a:t>
            </a:r>
            <a:r>
              <a:rPr lang="en-US" dirty="0" smtClean="0"/>
              <a:t>is the literal translation. </a:t>
            </a:r>
          </a:p>
          <a:p>
            <a:pPr hangingPunct="0">
              <a:buNone/>
            </a:pPr>
            <a:r>
              <a:rPr lang="en-US" dirty="0" smtClean="0"/>
              <a:t> </a:t>
            </a:r>
          </a:p>
          <a:p>
            <a:pPr hangingPunct="0"/>
            <a:r>
              <a:rPr lang="en-US" b="1" dirty="0" smtClean="0">
                <a:solidFill>
                  <a:srgbClr val="0070C0"/>
                </a:solidFill>
              </a:rPr>
              <a:t>“Remember,” </a:t>
            </a:r>
            <a:r>
              <a:rPr lang="en-US" dirty="0" smtClean="0"/>
              <a:t>– PAImpv – MNEMONEO </a:t>
            </a:r>
            <a:r>
              <a:rPr lang="en-US" b="1" dirty="0" smtClean="0">
                <a:solidFill>
                  <a:srgbClr val="0070C0"/>
                </a:solidFill>
              </a:rPr>
              <a:t>-  “Keep remembering.” - </a:t>
            </a:r>
            <a:r>
              <a:rPr lang="en-US" dirty="0" smtClean="0"/>
              <a:t>The Colossian church produces the action of the verb through intercessory prayer, and the Laodiceans are included here.</a:t>
            </a:r>
          </a:p>
          <a:p>
            <a:pPr hangingPunct="0">
              <a:buNone/>
            </a:pPr>
            <a:r>
              <a:rPr lang="en-US" dirty="0" smtClean="0"/>
              <a:t> </a:t>
            </a:r>
          </a:p>
          <a:p>
            <a:pPr hangingPunct="0"/>
            <a:r>
              <a:rPr lang="en-US" b="1" dirty="0" smtClean="0">
                <a:solidFill>
                  <a:srgbClr val="0070C0"/>
                </a:solidFill>
              </a:rPr>
              <a:t>“my imprisonment,” </a:t>
            </a:r>
            <a:r>
              <a:rPr lang="en-US" dirty="0" smtClean="0"/>
              <a:t>- In other words, this is a command to pray. Remembering is prayer, to recall to mind, to be specific to God about someone is prayer. </a:t>
            </a:r>
          </a:p>
          <a:p>
            <a:pPr hangingPunct="0"/>
            <a:endParaRPr lang="en-US" b="1" dirty="0" smtClean="0">
              <a:solidFill>
                <a:srgbClr val="0070C0"/>
              </a:solidFill>
            </a:endParaRPr>
          </a:p>
          <a:p>
            <a:pPr hangingPunct="0"/>
            <a:r>
              <a:rPr lang="en-US" b="1" dirty="0" smtClean="0">
                <a:solidFill>
                  <a:srgbClr val="0070C0"/>
                </a:solidFill>
              </a:rPr>
              <a:t> “Grace be with you,” – </a:t>
            </a:r>
            <a:r>
              <a:rPr lang="en-US" dirty="0" smtClean="0"/>
              <a:t>HE CHARIS METH HUMON  </a:t>
            </a:r>
            <a:r>
              <a:rPr lang="en-US" b="1" dirty="0" smtClean="0">
                <a:solidFill>
                  <a:srgbClr val="0070C0"/>
                </a:solidFill>
              </a:rPr>
              <a:t>“The grace be with </a:t>
            </a:r>
            <a:r>
              <a:rPr lang="en-US" b="1" dirty="0" smtClean="0">
                <a:solidFill>
                  <a:srgbClr val="0070C0"/>
                </a:solidFill>
              </a:rPr>
              <a:t>you. Amen</a:t>
            </a:r>
            <a:r>
              <a:rPr lang="en-US" b="1" dirty="0" smtClean="0">
                <a:solidFill>
                  <a:srgbClr val="0070C0"/>
                </a:solidFill>
              </a:rPr>
              <a:t>,” </a:t>
            </a:r>
            <a:r>
              <a:rPr lang="en-US" dirty="0" smtClean="0"/>
              <a:t>I believe it.</a:t>
            </a:r>
          </a:p>
          <a:p>
            <a:pPr algn="ctr" hangingPunct="0">
              <a:buNone/>
            </a:pPr>
            <a:endParaRPr lang="en-US" dirty="0" smtClean="0"/>
          </a:p>
          <a:p>
            <a:pPr algn="ctr" hangingPunct="0">
              <a:buNone/>
            </a:pPr>
            <a:r>
              <a:rPr lang="en-US" dirty="0" smtClean="0"/>
              <a:t>End</a:t>
            </a:r>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85000" lnSpcReduction="10000"/>
          </a:bodyPr>
          <a:lstStyle/>
          <a:p>
            <a:pPr hangingPunct="0"/>
            <a:r>
              <a:rPr lang="en-US" b="1" dirty="0" smtClean="0">
                <a:solidFill>
                  <a:srgbClr val="0070C0"/>
                </a:solidFill>
              </a:rPr>
              <a:t>“in the way I ought to speak” </a:t>
            </a:r>
            <a:r>
              <a:rPr lang="en-US" dirty="0" smtClean="0"/>
              <a:t>- indicates the manner in which the function of teaching should proceed. </a:t>
            </a:r>
          </a:p>
          <a:p>
            <a:pPr hangingPunct="0"/>
            <a:endParaRPr lang="en-US" dirty="0" smtClean="0"/>
          </a:p>
          <a:p>
            <a:pPr hangingPunct="0"/>
            <a:r>
              <a:rPr lang="en-US" dirty="0" smtClean="0"/>
              <a:t>Whichever way it is translated it indicates responsibility and the whole purpose of it is to indicate that he has a definite responsibility in this area. </a:t>
            </a:r>
          </a:p>
          <a:p>
            <a:pPr hangingPunct="0"/>
            <a:endParaRPr lang="en-US" dirty="0" smtClean="0"/>
          </a:p>
          <a:p>
            <a:pPr hangingPunct="0"/>
            <a:r>
              <a:rPr lang="en-US" b="1" dirty="0" smtClean="0">
                <a:solidFill>
                  <a:srgbClr val="0070C0"/>
                </a:solidFill>
              </a:rPr>
              <a:t>“to speak,” </a:t>
            </a:r>
            <a:r>
              <a:rPr lang="en-US" dirty="0" smtClean="0"/>
              <a:t>– AAInfin – LALEO - means to communicate information and here it means to communicate Bible doctrine for the Church Age. </a:t>
            </a:r>
          </a:p>
          <a:p>
            <a:pPr hangingPunct="0"/>
            <a:endParaRPr lang="en-US" dirty="0" smtClean="0"/>
          </a:p>
          <a:p>
            <a:pPr hangingPunct="0"/>
            <a:r>
              <a:rPr lang="en-US" dirty="0" smtClean="0"/>
              <a:t>The culminative aorist views the teaching of the Word of God in its entirety but it regards it from the viewpoint of existing results. </a:t>
            </a:r>
          </a:p>
          <a:p>
            <a:pPr hangingPunct="0"/>
            <a:endParaRPr lang="en-US" dirty="0" smtClean="0"/>
          </a:p>
          <a:p>
            <a:pPr hangingPunct="0"/>
            <a:r>
              <a:rPr lang="en-US" dirty="0" smtClean="0"/>
              <a:t>The teaching of the Word of God stabilizes and leads to tactical victory in the royal family of God. </a:t>
            </a:r>
          </a:p>
          <a:p>
            <a:pPr hangingPunct="0"/>
            <a:endParaRPr lang="en-US" dirty="0" smtClean="0"/>
          </a:p>
          <a:p>
            <a:pPr hangingPunct="0"/>
            <a:r>
              <a:rPr lang="en-US" dirty="0" smtClean="0"/>
              <a:t>The infinitive of intended result means fulfilling a deliberate aim or goal. This construction then becomes a blending of purpose and result. </a:t>
            </a:r>
          </a:p>
          <a:p>
            <a:pPr hangingPunct="0"/>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The apostle Paul needs prayer in order that he might stay on course. It is very easy for anyone who has the gift of communication to be distracted or to get off course. </a:t>
            </a:r>
          </a:p>
          <a:p>
            <a:pPr hangingPunct="0"/>
            <a:endParaRPr lang="en-US" dirty="0" smtClean="0"/>
          </a:p>
          <a:p>
            <a:pPr hangingPunct="0"/>
            <a:r>
              <a:rPr lang="en-US" dirty="0" smtClean="0"/>
              <a:t>This means that there is the constant necessity of a very strong stability in the life of a pastor-teacher. </a:t>
            </a:r>
          </a:p>
          <a:p>
            <a:pPr hangingPunct="0"/>
            <a:endParaRPr lang="en-US" dirty="0" smtClean="0"/>
          </a:p>
          <a:p>
            <a:pPr hangingPunct="0"/>
            <a:r>
              <a:rPr lang="en-US" dirty="0" smtClean="0"/>
              <a:t>He must be unusually stable in order to stay with what his job is and not be distracted into other things. </a:t>
            </a:r>
          </a:p>
          <a:p>
            <a:pPr hangingPunct="0"/>
            <a:endParaRPr lang="en-US" dirty="0" smtClean="0"/>
          </a:p>
          <a:p>
            <a:pPr hangingPunct="0"/>
            <a:r>
              <a:rPr lang="en-US" b="1" dirty="0" smtClean="0">
                <a:solidFill>
                  <a:srgbClr val="0070C0"/>
                </a:solidFill>
              </a:rPr>
              <a:t>Colossians 4:5 </a:t>
            </a:r>
            <a:r>
              <a:rPr lang="en-US" dirty="0" smtClean="0"/>
              <a:t>-  the function of Bible doctrine resident in the soul.  </a:t>
            </a:r>
          </a:p>
          <a:p>
            <a:pPr hangingPunct="0">
              <a:buNone/>
            </a:pPr>
            <a:r>
              <a:rPr lang="en-US" b="1" dirty="0" smtClean="0">
                <a:solidFill>
                  <a:srgbClr val="0070C0"/>
                </a:solidFill>
              </a:rPr>
              <a:t>	“Conduct yourselves with wisdom toward outsiders, making the most of the opportunity.”</a:t>
            </a:r>
          </a:p>
          <a:p>
            <a:pPr hangingPunct="0">
              <a:buNone/>
            </a:pPr>
            <a:endParaRPr lang="en-US" dirty="0" smtClean="0"/>
          </a:p>
          <a:p>
            <a:pPr hangingPunct="0"/>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buNone/>
            </a:pPr>
            <a:r>
              <a:rPr lang="en-US" b="1" dirty="0" smtClean="0"/>
              <a:t>Synonyms for Bible Doctrine Resident in the Soul</a:t>
            </a:r>
            <a:endParaRPr lang="en-US" dirty="0" smtClean="0"/>
          </a:p>
          <a:p>
            <a:pPr hangingPunct="0"/>
            <a:r>
              <a:rPr lang="en-US" dirty="0" smtClean="0"/>
              <a:t>1. The first is a crucifixion synonym. “Taking up the cross and following Jesus” is a synonym for Bible doctrine resident in the soul.</a:t>
            </a:r>
          </a:p>
          <a:p>
            <a:pPr hangingPunct="0"/>
            <a:endParaRPr lang="en-US" dirty="0" smtClean="0"/>
          </a:p>
          <a:p>
            <a:pPr hangingPunct="0"/>
            <a:r>
              <a:rPr lang="en-US" dirty="0" smtClean="0"/>
              <a:t> It takes up the function and the principle in this one synonym. It is found </a:t>
            </a:r>
            <a:r>
              <a:rPr lang="en-US" b="1" dirty="0" smtClean="0">
                <a:solidFill>
                  <a:srgbClr val="C00000"/>
                </a:solidFill>
              </a:rPr>
              <a:t>in Matthew 10:38; Mark 8:34; Luke 9:23; 14;27</a:t>
            </a:r>
            <a:r>
              <a:rPr lang="en-US" dirty="0" smtClean="0"/>
              <a:t>. </a:t>
            </a:r>
          </a:p>
          <a:p>
            <a:pPr hangingPunct="0"/>
            <a:endParaRPr lang="en-US" dirty="0" smtClean="0"/>
          </a:p>
          <a:p>
            <a:pPr hangingPunct="0"/>
            <a:r>
              <a:rPr lang="en-US" dirty="0" smtClean="0"/>
              <a:t>The idea of picking up your cross is the concept of self-discipline. </a:t>
            </a:r>
          </a:p>
          <a:p>
            <a:pPr hangingPunct="0"/>
            <a:endParaRPr lang="en-US" dirty="0" smtClean="0"/>
          </a:p>
          <a:p>
            <a:pPr hangingPunct="0"/>
            <a:r>
              <a:rPr lang="en-US" dirty="0" smtClean="0"/>
              <a:t>To pick up the cross is to follow a course of action </a:t>
            </a:r>
            <a:r>
              <a:rPr lang="en-US" u="sng" dirty="0" smtClean="0"/>
              <a:t>contrary to public thinking. </a:t>
            </a:r>
          </a:p>
          <a:p>
            <a:pPr hangingPunct="0"/>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r>
              <a:rPr lang="en-US" dirty="0" smtClean="0"/>
              <a:t>So taking up your cross means the self-discipline of attending Bible class regardless of any factor, of staying in the principle of not letting anything distract from taking in the Word. 	</a:t>
            </a:r>
          </a:p>
          <a:p>
            <a:pPr hangingPunct="0"/>
            <a:endParaRPr lang="en-US" dirty="0" smtClean="0"/>
          </a:p>
          <a:p>
            <a:pPr hangingPunct="0"/>
            <a:r>
              <a:rPr lang="en-US" dirty="0" smtClean="0"/>
              <a:t>2. The priestly synonym is the construction of the altar in the soul, </a:t>
            </a:r>
            <a:r>
              <a:rPr lang="en-US" b="1" dirty="0" smtClean="0">
                <a:solidFill>
                  <a:srgbClr val="C00000"/>
                </a:solidFill>
              </a:rPr>
              <a:t>Hebrews 13:10</a:t>
            </a:r>
            <a:r>
              <a:rPr lang="en-US" dirty="0" smtClean="0"/>
              <a:t>. </a:t>
            </a:r>
          </a:p>
          <a:p>
            <a:pPr hangingPunct="0"/>
            <a:endParaRPr lang="en-US" dirty="0" smtClean="0"/>
          </a:p>
          <a:p>
            <a:pPr hangingPunct="0"/>
            <a:r>
              <a:rPr lang="en-US" dirty="0" smtClean="0"/>
              <a:t>It is related to the fact that we are a royal priesthood. And it is related also to the fact that the Levitical priesthood of the Old Testament had a visible altar on which animal sacrifices were sacrificed. </a:t>
            </a:r>
          </a:p>
          <a:p>
            <a:pPr hangingPunct="0"/>
            <a:endParaRPr lang="en-US" dirty="0" smtClean="0"/>
          </a:p>
          <a:p>
            <a:pPr hangingPunct="0"/>
            <a:r>
              <a:rPr lang="en-US" dirty="0" smtClean="0"/>
              <a:t>But our altar is not of that nature. Our altar is real also, but invisible. The real invisible altar which we possess is the altar of doctrine in the soul. </a:t>
            </a:r>
          </a:p>
          <a:p>
            <a:pPr hangingPunct="0"/>
            <a:endParaRPr lang="en-US" dirty="0" smtClean="0"/>
          </a:p>
          <a:p>
            <a:pPr hangingPunct="0"/>
            <a:r>
              <a:rPr lang="en-US" dirty="0" smtClean="0"/>
              <a:t>Our function in life must be based upon doctrine resident in the soul. So this particular synonym sees Bible doctrine, including the ECS, as an altar and the function of our life as sacrifice.</a:t>
            </a:r>
          </a:p>
          <a:p>
            <a:pPr hangingPunct="0"/>
            <a:endParaRPr lang="en-US" dirty="0" smtClean="0"/>
          </a:p>
          <a:p>
            <a:pPr hangingPunct="0">
              <a:buNone/>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The sacrifices of the priesthood must be based on what we have in our souls. </a:t>
            </a:r>
          </a:p>
          <a:p>
            <a:pPr hangingPunct="0"/>
            <a:endParaRPr lang="en-US" dirty="0" smtClean="0"/>
          </a:p>
          <a:p>
            <a:pPr hangingPunct="0"/>
            <a:r>
              <a:rPr lang="en-US" dirty="0" smtClean="0"/>
              <a:t>You become </a:t>
            </a:r>
            <a:r>
              <a:rPr lang="en-US" b="1" dirty="0" smtClean="0"/>
              <a:t>spiritually self-sustaining at the point in your life </a:t>
            </a:r>
            <a:r>
              <a:rPr lang="en-US" dirty="0" smtClean="0"/>
              <a:t>when you have maximum doctrine in your soul and </a:t>
            </a:r>
            <a:r>
              <a:rPr lang="en-US" b="1" u="sng" dirty="0" smtClean="0"/>
              <a:t>doctrine dictates your life.</a:t>
            </a:r>
            <a:r>
              <a:rPr lang="en-US" b="1" dirty="0" smtClean="0"/>
              <a:t> </a:t>
            </a:r>
          </a:p>
          <a:p>
            <a:pPr hangingPunct="0"/>
            <a:endParaRPr lang="en-US" dirty="0" smtClean="0"/>
          </a:p>
          <a:p>
            <a:pPr hangingPunct="0"/>
            <a:r>
              <a:rPr lang="en-US" dirty="0" smtClean="0"/>
              <a:t>Doctrine in the Bible cannot control you, you must transfer that doctrine through study, believing it, and applying it to your life. </a:t>
            </a:r>
          </a:p>
          <a:p>
            <a:pPr hangingPunct="0"/>
            <a:endParaRPr lang="en-US" dirty="0" smtClean="0"/>
          </a:p>
          <a:p>
            <a:pPr hangingPunct="0"/>
            <a:r>
              <a:rPr lang="en-US" dirty="0" smtClean="0"/>
              <a:t>When you have taken in Bible doctrine in your soul this becomes your dictator, the means of conveying to you what you should do on any given occasion. 	</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t>3. A building synonym, the edification complex in the soul, </a:t>
            </a:r>
            <a:r>
              <a:rPr lang="en-US" b="1" dirty="0" smtClean="0">
                <a:solidFill>
                  <a:srgbClr val="C00000"/>
                </a:solidFill>
              </a:rPr>
              <a:t>Ephesians 4:12, 16</a:t>
            </a:r>
            <a:r>
              <a:rPr lang="en-US" dirty="0" smtClean="0"/>
              <a:t>. </a:t>
            </a:r>
          </a:p>
          <a:p>
            <a:pPr hangingPunct="0"/>
            <a:endParaRPr lang="en-US" dirty="0" smtClean="0"/>
          </a:p>
          <a:p>
            <a:pPr hangingPunct="0"/>
            <a:r>
              <a:rPr lang="en-US" dirty="0" smtClean="0"/>
              <a:t>It is constructed of Bible doctrine and in a sense it is very similar to the altar synonym, the only difference being that the building becomes a shelter, a point of security, of protection from the elements of weather and therefore your doctrine in the soul is your protection in time of adversity, your ability to handle any difficulty in life. </a:t>
            </a:r>
          </a:p>
          <a:p>
            <a:pPr hangingPunct="0"/>
            <a:endParaRPr lang="en-US" dirty="0" smtClean="0"/>
          </a:p>
          <a:p>
            <a:pPr hangingPunct="0"/>
            <a:r>
              <a:rPr lang="en-US" dirty="0" smtClean="0"/>
              <a:t>4. A theological synonym, the word “grace,” </a:t>
            </a:r>
            <a:r>
              <a:rPr lang="en-US" b="1" dirty="0" smtClean="0">
                <a:solidFill>
                  <a:srgbClr val="C00000"/>
                </a:solidFill>
              </a:rPr>
              <a:t>James 4:6. </a:t>
            </a:r>
            <a:r>
              <a:rPr lang="en-US" dirty="0" smtClean="0"/>
              <a:t>The Greek word MEIZONA means “greater grace” and greater grace is a synonym for spiritual maturity.  So this is another synonym for maximum doctrine in the soul. </a:t>
            </a:r>
          </a:p>
          <a:p>
            <a:pPr hangingPunct="0"/>
            <a:endParaRPr lang="en-US" dirty="0" smtClean="0"/>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5. The military category:</a:t>
            </a:r>
          </a:p>
          <a:p>
            <a:pPr hangingPunct="0">
              <a:buNone/>
            </a:pPr>
            <a:r>
              <a:rPr lang="en-US" dirty="0" smtClean="0"/>
              <a:t>    	a) Following the colors to the high ground of greater  grace, </a:t>
            </a:r>
            <a:r>
              <a:rPr lang="en-US" b="1" dirty="0" smtClean="0">
                <a:solidFill>
                  <a:srgbClr val="C00000"/>
                </a:solidFill>
              </a:rPr>
              <a:t>Hebrews 12:1,2.</a:t>
            </a:r>
          </a:p>
          <a:p>
            <a:pPr hangingPunct="0">
              <a:buNone/>
            </a:pPr>
            <a:r>
              <a:rPr lang="en-US" dirty="0" smtClean="0"/>
              <a:t>		b) Putting on the full armor from God, as in </a:t>
            </a:r>
            <a:r>
              <a:rPr lang="en-US" b="1" dirty="0" smtClean="0">
                <a:solidFill>
                  <a:srgbClr val="C00000"/>
                </a:solidFill>
              </a:rPr>
              <a:t>Ephesians 6:11,13.</a:t>
            </a:r>
          </a:p>
          <a:p>
            <a:pPr hangingPunct="0">
              <a:buNone/>
            </a:pPr>
            <a:endParaRPr lang="en-US" dirty="0" smtClean="0"/>
          </a:p>
          <a:p>
            <a:pPr hangingPunct="0">
              <a:buNone/>
            </a:pPr>
            <a:r>
              <a:rPr lang="en-US" dirty="0" smtClean="0"/>
              <a:t>	6. Language synonyms. We have both Hebrew and Greek language synonyms.  CHAKMAH  in the Hebrew and EPIGNOSIS in the Greek.</a:t>
            </a:r>
          </a:p>
          <a:p>
            <a:pPr hangingPunct="0"/>
            <a:endParaRPr lang="en-US" dirty="0" smtClean="0"/>
          </a:p>
          <a:p>
            <a:pPr hangingPunct="0"/>
            <a:r>
              <a:rPr lang="en-US" dirty="0" smtClean="0"/>
              <a:t>7. A time synonym. The principle here is called </a:t>
            </a:r>
            <a:r>
              <a:rPr lang="en-US" b="1" dirty="0" smtClean="0">
                <a:solidFill>
                  <a:srgbClr val="C00000"/>
                </a:solidFill>
              </a:rPr>
              <a:t>“redeeming the time,” Ephesians 5:16-18 </a:t>
            </a:r>
            <a:r>
              <a:rPr lang="en-US" dirty="0" smtClean="0"/>
              <a:t>is directed toward God. The same phrase in </a:t>
            </a:r>
            <a:r>
              <a:rPr lang="en-US" b="1" dirty="0" smtClean="0">
                <a:solidFill>
                  <a:srgbClr val="C00000"/>
                </a:solidFill>
              </a:rPr>
              <a:t>Colossians 4:5 </a:t>
            </a:r>
            <a:r>
              <a:rPr lang="en-US" dirty="0" smtClean="0"/>
              <a:t>is a synonym toward the unbeliever. </a:t>
            </a:r>
          </a:p>
          <a:p>
            <a:pPr hangingPunct="0"/>
            <a:endParaRPr lang="en-US" dirty="0" smtClean="0"/>
          </a:p>
          <a:p>
            <a:pPr hangingPunct="0">
              <a:buNone/>
            </a:pPr>
            <a:endParaRPr lang="en-US" dirty="0" smtClean="0"/>
          </a:p>
          <a:p>
            <a:pPr hangingPunct="0">
              <a:buNone/>
            </a:pP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r>
              <a:rPr lang="en-US" dirty="0" smtClean="0"/>
              <a:t>8. The chemical synonym. Salt is used for maximum doctrine resident in the soul resulting in greater  grace status</a:t>
            </a:r>
            <a:r>
              <a:rPr lang="en-US" b="1" dirty="0" smtClean="0">
                <a:solidFill>
                  <a:srgbClr val="C00000"/>
                </a:solidFill>
              </a:rPr>
              <a:t>, Matthew 5:13; Mark 9:50; Luke 14:34; Colossians 4:6. </a:t>
            </a:r>
          </a:p>
          <a:p>
            <a:pPr hangingPunct="0"/>
            <a:endParaRPr lang="en-US" b="1" dirty="0" smtClean="0">
              <a:solidFill>
                <a:srgbClr val="0070C0"/>
              </a:solidFill>
            </a:endParaRPr>
          </a:p>
          <a:p>
            <a:pPr hangingPunct="0"/>
            <a:r>
              <a:rPr lang="en-US" b="1" dirty="0" smtClean="0">
                <a:solidFill>
                  <a:srgbClr val="0070C0"/>
                </a:solidFill>
              </a:rPr>
              <a:t>“Conduct yourselves with wisdom toward outsiders, making the most of the opportunity.”</a:t>
            </a:r>
          </a:p>
          <a:p>
            <a:pPr hangingPunct="0"/>
            <a:endParaRPr lang="en-US" dirty="0" smtClean="0"/>
          </a:p>
          <a:p>
            <a:pPr hangingPunct="0"/>
            <a:r>
              <a:rPr lang="en-US" dirty="0" smtClean="0"/>
              <a:t>PERIPATEO – PAImpv – walk, lifestyle.  The retroactive progressive present, it denotes what has begun in the past and continues into the present time. </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endParaRPr lang="en-US" dirty="0" smtClean="0"/>
          </a:p>
          <a:p>
            <a:pPr hangingPunct="0"/>
            <a:r>
              <a:rPr lang="en-US" dirty="0" smtClean="0"/>
              <a:t>You as a member of the royal family of God must have a lifestyle that is different, a lifestyle that will have a dynamic effect upon your own generation and have eternal repercussions as far  as the angelic conflict is concerned. </a:t>
            </a:r>
          </a:p>
          <a:p>
            <a:pPr hangingPunct="0"/>
            <a:endParaRPr lang="en-US" dirty="0" smtClean="0"/>
          </a:p>
          <a:p>
            <a:pPr hangingPunct="0">
              <a:buNone/>
            </a:pPr>
            <a:r>
              <a:rPr lang="en-US" b="1" dirty="0" smtClean="0"/>
              <a:t>The Doctrine of Walking</a:t>
            </a:r>
          </a:p>
          <a:p>
            <a:pPr hangingPunct="0"/>
            <a:r>
              <a:rPr lang="en-US" dirty="0" smtClean="0"/>
              <a:t>1. The secret to walking is found in energy plus balance. Energy can put you off balance so there must be the concept of balance. </a:t>
            </a:r>
          </a:p>
          <a:p>
            <a:pPr hangingPunct="0"/>
            <a:endParaRPr lang="en-US" dirty="0" smtClean="0"/>
          </a:p>
          <a:p>
            <a:pPr hangingPunct="0"/>
            <a:r>
              <a:rPr lang="en-US" dirty="0" smtClean="0"/>
              <a:t>Those two words describe the function of the believer in the royal family. </a:t>
            </a:r>
          </a:p>
          <a:p>
            <a:pPr hangingPunct="0"/>
            <a:endParaRPr lang="en-US" dirty="0" smtClean="0"/>
          </a:p>
          <a:p>
            <a:pPr hangingPunct="0"/>
            <a:r>
              <a:rPr lang="en-US" dirty="0" smtClean="0"/>
              <a:t>We must have the spiritual energy of being filled with the Spirit, we must have the spiritual energy of Bible doctrine resident in the soul. </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r>
              <a:rPr lang="en-US" dirty="0" smtClean="0"/>
              <a:t>Specifically in context prayer is offered on behalf of the apostle Paul. </a:t>
            </a:r>
          </a:p>
          <a:p>
            <a:endParaRPr lang="en-US" dirty="0" smtClean="0"/>
          </a:p>
          <a:p>
            <a:r>
              <a:rPr lang="en-US" dirty="0" smtClean="0"/>
              <a:t>The apostle Paul needs this prayer support because of something he is about to accomplish. It is </a:t>
            </a:r>
            <a:r>
              <a:rPr lang="en-US" u="sng" dirty="0" smtClean="0"/>
              <a:t>a team function</a:t>
            </a:r>
            <a:r>
              <a:rPr lang="en-US" dirty="0" smtClean="0"/>
              <a:t>, it pulls the team together. </a:t>
            </a:r>
          </a:p>
          <a:p>
            <a:endParaRPr lang="en-US" dirty="0" smtClean="0"/>
          </a:p>
          <a:p>
            <a:pPr hangingPunct="0"/>
            <a:r>
              <a:rPr lang="en-US" b="1" dirty="0" smtClean="0">
                <a:solidFill>
                  <a:srgbClr val="0070C0"/>
                </a:solidFill>
              </a:rPr>
              <a:t>“being watchful and thankful” </a:t>
            </a:r>
            <a:r>
              <a:rPr lang="en-US" dirty="0" smtClean="0"/>
              <a:t>– PAPtc GREGOREO - means to be alert. The static present represents a condition in phase two which is assumed as perpetually existing. </a:t>
            </a:r>
          </a:p>
          <a:p>
            <a:pPr hangingPunct="0"/>
            <a:endParaRPr lang="en-US" dirty="0" smtClean="0"/>
          </a:p>
          <a:p>
            <a:pPr hangingPunct="0"/>
            <a:r>
              <a:rPr lang="en-US" dirty="0" smtClean="0"/>
              <a:t>The active voice: the royal family produces the action of the verb as a sacrifice and function of the royal priesthood. </a:t>
            </a:r>
          </a:p>
          <a:p>
            <a:pPr hangingPunct="0"/>
            <a:endParaRPr lang="en-US" dirty="0" smtClean="0"/>
          </a:p>
          <a:p>
            <a:pPr hangingPunct="0"/>
            <a:r>
              <a:rPr lang="en-US" dirty="0" smtClean="0"/>
              <a:t>The participle is used instead of another imperative and so this is the imperative use of the participle as a command, </a:t>
            </a:r>
            <a:r>
              <a:rPr lang="en-US" b="1" dirty="0" smtClean="0">
                <a:solidFill>
                  <a:srgbClr val="0070C0"/>
                </a:solidFill>
              </a:rPr>
              <a:t>“be constantly alert” </a:t>
            </a:r>
            <a:r>
              <a:rPr lang="en-US" dirty="0" smtClean="0"/>
              <a:t>or </a:t>
            </a:r>
            <a:r>
              <a:rPr lang="en-US" b="1" dirty="0" smtClean="0">
                <a:solidFill>
                  <a:srgbClr val="0070C0"/>
                </a:solidFill>
              </a:rPr>
              <a:t>“be constantly being alert by the same function of prayer.”</a:t>
            </a:r>
          </a:p>
          <a:p>
            <a:pPr hangingPunct="0"/>
            <a:endParaRPr lang="en-US" dirty="0" smtClean="0"/>
          </a:p>
          <a:p>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Bible doctrine resident in the soul plus the filling of the Spirit is the modus operandi or the lifestyle of the royal family of God on earth. </a:t>
            </a:r>
          </a:p>
          <a:p>
            <a:pPr hangingPunct="0"/>
            <a:endParaRPr lang="en-US" dirty="0" smtClean="0"/>
          </a:p>
          <a:p>
            <a:pPr hangingPunct="0"/>
            <a:r>
              <a:rPr lang="en-US" dirty="0" smtClean="0"/>
              <a:t>Energy must be controlled. and the controlling of energy is balance. </a:t>
            </a:r>
          </a:p>
          <a:p>
            <a:pPr hangingPunct="0"/>
            <a:endParaRPr lang="en-US" dirty="0" smtClean="0"/>
          </a:p>
          <a:p>
            <a:pPr hangingPunct="0"/>
            <a:r>
              <a:rPr lang="en-US" dirty="0" smtClean="0"/>
              <a:t>2. There are a number of different words for walking. </a:t>
            </a:r>
          </a:p>
          <a:p>
            <a:pPr hangingPunct="0"/>
            <a:endParaRPr lang="en-US" dirty="0" smtClean="0"/>
          </a:p>
          <a:p>
            <a:pPr hangingPunct="0"/>
            <a:r>
              <a:rPr lang="en-US" dirty="0" smtClean="0"/>
              <a:t>3. Walking depicts the believer living his life in relationship to Bible doctrine. This is the great combination of energy and balance</a:t>
            </a:r>
            <a:r>
              <a:rPr lang="en-US" b="1" dirty="0" smtClean="0">
                <a:solidFill>
                  <a:srgbClr val="C00000"/>
                </a:solidFill>
              </a:rPr>
              <a:t>. Ephesians 5:8, </a:t>
            </a:r>
            <a:r>
              <a:rPr lang="en-US" dirty="0" smtClean="0"/>
              <a:t>Darkness of soul; light in the Lord. </a:t>
            </a:r>
            <a:r>
              <a:rPr lang="en-US" b="1" dirty="0" smtClean="0">
                <a:solidFill>
                  <a:srgbClr val="C00000"/>
                </a:solidFill>
              </a:rPr>
              <a:t>“Keep walking as the sons of light.” </a:t>
            </a:r>
          </a:p>
          <a:p>
            <a:pPr hangingPunct="0"/>
            <a:endParaRPr lang="en-US" b="1" dirty="0" smtClean="0">
              <a:solidFill>
                <a:srgbClr val="C00000"/>
              </a:solidFill>
            </a:endParaRP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lstStyle/>
          <a:p>
            <a:pPr hangingPunct="0"/>
            <a:endParaRPr lang="en-US" dirty="0" smtClean="0"/>
          </a:p>
          <a:p>
            <a:pPr hangingPunct="0"/>
            <a:r>
              <a:rPr lang="en-US" dirty="0" smtClean="0"/>
              <a:t>The world is in</a:t>
            </a:r>
            <a:r>
              <a:rPr lang="en-US" u="sng" dirty="0" smtClean="0"/>
              <a:t> darkness </a:t>
            </a:r>
            <a:r>
              <a:rPr lang="en-US" dirty="0" smtClean="0"/>
              <a:t>because Satan is the ruler of this world. As the ruler of this world Satan has as his constituents the “sons of darkness.” </a:t>
            </a:r>
          </a:p>
          <a:p>
            <a:pPr hangingPunct="0"/>
            <a:endParaRPr lang="en-US" dirty="0" smtClean="0"/>
          </a:p>
          <a:p>
            <a:pPr hangingPunct="0"/>
            <a:r>
              <a:rPr lang="en-US" dirty="0" smtClean="0"/>
              <a:t>When a person believes in Jesus Christ he becomes a member of the royal family of God. He is now a son of light. </a:t>
            </a:r>
          </a:p>
          <a:p>
            <a:endParaRPr lang="en-US" dirty="0" smtClean="0"/>
          </a:p>
          <a:p>
            <a:r>
              <a:rPr lang="en-US" dirty="0" smtClean="0"/>
              <a:t>The only spiritual light, the only historical light, the only divine good light this world possesses comes from the believer with Bible doctrine resident in the soul. </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endParaRPr lang="en-US" dirty="0" smtClean="0"/>
          </a:p>
          <a:p>
            <a:pPr hangingPunct="0"/>
            <a:r>
              <a:rPr lang="en-US" dirty="0" smtClean="0"/>
              <a:t>So walking depicts the believer living his life in relationship to Bible doctrine. </a:t>
            </a:r>
            <a:r>
              <a:rPr lang="en-US" b="1" dirty="0" smtClean="0">
                <a:solidFill>
                  <a:srgbClr val="C00000"/>
                </a:solidFill>
              </a:rPr>
              <a:t>3 John 3, “walking in doctrine.” </a:t>
            </a:r>
          </a:p>
          <a:p>
            <a:pPr hangingPunct="0"/>
            <a:endParaRPr lang="en-US" dirty="0" smtClean="0"/>
          </a:p>
          <a:p>
            <a:pPr hangingPunct="0"/>
            <a:r>
              <a:rPr lang="en-US" dirty="0" smtClean="0"/>
              <a:t>4. Walking is a synonym, therefore, for lifestyle, </a:t>
            </a:r>
            <a:r>
              <a:rPr lang="en-US" b="1" dirty="0" smtClean="0">
                <a:solidFill>
                  <a:srgbClr val="C00000"/>
                </a:solidFill>
              </a:rPr>
              <a:t>Romans 13:13. </a:t>
            </a:r>
          </a:p>
          <a:p>
            <a:pPr hangingPunct="0"/>
            <a:endParaRPr lang="en-US" b="1" dirty="0" smtClean="0">
              <a:solidFill>
                <a:srgbClr val="C00000"/>
              </a:solidFill>
            </a:endParaRPr>
          </a:p>
          <a:p>
            <a:pPr hangingPunct="0"/>
            <a:r>
              <a:rPr lang="en-US" dirty="0" smtClean="0"/>
              <a:t>5. Walking is related to some positive things in the learning and application of doctrine.  </a:t>
            </a:r>
            <a:r>
              <a:rPr lang="en-US" b="1" dirty="0" smtClean="0">
                <a:solidFill>
                  <a:srgbClr val="C00000"/>
                </a:solidFill>
              </a:rPr>
              <a:t>Colossians 1:10; 2:6</a:t>
            </a:r>
            <a:r>
              <a:rPr lang="en-US" dirty="0" smtClean="0"/>
              <a:t>.</a:t>
            </a:r>
          </a:p>
          <a:p>
            <a:pPr hangingPunct="0"/>
            <a:endParaRPr lang="en-US" dirty="0" smtClean="0"/>
          </a:p>
          <a:p>
            <a:pPr hangingPunct="0"/>
            <a:r>
              <a:rPr lang="en-US" dirty="0" smtClean="0"/>
              <a:t>6. Walking is related to faith or non-meritorious positive volition, </a:t>
            </a:r>
            <a:r>
              <a:rPr lang="en-US" b="1" dirty="0" smtClean="0">
                <a:solidFill>
                  <a:srgbClr val="C00000"/>
                </a:solidFill>
              </a:rPr>
              <a:t>2 Corinthians 5:7</a:t>
            </a:r>
            <a:r>
              <a:rPr lang="en-US" dirty="0" smtClean="0"/>
              <a:t>. </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t>Walking by sight is the reversionist, he walks by human viewpoint, by what he sees, what he hears and what he learns from cosmos diabolicus; but we walk by faith or by doctrine resident in the soul and faith-rest is the applicator. </a:t>
            </a:r>
          </a:p>
          <a:p>
            <a:pPr hangingPunct="0"/>
            <a:endParaRPr lang="en-US" b="1" dirty="0" smtClean="0">
              <a:solidFill>
                <a:srgbClr val="C00000"/>
              </a:solidFill>
            </a:endParaRPr>
          </a:p>
          <a:p>
            <a:pPr hangingPunct="0"/>
            <a:r>
              <a:rPr lang="en-US" dirty="0" smtClean="0"/>
              <a:t>7. Walking also is used to describe the filling of the Spirit, </a:t>
            </a:r>
            <a:r>
              <a:rPr lang="en-US" b="1" dirty="0" smtClean="0">
                <a:solidFill>
                  <a:srgbClr val="C00000"/>
                </a:solidFill>
              </a:rPr>
              <a:t>Romans 8:2-4; Galatians 5:16.</a:t>
            </a:r>
          </a:p>
          <a:p>
            <a:pPr hangingPunct="0"/>
            <a:endParaRPr lang="en-US" dirty="0" smtClean="0"/>
          </a:p>
          <a:p>
            <a:pPr hangingPunct="0"/>
            <a:r>
              <a:rPr lang="en-US" dirty="0" smtClean="0"/>
              <a:t>8. Walking describes the  greater  grace status, </a:t>
            </a:r>
            <a:r>
              <a:rPr lang="en-US" b="1" dirty="0" smtClean="0">
                <a:solidFill>
                  <a:srgbClr val="C00000"/>
                </a:solidFill>
              </a:rPr>
              <a:t>Philippians 3:17; Romans 6:4. </a:t>
            </a:r>
            <a:r>
              <a:rPr lang="en-US" dirty="0" smtClean="0"/>
              <a:t>We walk in newness of life which is Bible doctrine resident in the soul; </a:t>
            </a:r>
            <a:r>
              <a:rPr lang="en-US" b="1" dirty="0" smtClean="0">
                <a:solidFill>
                  <a:srgbClr val="C00000"/>
                </a:solidFill>
              </a:rPr>
              <a:t>Ephesians 4:1. </a:t>
            </a:r>
          </a:p>
          <a:p>
            <a:pPr hangingPunct="0"/>
            <a:endParaRPr lang="en-US" dirty="0" smtClean="0"/>
          </a:p>
          <a:p>
            <a:pPr hangingPunct="0"/>
            <a:r>
              <a:rPr lang="en-US" dirty="0" smtClean="0"/>
              <a:t>9. Walking is also used in describing reversionism in </a:t>
            </a:r>
            <a:r>
              <a:rPr lang="en-US" b="1" dirty="0" smtClean="0">
                <a:solidFill>
                  <a:srgbClr val="C00000"/>
                </a:solidFill>
              </a:rPr>
              <a:t>Ephesians 4:17,18. </a:t>
            </a:r>
            <a:r>
              <a:rPr lang="en-US" dirty="0" smtClean="0"/>
              <a:t>The reversionist has no doctrine in the mind. </a:t>
            </a:r>
            <a:r>
              <a:rPr lang="en-US" b="1" dirty="0" smtClean="0">
                <a:solidFill>
                  <a:srgbClr val="C00000"/>
                </a:solidFill>
              </a:rPr>
              <a:t>Philippians 3:18.	</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PERIPATEO – PAImpv – be walking,  way of life, lifestyle, pattern of life. </a:t>
            </a:r>
            <a:r>
              <a:rPr lang="en-US" b="1" dirty="0" smtClean="0">
                <a:solidFill>
                  <a:srgbClr val="0070C0"/>
                </a:solidFill>
              </a:rPr>
              <a:t>“Keep walking” </a:t>
            </a:r>
          </a:p>
          <a:p>
            <a:pPr hangingPunct="0"/>
            <a:endParaRPr lang="en-US" dirty="0" smtClean="0"/>
          </a:p>
          <a:p>
            <a:pPr hangingPunct="0"/>
            <a:r>
              <a:rPr lang="en-US" b="1" dirty="0" smtClean="0">
                <a:solidFill>
                  <a:srgbClr val="0070C0"/>
                </a:solidFill>
              </a:rPr>
              <a:t>“with wisdom toward s outsiders” </a:t>
            </a:r>
            <a:r>
              <a:rPr lang="en-US" dirty="0" smtClean="0"/>
              <a:t>– SOPHIA - means here wisdom which God imparts to the royal priesthood through the doctrine resident in the soul. </a:t>
            </a:r>
          </a:p>
          <a:p>
            <a:pPr hangingPunct="0"/>
            <a:endParaRPr lang="en-US" dirty="0" smtClean="0"/>
          </a:p>
          <a:p>
            <a:pPr hangingPunct="0"/>
            <a:r>
              <a:rPr lang="en-US" b="1" dirty="0" smtClean="0">
                <a:solidFill>
                  <a:srgbClr val="0070C0"/>
                </a:solidFill>
              </a:rPr>
              <a:t>“outsiders” </a:t>
            </a:r>
            <a:r>
              <a:rPr lang="en-US" dirty="0" smtClean="0"/>
              <a:t>– TOUS EXO - the unbeliever as needing information, and you are his source. </a:t>
            </a:r>
          </a:p>
          <a:p>
            <a:pPr hangingPunct="0"/>
            <a:endParaRPr lang="en-US" dirty="0" smtClean="0"/>
          </a:p>
          <a:p>
            <a:pPr hangingPunct="0"/>
            <a:r>
              <a:rPr lang="en-US" b="1" dirty="0" smtClean="0">
                <a:solidFill>
                  <a:srgbClr val="0070C0"/>
                </a:solidFill>
              </a:rPr>
              <a:t>“making the most of the opportunity” </a:t>
            </a:r>
            <a:r>
              <a:rPr lang="en-US" dirty="0" smtClean="0"/>
              <a:t>– EXAGORAZOMAI  PMPtc -  means to purchase, to buy up, to buy out. </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endParaRPr lang="en-US" dirty="0" smtClean="0"/>
          </a:p>
          <a:p>
            <a:pPr hangingPunct="0"/>
            <a:r>
              <a:rPr lang="en-US" dirty="0" smtClean="0"/>
              <a:t>The progressive present means the believer is studying and applying doctrine so he is </a:t>
            </a:r>
            <a:r>
              <a:rPr lang="en-US" u="sng" dirty="0" smtClean="0"/>
              <a:t>making the most of his life. </a:t>
            </a:r>
          </a:p>
          <a:p>
            <a:pPr hangingPunct="0"/>
            <a:endParaRPr lang="en-US" dirty="0" smtClean="0"/>
          </a:p>
          <a:p>
            <a:pPr hangingPunct="0"/>
            <a:r>
              <a:rPr lang="en-US" dirty="0" smtClean="0"/>
              <a:t>The more truth you take in doctrine the more you will use doctrine when you are in contact with the unbeliever, and you will give him the opportunity of making a decision for Christ simply by a clear and lucid presentation of the information. </a:t>
            </a:r>
          </a:p>
          <a:p>
            <a:pPr hangingPunct="0"/>
            <a:endParaRPr lang="en-US" dirty="0" smtClean="0"/>
          </a:p>
          <a:p>
            <a:pPr hangingPunct="0"/>
            <a:r>
              <a:rPr lang="en-US" b="1" dirty="0" smtClean="0">
                <a:solidFill>
                  <a:srgbClr val="0070C0"/>
                </a:solidFill>
              </a:rPr>
              <a:t>“opportunity” </a:t>
            </a:r>
            <a:r>
              <a:rPr lang="en-US" dirty="0" smtClean="0"/>
              <a:t>– KAIROI -  time in chunks, segments, allotments of time.</a:t>
            </a:r>
          </a:p>
          <a:p>
            <a:pPr hangingPunct="0"/>
            <a:endParaRPr lang="en-US" dirty="0" smtClean="0"/>
          </a:p>
          <a:p>
            <a:pPr hangingPunct="0"/>
            <a:r>
              <a:rPr lang="en-US" dirty="0" smtClean="0"/>
              <a:t>This means the span of time beginning at salvation and concluding at the Rapture; there are certain moments in that period of your life on this earth as a believer when you will have </a:t>
            </a:r>
            <a:r>
              <a:rPr lang="en-US" u="sng" dirty="0" smtClean="0"/>
              <a:t>opportunity to witness </a:t>
            </a:r>
            <a:r>
              <a:rPr lang="en-US" dirty="0" smtClean="0"/>
              <a:t>and you are commanded to do so. </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r>
              <a:rPr lang="en-US" dirty="0" smtClean="0"/>
              <a:t>Translation: </a:t>
            </a:r>
            <a:r>
              <a:rPr lang="en-US" b="1" dirty="0" smtClean="0">
                <a:solidFill>
                  <a:srgbClr val="0070C0"/>
                </a:solidFill>
              </a:rPr>
              <a:t>“Keep walking in wisdom toward the ones outside </a:t>
            </a:r>
            <a:r>
              <a:rPr lang="en-US" dirty="0" smtClean="0"/>
              <a:t>[unbelievers</a:t>
            </a:r>
            <a:r>
              <a:rPr lang="en-US" b="1" dirty="0" smtClean="0">
                <a:solidFill>
                  <a:srgbClr val="0070C0"/>
                </a:solidFill>
              </a:rPr>
              <a:t>]; keep purchasing the time </a:t>
            </a:r>
            <a:r>
              <a:rPr lang="en-US" dirty="0" smtClean="0"/>
              <a:t>[where they are concerned].”</a:t>
            </a:r>
          </a:p>
          <a:p>
            <a:endParaRPr lang="en-US" dirty="0" smtClean="0"/>
          </a:p>
          <a:p>
            <a:pPr hangingPunct="0">
              <a:buNone/>
            </a:pPr>
            <a:r>
              <a:rPr lang="en-US" dirty="0" smtClean="0"/>
              <a:t>Summary</a:t>
            </a:r>
          </a:p>
          <a:p>
            <a:pPr hangingPunct="0"/>
            <a:r>
              <a:rPr lang="en-US" dirty="0" smtClean="0"/>
              <a:t>1. To summarize this verse it is best to begin at the end with the phrase </a:t>
            </a:r>
            <a:r>
              <a:rPr lang="en-US" b="1" dirty="0" smtClean="0">
                <a:solidFill>
                  <a:srgbClr val="0070C0"/>
                </a:solidFill>
              </a:rPr>
              <a:t>“keep purchasing the time.” </a:t>
            </a:r>
            <a:r>
              <a:rPr lang="en-US" dirty="0" smtClean="0"/>
              <a:t>T</a:t>
            </a:r>
          </a:p>
          <a:p>
            <a:pPr hangingPunct="0"/>
            <a:endParaRPr lang="en-US" dirty="0" smtClean="0"/>
          </a:p>
          <a:p>
            <a:pPr hangingPunct="0"/>
            <a:r>
              <a:rPr lang="en-US" dirty="0" smtClean="0"/>
              <a:t>Time is purchased by means of witnessing, according to this verse. (Time is also purchased by being filled with the Spirit, according to </a:t>
            </a:r>
            <a:r>
              <a:rPr lang="en-US" b="1" dirty="0" smtClean="0">
                <a:solidFill>
                  <a:srgbClr val="C00000"/>
                </a:solidFill>
              </a:rPr>
              <a:t>Ephesians 5</a:t>
            </a:r>
            <a:r>
              <a:rPr lang="en-US" dirty="0" smtClean="0"/>
              <a:t>)</a:t>
            </a:r>
          </a:p>
          <a:p>
            <a:pPr hangingPunct="0"/>
            <a:endParaRPr lang="en-US" dirty="0" smtClean="0"/>
          </a:p>
          <a:p>
            <a:pPr hangingPunct="0"/>
            <a:r>
              <a:rPr lang="en-US" dirty="0" smtClean="0"/>
              <a:t>2. However, prior to attitude toward the unbeliever is the purchase of time in </a:t>
            </a:r>
            <a:r>
              <a:rPr lang="en-US" b="1" dirty="0" smtClean="0">
                <a:solidFill>
                  <a:srgbClr val="C00000"/>
                </a:solidFill>
              </a:rPr>
              <a:t>Ephesians 5:16-18 </a:t>
            </a:r>
            <a:r>
              <a:rPr lang="en-US" dirty="0" smtClean="0"/>
              <a:t>which  refers to using doctrine in the soul. </a:t>
            </a:r>
          </a:p>
          <a:p>
            <a:pPr hangingPunct="0">
              <a:buNone/>
            </a:pPr>
            <a:endParaRPr lang="en-US" dirty="0" smtClean="0"/>
          </a:p>
          <a:p>
            <a:pPr hangingPunct="0"/>
            <a:r>
              <a:rPr lang="en-US" dirty="0" smtClean="0"/>
              <a:t>3. Maximum doctrine in the soul means entrance into the greater grace life. </a:t>
            </a:r>
          </a:p>
          <a:p>
            <a:pPr hangingPunct="0"/>
            <a:endParaRPr lang="en-US"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4. Therefore maturity has three categories of expression: </a:t>
            </a:r>
          </a:p>
          <a:p>
            <a:pPr hangingPunct="0">
              <a:buNone/>
            </a:pPr>
            <a:r>
              <a:rPr lang="en-US" dirty="0" smtClean="0"/>
              <a:t>    -  greater grace or maturity expresses itself toward God </a:t>
            </a:r>
          </a:p>
          <a:p>
            <a:pPr hangingPunct="0">
              <a:buNone/>
            </a:pPr>
            <a:r>
              <a:rPr lang="en-US" dirty="0" smtClean="0"/>
              <a:t>     - occupation with Christ; toward life </a:t>
            </a:r>
          </a:p>
          <a:p>
            <a:pPr hangingPunct="0">
              <a:buNone/>
            </a:pPr>
            <a:r>
              <a:rPr lang="en-US" dirty="0" smtClean="0"/>
              <a:t>     - capacity for life in every type of circumstance, the prosperities of life, the adversities of life, but having great capacities for life; toward persons </a:t>
            </a:r>
          </a:p>
          <a:p>
            <a:pPr hangingPunct="0">
              <a:buNone/>
            </a:pPr>
            <a:r>
              <a:rPr lang="en-US" dirty="0" smtClean="0"/>
              <a:t>      </a:t>
            </a:r>
          </a:p>
          <a:p>
            <a:pPr hangingPunct="0">
              <a:buNone/>
            </a:pPr>
            <a:r>
              <a:rPr lang="en-US" dirty="0" smtClean="0"/>
              <a:t>    having excellent relationships with fellow believers and a dynamic witness toward the unbeliever, maximum category marriage love as well as friendship love. </a:t>
            </a:r>
          </a:p>
          <a:p>
            <a:endParaRPr lang="en-US" dirty="0" smtClean="0"/>
          </a:p>
          <a:p>
            <a:pPr hangingPunct="0"/>
            <a:r>
              <a:rPr lang="en-US" dirty="0" smtClean="0"/>
              <a:t>5. In this context “keep purchasing time” is definitely related to the unbeliever. </a:t>
            </a:r>
          </a:p>
          <a:p>
            <a:pPr hangingPunct="0"/>
            <a:endParaRPr lang="en-US" dirty="0" smtClean="0"/>
          </a:p>
          <a:p>
            <a:pPr hangingPunct="0"/>
            <a:r>
              <a:rPr lang="en-US" dirty="0" smtClean="0"/>
              <a:t>6. The verse relates doctrine resident in the soul to your ministry of reconciliation.   </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buNone/>
            </a:pPr>
            <a:r>
              <a:rPr lang="en-US" b="1" dirty="0" smtClean="0"/>
              <a:t>The Doctrine of Witnessing</a:t>
            </a:r>
          </a:p>
          <a:p>
            <a:pPr hangingPunct="0"/>
            <a:endParaRPr lang="en-US" dirty="0" smtClean="0"/>
          </a:p>
          <a:p>
            <a:pPr hangingPunct="0"/>
            <a:r>
              <a:rPr lang="en-US" dirty="0" smtClean="0"/>
              <a:t>1. Definition: Witnessing is the royal family fulfilling its ministry of reconciliation. </a:t>
            </a:r>
          </a:p>
          <a:p>
            <a:pPr hangingPunct="0"/>
            <a:endParaRPr lang="en-US" dirty="0" smtClean="0"/>
          </a:p>
          <a:p>
            <a:pPr hangingPunct="0"/>
            <a:r>
              <a:rPr lang="en-US" dirty="0" smtClean="0"/>
              <a:t>One of the full-time Christian service functions that belongs to you is the ministry of reconciliation, 2 Corinthians 5. </a:t>
            </a:r>
          </a:p>
          <a:p>
            <a:pPr hangingPunct="0"/>
            <a:endParaRPr lang="en-US" dirty="0" smtClean="0"/>
          </a:p>
          <a:p>
            <a:pPr hangingPunct="0"/>
            <a:r>
              <a:rPr lang="en-US" dirty="0" smtClean="0"/>
              <a:t>Witnessing is the royal family communicating the gospel to the unbeliever on a personal basis. </a:t>
            </a:r>
          </a:p>
          <a:p>
            <a:pPr hangingPunct="0"/>
            <a:endParaRPr lang="en-US" dirty="0" smtClean="0"/>
          </a:p>
          <a:p>
            <a:pPr hangingPunct="0"/>
            <a:r>
              <a:rPr lang="en-US" dirty="0" smtClean="0"/>
              <a:t>Witnessing, therefore, is personal evangelism. This is a personal contact, personal conversation, do-it-yourself type of thing.</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pPr hangingPunct="0"/>
            <a:r>
              <a:rPr lang="en-US" dirty="0" smtClean="0"/>
              <a:t>Witnessing functions apart from mass evangelism, apart from church evangelism or the preaching of the believer who has the gift of evangelism. </a:t>
            </a:r>
          </a:p>
          <a:p>
            <a:pPr hangingPunct="0"/>
            <a:endParaRPr lang="en-US" dirty="0" smtClean="0"/>
          </a:p>
          <a:p>
            <a:pPr hangingPunct="0"/>
            <a:r>
              <a:rPr lang="en-US" dirty="0" smtClean="0"/>
              <a:t>The threefold character of witnessing is found </a:t>
            </a:r>
            <a:r>
              <a:rPr lang="en-US" b="1" dirty="0" smtClean="0">
                <a:solidFill>
                  <a:srgbClr val="C00000"/>
                </a:solidFill>
              </a:rPr>
              <a:t>in  1 Thess. 1:4,5, </a:t>
            </a:r>
            <a:r>
              <a:rPr lang="en-US" dirty="0" smtClean="0"/>
              <a:t>the witnessing of the life, the lips, the witnessing of God the Holy Spirit. </a:t>
            </a:r>
          </a:p>
          <a:p>
            <a:pPr hangingPunct="0"/>
            <a:endParaRPr lang="en-US" dirty="0" smtClean="0"/>
          </a:p>
          <a:p>
            <a:pPr hangingPunct="0"/>
            <a:r>
              <a:rPr lang="en-US" dirty="0" smtClean="0"/>
              <a:t>2. The Holy Spirit is the sovereign executive of witnessing. The unbeliever is minus a human spirit, he has no frame of reference for the gospel. </a:t>
            </a:r>
          </a:p>
          <a:p>
            <a:pPr hangingPunct="0"/>
            <a:endParaRPr lang="en-US" dirty="0" smtClean="0"/>
          </a:p>
          <a:p>
            <a:pPr hangingPunct="0"/>
            <a:r>
              <a:rPr lang="en-US" dirty="0" smtClean="0"/>
              <a:t>The gospel is spiritual phenomena and therefore it is impossible for any unbeliever to understand any portion of the gospel by his own ability.</a:t>
            </a:r>
          </a:p>
          <a:p>
            <a:pPr hangingPunct="0"/>
            <a:endParaRPr lang="en-US" dirty="0" smtClean="0"/>
          </a:p>
          <a:p>
            <a:pPr hangingPunct="0"/>
            <a:r>
              <a:rPr lang="en-US" dirty="0" smtClean="0"/>
              <a:t>God the Holy Spirit must act as a human spirit in order for them to understand the gospel — </a:t>
            </a:r>
            <a:r>
              <a:rPr lang="en-US" b="1" dirty="0" smtClean="0">
                <a:solidFill>
                  <a:srgbClr val="C00000"/>
                </a:solidFill>
              </a:rPr>
              <a:t>John 16:8-11. </a:t>
            </a:r>
          </a:p>
          <a:p>
            <a:pPr hangingPunct="0"/>
            <a:endParaRPr lang="en-US" b="1" dirty="0" smtClean="0">
              <a:solidFill>
                <a:srgbClr val="C00000"/>
              </a:solidFill>
            </a:endParaRP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r>
              <a:rPr lang="en-US" b="1" dirty="0" smtClean="0">
                <a:solidFill>
                  <a:srgbClr val="0070C0"/>
                </a:solidFill>
              </a:rPr>
              <a:t>“with thanksgiving,” </a:t>
            </a:r>
            <a:r>
              <a:rPr lang="en-US" dirty="0" smtClean="0"/>
              <a:t>EN plus the locative of the noun EUCHARISTIA. It should be translated </a:t>
            </a:r>
            <a:r>
              <a:rPr lang="en-US" b="1" dirty="0" smtClean="0">
                <a:solidFill>
                  <a:srgbClr val="0070C0"/>
                </a:solidFill>
              </a:rPr>
              <a:t>“in the sphere of thanksgiving.” </a:t>
            </a:r>
            <a:endParaRPr lang="en-US" dirty="0" smtClean="0"/>
          </a:p>
          <a:p>
            <a:endParaRPr lang="en-US" dirty="0" smtClean="0"/>
          </a:p>
          <a:p>
            <a:r>
              <a:rPr lang="en-US" dirty="0" smtClean="0"/>
              <a:t>Translation: </a:t>
            </a:r>
            <a:r>
              <a:rPr lang="en-US" b="1" dirty="0" smtClean="0">
                <a:solidFill>
                  <a:srgbClr val="0070C0"/>
                </a:solidFill>
              </a:rPr>
              <a:t>“Be devoting yourselves to prayer, constantly being alert by means of the same function of prayer in the sphere of thanksgiving.”</a:t>
            </a:r>
          </a:p>
          <a:p>
            <a:endParaRPr lang="en-US" b="1" dirty="0" smtClean="0">
              <a:solidFill>
                <a:srgbClr val="0070C0"/>
              </a:solidFill>
            </a:endParaRPr>
          </a:p>
          <a:p>
            <a:pPr hangingPunct="0"/>
            <a:r>
              <a:rPr lang="en-US" dirty="0" smtClean="0"/>
              <a:t>There is one aspect of prayer that needs to be </a:t>
            </a:r>
            <a:r>
              <a:rPr lang="en-US" dirty="0" err="1" smtClean="0"/>
              <a:t>emphasised</a:t>
            </a:r>
            <a:r>
              <a:rPr lang="en-US" dirty="0" smtClean="0"/>
              <a:t> and reemphasized, and that is the word </a:t>
            </a:r>
            <a:r>
              <a:rPr lang="en-US" u="sng" dirty="0" smtClean="0"/>
              <a:t>constantly</a:t>
            </a:r>
            <a:r>
              <a:rPr lang="en-US" dirty="0" smtClean="0"/>
              <a:t>, and then the word </a:t>
            </a:r>
            <a:r>
              <a:rPr lang="en-US" b="1" dirty="0" smtClean="0">
                <a:solidFill>
                  <a:srgbClr val="0070C0"/>
                </a:solidFill>
              </a:rPr>
              <a:t>“thanksgiving.” </a:t>
            </a:r>
          </a:p>
          <a:p>
            <a:pPr hangingPunct="0"/>
            <a:endParaRPr lang="en-US" b="1" dirty="0" smtClean="0">
              <a:solidFill>
                <a:srgbClr val="0070C0"/>
              </a:solidFill>
            </a:endParaRPr>
          </a:p>
          <a:p>
            <a:pPr hangingPunct="0"/>
            <a:r>
              <a:rPr lang="en-US" dirty="0" smtClean="0"/>
              <a:t>We have two present tenses in this verse. One is a present imperative, one is a present participle. </a:t>
            </a:r>
          </a:p>
          <a:p>
            <a:pPr hangingPunct="0"/>
            <a:endParaRPr lang="en-US" dirty="0" smtClean="0"/>
          </a:p>
          <a:p>
            <a:pPr hangingPunct="0"/>
            <a:r>
              <a:rPr lang="en-US" dirty="0" smtClean="0"/>
              <a:t>We should be constantly devoting ourselves to prayer, we should also be constantly alert in the field of prayer. Thanksgiving is the key. </a:t>
            </a:r>
          </a:p>
          <a:p>
            <a:pPr hangingPunct="0"/>
            <a:endParaRPr lang="en-US" dirty="0" smtClean="0"/>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In these verses sin does not mean personal sin, or the fact that you are bad or that you are a sinner. </a:t>
            </a:r>
          </a:p>
          <a:p>
            <a:pPr hangingPunct="0"/>
            <a:endParaRPr lang="en-US" dirty="0" smtClean="0"/>
          </a:p>
          <a:p>
            <a:pPr hangingPunct="0"/>
            <a:r>
              <a:rPr lang="en-US" dirty="0" smtClean="0"/>
              <a:t>The </a:t>
            </a:r>
            <a:r>
              <a:rPr lang="en-US" b="1" u="sng" dirty="0" smtClean="0"/>
              <a:t>only sin </a:t>
            </a:r>
            <a:r>
              <a:rPr lang="en-US" dirty="0" smtClean="0"/>
              <a:t>that is an issue in presentation of the gospel is the rejection of Jesus Christ as saviour. </a:t>
            </a:r>
          </a:p>
          <a:p>
            <a:pPr hangingPunct="0"/>
            <a:endParaRPr lang="en-US" dirty="0" smtClean="0"/>
          </a:p>
          <a:p>
            <a:pPr hangingPunct="0"/>
            <a:r>
              <a:rPr lang="en-US" dirty="0" smtClean="0"/>
              <a:t>Therefore </a:t>
            </a:r>
            <a:r>
              <a:rPr lang="en-US" b="1" dirty="0" smtClean="0">
                <a:solidFill>
                  <a:srgbClr val="C00000"/>
                </a:solidFill>
              </a:rPr>
              <a:t>verse 9 </a:t>
            </a:r>
            <a:r>
              <a:rPr lang="en-US" dirty="0" smtClean="0"/>
              <a:t>says, </a:t>
            </a:r>
            <a:r>
              <a:rPr lang="en-US" b="1" dirty="0" smtClean="0">
                <a:solidFill>
                  <a:srgbClr val="C00000"/>
                </a:solidFill>
              </a:rPr>
              <a:t>“Concerning sin because they do not believe on me.” </a:t>
            </a:r>
            <a:r>
              <a:rPr lang="en-US" dirty="0" smtClean="0"/>
              <a:t>Personal sin is not the issue. </a:t>
            </a:r>
          </a:p>
          <a:p>
            <a:pPr hangingPunct="0"/>
            <a:endParaRPr lang="en-US" dirty="0" smtClean="0"/>
          </a:p>
          <a:p>
            <a:pPr hangingPunct="0"/>
            <a:r>
              <a:rPr lang="en-US" dirty="0" smtClean="0"/>
              <a:t>The second factor, </a:t>
            </a:r>
            <a:r>
              <a:rPr lang="en-US" b="1" dirty="0" smtClean="0">
                <a:solidFill>
                  <a:srgbClr val="C00000"/>
                </a:solidFill>
              </a:rPr>
              <a:t>“concerning righteousness because I go to the Father and you no longer see me.” </a:t>
            </a:r>
          </a:p>
          <a:p>
            <a:pPr hangingPunct="0"/>
            <a:endParaRPr lang="en-US" b="1" dirty="0" smtClean="0">
              <a:solidFill>
                <a:srgbClr val="C00000"/>
              </a:solidFill>
            </a:endParaRPr>
          </a:p>
          <a:p>
            <a:pPr hangingPunct="0"/>
            <a:r>
              <a:rPr lang="en-US" dirty="0" smtClean="0"/>
              <a:t>In other words, Jesus Christ as a member of the human race is accepted at the right hand of the Father</a:t>
            </a:r>
            <a:r>
              <a:rPr lang="en-US" u="sng" dirty="0" smtClean="0"/>
              <a:t>, everyone who believes in Him is in union with Christ,</a:t>
            </a:r>
            <a:r>
              <a:rPr lang="en-US" dirty="0" smtClean="0"/>
              <a:t> also accepted at the right hand of the Father. </a:t>
            </a:r>
          </a:p>
          <a:p>
            <a:pPr hangingPunct="0"/>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dirty="0" smtClean="0"/>
              <a:t>This is what the Holy Spirit emphasizes. Finally, </a:t>
            </a:r>
            <a:r>
              <a:rPr lang="en-US" b="1" dirty="0" smtClean="0">
                <a:solidFill>
                  <a:srgbClr val="C00000"/>
                </a:solidFill>
              </a:rPr>
              <a:t>“concerning judgment because the ruler of this world has been judged.” </a:t>
            </a:r>
          </a:p>
          <a:p>
            <a:endParaRPr lang="en-US" b="1" dirty="0" smtClean="0">
              <a:solidFill>
                <a:srgbClr val="C00000"/>
              </a:solidFill>
            </a:endParaRPr>
          </a:p>
          <a:p>
            <a:r>
              <a:rPr lang="en-US" dirty="0" smtClean="0"/>
              <a:t>The ruler of this world is Satan and Satan was judged when Jesus Christ died on the cross, rose again, ascended.</a:t>
            </a:r>
          </a:p>
          <a:p>
            <a:endParaRPr lang="en-US" dirty="0" smtClean="0"/>
          </a:p>
          <a:p>
            <a:r>
              <a:rPr lang="en-US" dirty="0" smtClean="0"/>
              <a:t>The judgment of Satan is mentioned in </a:t>
            </a:r>
            <a:r>
              <a:rPr lang="en-US" b="1" dirty="0" smtClean="0">
                <a:solidFill>
                  <a:srgbClr val="C00000"/>
                </a:solidFill>
              </a:rPr>
              <a:t>Colossians 2:24; Hebrews 2:14</a:t>
            </a:r>
            <a:r>
              <a:rPr lang="en-US" dirty="0" smtClean="0"/>
              <a:t>. </a:t>
            </a:r>
          </a:p>
          <a:p>
            <a:endParaRPr lang="en-US" dirty="0" smtClean="0"/>
          </a:p>
          <a:p>
            <a:r>
              <a:rPr lang="en-US" dirty="0" smtClean="0"/>
              <a:t>Satan has been judged and therefore since he has and is going to be cast into the lake of fire those who reject Christ as saviour will share the lake of fire with him. </a:t>
            </a:r>
          </a:p>
          <a:p>
            <a:endParaRPr lang="en-US" dirty="0" smtClean="0"/>
          </a:p>
          <a:p>
            <a:endParaRPr lang="en-US"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lstStyle/>
          <a:p>
            <a:r>
              <a:rPr lang="en-US" dirty="0" smtClean="0"/>
              <a:t>The reason for God the Holy Spirit having to make this information real to the unbeliever is because of the statement of </a:t>
            </a:r>
            <a:r>
              <a:rPr lang="en-US" b="1" dirty="0" smtClean="0">
                <a:solidFill>
                  <a:srgbClr val="C00000"/>
                </a:solidFill>
              </a:rPr>
              <a:t> 1 Corinthians 2:14, “The soulish man </a:t>
            </a:r>
            <a:r>
              <a:rPr lang="en-US" dirty="0" smtClean="0"/>
              <a:t>[unbeliever] </a:t>
            </a:r>
            <a:r>
              <a:rPr lang="en-US" b="1" dirty="0" smtClean="0">
                <a:solidFill>
                  <a:srgbClr val="C00000"/>
                </a:solidFill>
              </a:rPr>
              <a:t>does not accept the things of the Spirit of God, for they are foolishness to him; and he is not able to obtain knowledge of the gospel because they are discerned from the source of the human spirit.”</a:t>
            </a:r>
            <a:r>
              <a:rPr lang="en-US" dirty="0" smtClean="0"/>
              <a:t> </a:t>
            </a:r>
          </a:p>
          <a:p>
            <a:endParaRPr lang="en-US" dirty="0" smtClean="0"/>
          </a:p>
          <a:p>
            <a:r>
              <a:rPr lang="en-US" dirty="0" smtClean="0"/>
              <a:t>There is no way he can understand the gospel because all gospel information is discerned by the human spirit. </a:t>
            </a:r>
          </a:p>
          <a:p>
            <a:endParaRPr lang="en-US" dirty="0" smtClean="0"/>
          </a:p>
          <a:p>
            <a:r>
              <a:rPr lang="en-US" dirty="0" smtClean="0"/>
              <a:t>We are born with a soul and a body but without a human spirit. </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endParaRPr lang="en-US" dirty="0" smtClean="0"/>
          </a:p>
          <a:p>
            <a:r>
              <a:rPr lang="en-US" dirty="0" smtClean="0"/>
              <a:t>We acquire the human spirit at the point of regeneration. The human spirit is the means, the frame of reference, for spiritual phenomena. </a:t>
            </a:r>
          </a:p>
          <a:p>
            <a:endParaRPr lang="en-US" dirty="0" smtClean="0"/>
          </a:p>
          <a:p>
            <a:r>
              <a:rPr lang="en-US" dirty="0" smtClean="0"/>
              <a:t>Before the spiritual phenomena [Bible doctrine in any form] can enter the frame of reference in the soul it must be assimilated in the human spirit. </a:t>
            </a:r>
          </a:p>
          <a:p>
            <a:endParaRPr lang="en-US" dirty="0" smtClean="0"/>
          </a:p>
          <a:p>
            <a:r>
              <a:rPr lang="en-US" dirty="0" smtClean="0"/>
              <a:t>But the unbeliever doesn’t have a human spirit, therefore the spiritual phenomena is foolishness to him, he can’t comprehend it.</a:t>
            </a:r>
          </a:p>
          <a:p>
            <a:endParaRPr lang="en-US" dirty="0" smtClean="0"/>
          </a:p>
          <a:p>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dirty="0" smtClean="0"/>
              <a:t> So whenever the gospel is presented it is God the Holy Spirit who takes what is personal in the presentation and makes it reality in the soul of the unbeliever so that </a:t>
            </a:r>
            <a:r>
              <a:rPr lang="en-US" u="sng" dirty="0" smtClean="0"/>
              <a:t>he sees an issue, so that he understands an issue, so that he becomes aware of what the issue really is.</a:t>
            </a:r>
          </a:p>
          <a:p>
            <a:endParaRPr lang="en-US" u="sng" dirty="0" smtClean="0"/>
          </a:p>
          <a:p>
            <a:pPr hangingPunct="0"/>
            <a:r>
              <a:rPr lang="en-US" dirty="0" smtClean="0"/>
              <a:t>3. Correct Bible doctrine [the gospel] is always the weapon of witnessing — not salesmanship tactics, not weeping and wailing and begging, not some gimmick system or jumping through psychological hoops. </a:t>
            </a:r>
          </a:p>
          <a:p>
            <a:pPr hangingPunct="0"/>
            <a:endParaRPr lang="en-US" dirty="0" smtClean="0"/>
          </a:p>
          <a:p>
            <a:pPr hangingPunct="0"/>
            <a:r>
              <a:rPr lang="en-US" dirty="0" smtClean="0"/>
              <a:t>Under this concept we have </a:t>
            </a:r>
            <a:r>
              <a:rPr lang="en-US" u="sng" dirty="0" smtClean="0"/>
              <a:t>seven principles </a:t>
            </a:r>
            <a:r>
              <a:rPr lang="en-US" dirty="0" smtClean="0"/>
              <a:t>related to the Bible as the weapon:</a:t>
            </a:r>
          </a:p>
          <a:p>
            <a:pPr hangingPunct="0">
              <a:buNone/>
            </a:pPr>
            <a:r>
              <a:rPr lang="en-US" dirty="0" smtClean="0"/>
              <a:t>		a) The gospel which is in the Bible is the power of God to salvation. </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lstStyle/>
          <a:p>
            <a:pPr hangingPunct="0"/>
            <a:r>
              <a:rPr lang="en-US" dirty="0" smtClean="0"/>
              <a:t>It is the gospel, the message, the content, that saves, not salesmanship tactics, </a:t>
            </a:r>
            <a:r>
              <a:rPr lang="en-US" b="1" dirty="0" smtClean="0">
                <a:solidFill>
                  <a:srgbClr val="C00000"/>
                </a:solidFill>
              </a:rPr>
              <a:t>Romans 1:16; 1 Corinthians 1:18.</a:t>
            </a:r>
          </a:p>
          <a:p>
            <a:pPr hangingPunct="0"/>
            <a:endParaRPr lang="en-US" b="1" dirty="0" smtClean="0">
              <a:solidFill>
                <a:srgbClr val="C00000"/>
              </a:solidFill>
            </a:endParaRPr>
          </a:p>
          <a:p>
            <a:pPr hangingPunct="0"/>
            <a:r>
              <a:rPr lang="en-US" b="1" dirty="0" smtClean="0">
                <a:solidFill>
                  <a:srgbClr val="C00000"/>
                </a:solidFill>
              </a:rPr>
              <a:t> </a:t>
            </a:r>
            <a:r>
              <a:rPr lang="en-US" dirty="0" smtClean="0"/>
              <a:t>A true presentation of the gospel is what God the Holy Spirit uses and it is the power of God unto salvation.</a:t>
            </a:r>
          </a:p>
          <a:p>
            <a:pPr hangingPunct="0">
              <a:buNone/>
            </a:pPr>
            <a:r>
              <a:rPr lang="en-US" dirty="0" smtClean="0"/>
              <a:t>		</a:t>
            </a:r>
          </a:p>
          <a:p>
            <a:pPr hangingPunct="0">
              <a:buNone/>
            </a:pPr>
            <a:r>
              <a:rPr lang="en-US" dirty="0" smtClean="0"/>
              <a:t>           b) The Bible is the absolute norm or standard for truth</a:t>
            </a:r>
            <a:r>
              <a:rPr lang="en-US" b="1" dirty="0" smtClean="0">
                <a:solidFill>
                  <a:srgbClr val="C00000"/>
                </a:solidFill>
              </a:rPr>
              <a:t>, 2 Peter 1:12-21. </a:t>
            </a:r>
          </a:p>
          <a:p>
            <a:pPr hangingPunct="0">
              <a:buNone/>
            </a:pPr>
            <a:r>
              <a:rPr lang="en-US" dirty="0" smtClean="0"/>
              <a:t>		</a:t>
            </a:r>
            <a:endParaRPr lang="en-US" u="sng" dirty="0" smtClean="0"/>
          </a:p>
          <a:p>
            <a:pPr hangingPunct="0">
              <a:buNone/>
            </a:pPr>
            <a:r>
              <a:rPr lang="en-US" dirty="0" smtClean="0"/>
              <a:t>            c) The source of the gospel, therefore, is the Bible, </a:t>
            </a:r>
            <a:r>
              <a:rPr lang="en-US" b="1" dirty="0" smtClean="0">
                <a:solidFill>
                  <a:srgbClr val="C00000"/>
                </a:solidFill>
              </a:rPr>
              <a:t>Luke 16;28-31:   1 Corinthians 15:3,4.</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endParaRPr lang="en-US" dirty="0" smtClean="0"/>
          </a:p>
          <a:p>
            <a:pPr hangingPunct="0">
              <a:buNone/>
            </a:pPr>
            <a:r>
              <a:rPr lang="en-US" dirty="0" smtClean="0"/>
              <a:t>		d) The Bible is the mind of Christ, </a:t>
            </a:r>
            <a:r>
              <a:rPr lang="en-US" b="1" dirty="0" smtClean="0">
                <a:solidFill>
                  <a:srgbClr val="C00000"/>
                </a:solidFill>
              </a:rPr>
              <a:t>1 Corinthians 2:16</a:t>
            </a:r>
            <a:r>
              <a:rPr lang="en-US" dirty="0" smtClean="0"/>
              <a:t>. So when you are witnessing you are presenting the very thinking of the Lord Jesus Christ.</a:t>
            </a:r>
          </a:p>
          <a:p>
            <a:pPr hangingPunct="0">
              <a:buNone/>
            </a:pPr>
            <a:endParaRPr lang="en-US" dirty="0" smtClean="0"/>
          </a:p>
          <a:p>
            <a:pPr hangingPunct="0">
              <a:buNone/>
            </a:pPr>
            <a:r>
              <a:rPr lang="en-US" dirty="0" smtClean="0"/>
              <a:t>		e) The Bible is said to be divine power, </a:t>
            </a:r>
            <a:r>
              <a:rPr lang="en-US" b="1" dirty="0" smtClean="0">
                <a:solidFill>
                  <a:srgbClr val="C00000"/>
                </a:solidFill>
              </a:rPr>
              <a:t>Hebrews 4:12.</a:t>
            </a:r>
          </a:p>
          <a:p>
            <a:pPr hangingPunct="0">
              <a:buNone/>
            </a:pPr>
            <a:endParaRPr lang="en-US" dirty="0" smtClean="0"/>
          </a:p>
          <a:p>
            <a:pPr hangingPunct="0">
              <a:buNone/>
            </a:pPr>
            <a:r>
              <a:rPr lang="en-US" dirty="0" smtClean="0"/>
              <a:t>		f) The Bible never returns void, </a:t>
            </a:r>
            <a:r>
              <a:rPr lang="en-US" b="1" dirty="0" smtClean="0">
                <a:solidFill>
                  <a:srgbClr val="C00000"/>
                </a:solidFill>
              </a:rPr>
              <a:t>Isaiah 55:11.</a:t>
            </a:r>
          </a:p>
          <a:p>
            <a:pPr hangingPunct="0">
              <a:buNone/>
            </a:pPr>
            <a:endParaRPr lang="en-US" dirty="0" smtClean="0"/>
          </a:p>
          <a:p>
            <a:pPr hangingPunct="0">
              <a:buNone/>
            </a:pPr>
            <a:r>
              <a:rPr lang="en-US" dirty="0" smtClean="0"/>
              <a:t>		g) The Bible endures forever, </a:t>
            </a:r>
            <a:r>
              <a:rPr lang="en-US" b="1" dirty="0" smtClean="0">
                <a:solidFill>
                  <a:srgbClr val="C00000"/>
                </a:solidFill>
              </a:rPr>
              <a:t>Luke 21:33; 1 Peter 1:25.</a:t>
            </a:r>
          </a:p>
          <a:p>
            <a:pPr hangingPunct="0"/>
            <a:endParaRPr lang="en-US" dirty="0" smtClean="0"/>
          </a:p>
          <a:p>
            <a:pPr hangingPunct="0"/>
            <a:r>
              <a:rPr lang="en-US" dirty="0" smtClean="0"/>
              <a:t>When you put all these things together you have a weapon. And you never sit around and argue, Is the Bible the Word of God?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a:bodyPr>
          <a:lstStyle/>
          <a:p>
            <a:pPr hangingPunct="0">
              <a:buNone/>
            </a:pPr>
            <a:endParaRPr lang="en-US" dirty="0" smtClean="0"/>
          </a:p>
          <a:p>
            <a:pPr hangingPunct="0">
              <a:buNone/>
            </a:pPr>
            <a:r>
              <a:rPr lang="en-US" dirty="0" smtClean="0"/>
              <a:t>4. The believer priest is the agent in witnessing. </a:t>
            </a:r>
          </a:p>
          <a:p>
            <a:pPr hangingPunct="0">
              <a:buNone/>
            </a:pPr>
            <a:r>
              <a:rPr lang="en-US" dirty="0" smtClean="0"/>
              <a:t>		a) Witnessing is the responsibility of every member of the royal family of God, </a:t>
            </a:r>
            <a:r>
              <a:rPr lang="en-US" b="1" dirty="0" smtClean="0">
                <a:solidFill>
                  <a:srgbClr val="C00000"/>
                </a:solidFill>
              </a:rPr>
              <a:t>Acts 1:8; Ephesians 6:15,20; 2 Timothy 4:5. </a:t>
            </a:r>
          </a:p>
          <a:p>
            <a:pPr hangingPunct="0">
              <a:buNone/>
            </a:pPr>
            <a:endParaRPr lang="en-US" dirty="0" smtClean="0"/>
          </a:p>
          <a:p>
            <a:pPr hangingPunct="0">
              <a:buNone/>
            </a:pPr>
            <a:r>
              <a:rPr lang="en-US" dirty="0" smtClean="0"/>
              <a:t>		b) There are two areas in which we as believers witness: the witness of the life,  </a:t>
            </a:r>
            <a:r>
              <a:rPr lang="en-US" b="1" dirty="0" smtClean="0">
                <a:solidFill>
                  <a:srgbClr val="C00000"/>
                </a:solidFill>
              </a:rPr>
              <a:t>2 Corinthians 3:3; 6:3; the witness of the lips, 2 Corinthians 5:14-21; 6:2.</a:t>
            </a:r>
          </a:p>
          <a:p>
            <a:pPr hangingPunct="0">
              <a:buNone/>
            </a:pPr>
            <a:endParaRPr lang="en-US" dirty="0" smtClean="0"/>
          </a:p>
          <a:p>
            <a:pPr hangingPunct="0">
              <a:buNone/>
            </a:pPr>
            <a:r>
              <a:rPr lang="en-US" dirty="0" smtClean="0"/>
              <a:t>		c) Knowledge of doctrine is necessary for effective witnessing because the believer must witness in the wisdom of the Spirit. He must make the issue clear. </a:t>
            </a:r>
          </a:p>
          <a:p>
            <a:pPr hangingPunct="0">
              <a:buNone/>
            </a:pPr>
            <a:endParaRPr lang="en-US" dirty="0" smtClean="0"/>
          </a:p>
          <a:p>
            <a:pPr hangingPunct="0"/>
            <a:r>
              <a:rPr lang="en-US" dirty="0" smtClean="0"/>
              <a:t>He must exclude human persuasiveness and human salesmanship. </a:t>
            </a:r>
          </a:p>
          <a:p>
            <a:pPr hangingPunct="0"/>
            <a:endParaRPr lang="en-US"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t>The believer must understand principles of Christology and soteriology. </a:t>
            </a:r>
          </a:p>
          <a:p>
            <a:endParaRPr lang="en-US" dirty="0" smtClean="0"/>
          </a:p>
          <a:p>
            <a:pPr hangingPunct="0"/>
            <a:r>
              <a:rPr lang="en-US" dirty="0" smtClean="0"/>
              <a:t>He must understand, above all, redemption, reconciliation, and propitiation.</a:t>
            </a:r>
          </a:p>
          <a:p>
            <a:pPr hangingPunct="0"/>
            <a:endParaRPr lang="en-US" dirty="0" smtClean="0"/>
          </a:p>
          <a:p>
            <a:pPr hangingPunct="0"/>
            <a:r>
              <a:rPr lang="en-US" dirty="0" smtClean="0"/>
              <a:t> He must certainly understand imputation and justification, as well as positional sanctification. </a:t>
            </a:r>
          </a:p>
          <a:p>
            <a:pPr hangingPunct="0"/>
            <a:endParaRPr lang="en-US" dirty="0" smtClean="0"/>
          </a:p>
          <a:p>
            <a:pPr hangingPunct="0"/>
            <a:r>
              <a:rPr lang="en-US" dirty="0" smtClean="0"/>
              <a:t>And if he is going to be clear he must understand the true issues of the last judgment.  </a:t>
            </a:r>
          </a:p>
          <a:p>
            <a:pPr hangingPunct="0">
              <a:buNone/>
            </a:pPr>
            <a:endParaRPr lang="en-US" dirty="0" smtClean="0"/>
          </a:p>
          <a:p>
            <a:pPr hangingPunct="0">
              <a:buNone/>
            </a:pPr>
            <a:r>
              <a:rPr lang="en-US" dirty="0" smtClean="0"/>
              <a:t>		</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lstStyle/>
          <a:p>
            <a:pPr hangingPunct="0">
              <a:buNone/>
            </a:pPr>
            <a:r>
              <a:rPr lang="en-US" dirty="0" smtClean="0"/>
              <a:t>d) The believer’s ability to witness depends on five different concepts: </a:t>
            </a:r>
          </a:p>
          <a:p>
            <a:pPr hangingPunct="0">
              <a:buNone/>
            </a:pPr>
            <a:r>
              <a:rPr lang="en-US" dirty="0" smtClean="0"/>
              <a:t>  </a:t>
            </a:r>
          </a:p>
          <a:p>
            <a:pPr hangingPunct="0">
              <a:buNone/>
            </a:pPr>
            <a:r>
              <a:rPr lang="en-US" dirty="0" smtClean="0"/>
              <a:t>   		1) His emphasis on the gospel, especially reconciliation, </a:t>
            </a:r>
            <a:r>
              <a:rPr lang="en-US" b="1" dirty="0" smtClean="0">
                <a:solidFill>
                  <a:srgbClr val="C00000"/>
                </a:solidFill>
              </a:rPr>
              <a:t>Ephesians 2:14-17. </a:t>
            </a:r>
          </a:p>
          <a:p>
            <a:pPr hangingPunct="0"/>
            <a:endParaRPr lang="en-US" dirty="0" smtClean="0"/>
          </a:p>
          <a:p>
            <a:pPr hangingPunct="0"/>
            <a:r>
              <a:rPr lang="en-US" dirty="0" smtClean="0"/>
              <a:t>	2) His correct and accurate information</a:t>
            </a:r>
            <a:r>
              <a:rPr lang="en-US" b="1" dirty="0" smtClean="0">
                <a:solidFill>
                  <a:srgbClr val="C00000"/>
                </a:solidFill>
              </a:rPr>
              <a:t>, 1 Cor 1:18; Ephesians 6:17; Hebrews 4:12. </a:t>
            </a:r>
          </a:p>
          <a:p>
            <a:endParaRPr lang="en-US" dirty="0" smtClean="0"/>
          </a:p>
          <a:p>
            <a:r>
              <a:rPr lang="en-US" dirty="0" smtClean="0"/>
              <a:t>        3) He must be filled with the Spirit when he witnesses. This gives him the flexibility to do the job correctly, </a:t>
            </a:r>
            <a:r>
              <a:rPr lang="en-US" b="1" dirty="0" smtClean="0">
                <a:solidFill>
                  <a:srgbClr val="C00000"/>
                </a:solidFill>
              </a:rPr>
              <a:t>Acts 1:8.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t>Thanksgiving basically means the principle of a very happy person, a person who is oriented to the grace of God. </a:t>
            </a:r>
          </a:p>
          <a:p>
            <a:pPr hangingPunct="0">
              <a:buNone/>
            </a:pPr>
            <a:r>
              <a:rPr lang="en-US" b="1" dirty="0" smtClean="0"/>
              <a:t>	</a:t>
            </a:r>
          </a:p>
          <a:p>
            <a:pPr hangingPunct="0">
              <a:buNone/>
            </a:pPr>
            <a:r>
              <a:rPr lang="en-US" b="1" dirty="0" smtClean="0"/>
              <a:t>The Doctrine of Thanksgiving</a:t>
            </a:r>
          </a:p>
          <a:p>
            <a:pPr hangingPunct="0"/>
            <a:r>
              <a:rPr lang="en-US" dirty="0" smtClean="0"/>
              <a:t>1. Thanksgiving is the daily act of rendering gratitude to God. And there is no gratitude to God apart from Bible doctrine in the soul. </a:t>
            </a:r>
          </a:p>
          <a:p>
            <a:pPr hangingPunct="0"/>
            <a:endParaRPr lang="en-US" dirty="0" smtClean="0"/>
          </a:p>
          <a:p>
            <a:pPr hangingPunct="0"/>
            <a:r>
              <a:rPr lang="en-US" dirty="0" smtClean="0"/>
              <a:t>Thanksgiving is often a public acknowledgment or celebration of worship in which the goodness and graciousness of God are extolled, </a:t>
            </a:r>
            <a:r>
              <a:rPr lang="en-US" b="1" dirty="0" smtClean="0">
                <a:solidFill>
                  <a:srgbClr val="C00000"/>
                </a:solidFill>
              </a:rPr>
              <a:t>1 Chronicles 16:7-36.</a:t>
            </a:r>
          </a:p>
          <a:p>
            <a:pPr hangingPunct="0"/>
            <a:endParaRPr lang="en-US" dirty="0" smtClean="0"/>
          </a:p>
          <a:p>
            <a:pPr hangingPunct="0"/>
            <a:r>
              <a:rPr lang="en-US" dirty="0" smtClean="0"/>
              <a:t>2. Thanksgiving is the normal mental attitude of the royal family of God, </a:t>
            </a:r>
            <a:r>
              <a:rPr lang="en-US" b="1" dirty="0" smtClean="0">
                <a:solidFill>
                  <a:srgbClr val="C00000"/>
                </a:solidFill>
              </a:rPr>
              <a:t>Ephesians 5:20; 1 Thessalonians 5:18. </a:t>
            </a: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endParaRPr lang="en-US" dirty="0" smtClean="0"/>
          </a:p>
          <a:p>
            <a:pPr hangingPunct="0"/>
            <a:endParaRPr lang="en-US" dirty="0" smtClean="0"/>
          </a:p>
          <a:p>
            <a:pPr hangingPunct="0"/>
            <a:r>
              <a:rPr lang="en-US" dirty="0" smtClean="0"/>
              <a:t>          4) He must have the right mental attitude — the best expression is found in </a:t>
            </a:r>
            <a:r>
              <a:rPr lang="en-US" b="1" dirty="0" smtClean="0">
                <a:solidFill>
                  <a:srgbClr val="C00000"/>
                </a:solidFill>
              </a:rPr>
              <a:t>Romans 1:14-16</a:t>
            </a:r>
            <a:r>
              <a:rPr lang="en-US" dirty="0" smtClean="0"/>
              <a:t>, the three </a:t>
            </a:r>
            <a:r>
              <a:rPr lang="en-US" b="1" dirty="0" smtClean="0">
                <a:solidFill>
                  <a:srgbClr val="C00000"/>
                </a:solidFill>
              </a:rPr>
              <a:t>“I </a:t>
            </a:r>
            <a:r>
              <a:rPr lang="en-US" b="1" dirty="0" err="1" smtClean="0">
                <a:solidFill>
                  <a:srgbClr val="C00000"/>
                </a:solidFill>
              </a:rPr>
              <a:t>ams</a:t>
            </a:r>
            <a:r>
              <a:rPr lang="en-US" b="1" dirty="0" smtClean="0">
                <a:solidFill>
                  <a:srgbClr val="C00000"/>
                </a:solidFill>
              </a:rPr>
              <a:t>.” </a:t>
            </a:r>
          </a:p>
          <a:p>
            <a:pPr hangingPunct="0"/>
            <a:endParaRPr lang="en-US" dirty="0" smtClean="0"/>
          </a:p>
          <a:p>
            <a:pPr hangingPunct="0"/>
            <a:r>
              <a:rPr lang="en-US" dirty="0" smtClean="0"/>
              <a:t>          5) The believer must have the assurance of eternal security to be stabilized in his own witnessing</a:t>
            </a:r>
            <a:r>
              <a:rPr lang="en-US" b="1" dirty="0" smtClean="0">
                <a:solidFill>
                  <a:srgbClr val="C00000"/>
                </a:solidFill>
              </a:rPr>
              <a:t>, Romans 8:38,39; 1 Peter 1:4,5.</a:t>
            </a:r>
          </a:p>
          <a:p>
            <a:pPr hangingPunct="0">
              <a:buNone/>
            </a:pPr>
            <a:endParaRPr lang="en-US" dirty="0" smtClean="0"/>
          </a:p>
          <a:p>
            <a:pPr hangingPunct="0">
              <a:buNone/>
            </a:pPr>
            <a:r>
              <a:rPr lang="en-US" dirty="0" smtClean="0"/>
              <a:t>5. The witnessing of the royal priest is the extension of his ambassadorship, </a:t>
            </a:r>
            <a:r>
              <a:rPr lang="en-US" b="1" dirty="0" smtClean="0">
                <a:solidFill>
                  <a:srgbClr val="C00000"/>
                </a:solidFill>
              </a:rPr>
              <a:t>2 Corinthians 5:18-20.</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705600"/>
          </a:xfrm>
        </p:spPr>
        <p:txBody>
          <a:bodyPr>
            <a:normAutofit fontScale="92500"/>
          </a:bodyPr>
          <a:lstStyle/>
          <a:p>
            <a:pPr hangingPunct="0"/>
            <a:r>
              <a:rPr lang="en-US" dirty="0" smtClean="0"/>
              <a:t>6. The concept of making the issue clear:</a:t>
            </a:r>
          </a:p>
          <a:p>
            <a:pPr hangingPunct="0">
              <a:buNone/>
            </a:pPr>
            <a:endParaRPr lang="en-US" dirty="0" smtClean="0"/>
          </a:p>
          <a:p>
            <a:pPr hangingPunct="0">
              <a:buNone/>
            </a:pPr>
            <a:r>
              <a:rPr lang="en-US" dirty="0" smtClean="0"/>
              <a:t>		a) You must give the unbeliever correct salvation information. </a:t>
            </a:r>
          </a:p>
          <a:p>
            <a:pPr hangingPunct="0">
              <a:buNone/>
            </a:pPr>
            <a:r>
              <a:rPr lang="en-US" dirty="0" smtClean="0"/>
              <a:t>                 When you walk away from an unbeliever after witnessing he must have a </a:t>
            </a:r>
            <a:r>
              <a:rPr lang="en-US" u="sng" dirty="0" smtClean="0"/>
              <a:t>clear understanding </a:t>
            </a:r>
            <a:r>
              <a:rPr lang="en-US" dirty="0" smtClean="0"/>
              <a:t>of the issue of the gospel. </a:t>
            </a:r>
          </a:p>
          <a:p>
            <a:pPr hangingPunct="0">
              <a:buNone/>
            </a:pPr>
            <a:endParaRPr lang="en-US" dirty="0" smtClean="0"/>
          </a:p>
          <a:p>
            <a:pPr hangingPunct="0">
              <a:buNone/>
            </a:pPr>
            <a:r>
              <a:rPr lang="en-US" dirty="0" smtClean="0"/>
              <a:t>         </a:t>
            </a:r>
            <a:r>
              <a:rPr lang="en-US" u="sng" dirty="0" smtClean="0"/>
              <a:t>Christ is the issue</a:t>
            </a:r>
            <a:r>
              <a:rPr lang="en-US" dirty="0" smtClean="0"/>
              <a:t>; attitude toward Christ is the issue. False issues must be avoided., they muddy up the water [drinking, smoking. etc. are false issues]. </a:t>
            </a:r>
          </a:p>
          <a:p>
            <a:pPr hangingPunct="0">
              <a:buNone/>
            </a:pPr>
            <a:endParaRPr lang="en-US" dirty="0" smtClean="0"/>
          </a:p>
          <a:p>
            <a:pPr hangingPunct="0">
              <a:buNone/>
            </a:pPr>
            <a:r>
              <a:rPr lang="en-US" dirty="0" smtClean="0"/>
              <a:t>          There are certain things that are obnoxious to all of us but we should not get our own personal likes and dislikes tangled up with the gospel. The issue is very clearly presented by </a:t>
            </a:r>
            <a:r>
              <a:rPr lang="en-US" b="1" dirty="0" smtClean="0">
                <a:solidFill>
                  <a:srgbClr val="C00000"/>
                </a:solidFill>
              </a:rPr>
              <a:t>Ephesians 2:8,9.</a:t>
            </a:r>
          </a:p>
          <a:p>
            <a:pPr hangingPunct="0">
              <a:buNone/>
            </a:pPr>
            <a:endParaRPr lang="en-US" dirty="0" smtClean="0"/>
          </a:p>
          <a:p>
            <a:pPr hangingPunct="0">
              <a:buNone/>
            </a:pPr>
            <a:r>
              <a:rPr lang="en-US" dirty="0" smtClean="0"/>
              <a:t>		</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buNone/>
            </a:pPr>
            <a:r>
              <a:rPr lang="en-US" dirty="0" smtClean="0"/>
              <a:t>          b) Never put the cart before the horse. Do not try to get the unbeliever to live the Christian way of life before he is born again. </a:t>
            </a:r>
          </a:p>
          <a:p>
            <a:pPr hangingPunct="0">
              <a:buNone/>
            </a:pPr>
            <a:endParaRPr lang="en-US" dirty="0" smtClean="0"/>
          </a:p>
          <a:p>
            <a:pPr hangingPunct="0">
              <a:buNone/>
            </a:pPr>
            <a:r>
              <a:rPr lang="en-US" dirty="0" smtClean="0"/>
              <a:t>		c) Be sure to provide gospel information on which the unbeliever can make a decision for Christ. </a:t>
            </a:r>
          </a:p>
          <a:p>
            <a:pPr hangingPunct="0">
              <a:buNone/>
            </a:pPr>
            <a:endParaRPr lang="en-US" dirty="0" smtClean="0"/>
          </a:p>
          <a:p>
            <a:pPr hangingPunct="0">
              <a:buNone/>
            </a:pPr>
            <a:r>
              <a:rPr lang="en-US" dirty="0" smtClean="0"/>
              <a:t>                Remember the gospel boundaries are well defined in           </a:t>
            </a:r>
            <a:r>
              <a:rPr lang="en-US" b="1" dirty="0" smtClean="0">
                <a:solidFill>
                  <a:srgbClr val="C00000"/>
                </a:solidFill>
              </a:rPr>
              <a:t>1 Corinthians 15:3,4</a:t>
            </a:r>
            <a:r>
              <a:rPr lang="en-US" dirty="0" smtClean="0"/>
              <a:t>. Make sure that you make an issue out of the Lord Jesus Christ and not out of people’s sins and bad habits. </a:t>
            </a:r>
          </a:p>
          <a:p>
            <a:pPr>
              <a:buNone/>
            </a:pPr>
            <a:endParaRPr lang="en-US" dirty="0" smtClean="0"/>
          </a:p>
          <a:p>
            <a:pPr>
              <a:buNone/>
            </a:pPr>
            <a:r>
              <a:rPr lang="en-US" dirty="0" smtClean="0"/>
              <a:t>             d) Do not add to the gospel of grace. Grace needs no addition. </a:t>
            </a:r>
          </a:p>
          <a:p>
            <a:endParaRPr lang="en-US" dirty="0" smtClean="0"/>
          </a:p>
          <a:p>
            <a:r>
              <a:rPr lang="en-US" dirty="0" smtClean="0"/>
              <a:t>Nothing is accomplished toward salvation by persuading the unbeliever to give up his sins, improve his personality and behavior pattern, feel sorry for his sins, join the church, be baptized, or give money. 		</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934200"/>
          </a:xfrm>
        </p:spPr>
        <p:txBody>
          <a:bodyPr>
            <a:normAutofit lnSpcReduction="10000"/>
          </a:bodyPr>
          <a:lstStyle/>
          <a:p>
            <a:pPr hangingPunct="0">
              <a:buNone/>
            </a:pPr>
            <a:endParaRPr lang="en-US" dirty="0" smtClean="0"/>
          </a:p>
          <a:p>
            <a:pPr hangingPunct="0"/>
            <a:r>
              <a:rPr lang="en-US" dirty="0" smtClean="0"/>
              <a:t>        e) Do not try to </a:t>
            </a:r>
            <a:r>
              <a:rPr lang="en-US" u="sng" dirty="0" smtClean="0"/>
              <a:t>force</a:t>
            </a:r>
            <a:r>
              <a:rPr lang="en-US" dirty="0" smtClean="0"/>
              <a:t> a decision for Christ. </a:t>
            </a:r>
          </a:p>
          <a:p>
            <a:pPr hangingPunct="0"/>
            <a:endParaRPr lang="en-US" dirty="0" smtClean="0"/>
          </a:p>
          <a:p>
            <a:pPr hangingPunct="0"/>
            <a:r>
              <a:rPr lang="en-US" dirty="0" smtClean="0"/>
              <a:t>This is the Ministry of God the Holy Spirit under the doctrines of common and efficacious grace, so stay out of the way of the Holy Spirit. Do your  job and get out of the way. </a:t>
            </a:r>
          </a:p>
          <a:p>
            <a:pPr hangingPunct="0">
              <a:buNone/>
            </a:pPr>
            <a:endParaRPr lang="en-US" dirty="0" smtClean="0"/>
          </a:p>
          <a:p>
            <a:pPr hangingPunct="0">
              <a:buNone/>
            </a:pPr>
            <a:r>
              <a:rPr lang="en-US" dirty="0" smtClean="0"/>
              <a:t>              f) Remember that the first divine institution is free will. This includes freedom and privacy for decision. </a:t>
            </a:r>
          </a:p>
          <a:p>
            <a:pPr hangingPunct="0">
              <a:buNone/>
            </a:pPr>
            <a:endParaRPr lang="en-US" dirty="0" smtClean="0"/>
          </a:p>
          <a:p>
            <a:pPr hangingPunct="0">
              <a:buNone/>
            </a:pPr>
            <a:r>
              <a:rPr lang="en-US" dirty="0" smtClean="0"/>
              <a:t>                  You provide gospel information but you leave the results in the hands of the Lord. </a:t>
            </a:r>
          </a:p>
          <a:p>
            <a:pPr hangingPunct="0">
              <a:buNone/>
            </a:pPr>
            <a:r>
              <a:rPr lang="en-US" dirty="0" smtClean="0"/>
              <a:t>  </a:t>
            </a:r>
          </a:p>
          <a:p>
            <a:pPr hangingPunct="0">
              <a:buNone/>
            </a:pPr>
            <a:endParaRPr lang="en-US" dirty="0" smtClean="0"/>
          </a:p>
          <a:p>
            <a:pPr hangingPunct="0">
              <a:buNone/>
            </a:pPr>
            <a:r>
              <a:rPr lang="en-US" dirty="0" smtClean="0"/>
              <a:t>		</a:t>
            </a:r>
          </a:p>
          <a:p>
            <a:pPr hangingPunct="0">
              <a:buNone/>
            </a:pPr>
            <a:r>
              <a:rPr lang="en-US" dirty="0" smtClean="0"/>
              <a:t>		</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lstStyle/>
          <a:p>
            <a:pPr hangingPunct="0"/>
            <a:r>
              <a:rPr lang="en-US" dirty="0" smtClean="0"/>
              <a:t> The gospel must persuade the unbeliever to believe in Christ, and nothing else. </a:t>
            </a:r>
          </a:p>
          <a:p>
            <a:pPr hangingPunct="0">
              <a:buNone/>
            </a:pPr>
            <a:r>
              <a:rPr lang="en-US" dirty="0" smtClean="0"/>
              <a:t>  </a:t>
            </a:r>
          </a:p>
          <a:p>
            <a:pPr hangingPunct="0"/>
            <a:r>
              <a:rPr lang="en-US" dirty="0" smtClean="0"/>
              <a:t>Therefore avoid gimmicks which confuse the issue — emotional begging, public invitations, the raising of hands, the walking of aisles, the jumping through psychological hoops. </a:t>
            </a:r>
          </a:p>
          <a:p>
            <a:pPr hangingPunct="0"/>
            <a:endParaRPr lang="en-US" dirty="0" smtClean="0"/>
          </a:p>
          <a:p>
            <a:pPr hangingPunct="0">
              <a:buNone/>
            </a:pPr>
            <a:r>
              <a:rPr lang="en-US" dirty="0" smtClean="0"/>
              <a:t> g) Effective witnessing depends on the ministry of God the Holy Spirit: </a:t>
            </a:r>
          </a:p>
          <a:p>
            <a:pPr hangingPunct="0"/>
            <a:endParaRPr lang="en-US" dirty="0" smtClean="0"/>
          </a:p>
          <a:p>
            <a:pPr hangingPunct="0"/>
            <a:r>
              <a:rPr lang="en-US" dirty="0" smtClean="0"/>
              <a:t>             the ministry of the Holy Spirit directed toward the believer in spirituality, </a:t>
            </a:r>
            <a:r>
              <a:rPr lang="en-US" b="1" dirty="0" smtClean="0">
                <a:solidFill>
                  <a:srgbClr val="C00000"/>
                </a:solidFill>
              </a:rPr>
              <a:t>Acts 1:8; 2 Corinthians 3:3; </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endParaRPr lang="en-US" dirty="0" smtClean="0"/>
          </a:p>
          <a:p>
            <a:pPr hangingPunct="0"/>
            <a:r>
              <a:rPr lang="en-US" dirty="0" smtClean="0"/>
              <a:t>              the ministry of the Holy Spirit directed toward the unbeliever in convincing, </a:t>
            </a:r>
            <a:r>
              <a:rPr lang="en-US" b="1" dirty="0" smtClean="0">
                <a:solidFill>
                  <a:srgbClr val="C00000"/>
                </a:solidFill>
              </a:rPr>
              <a:t>John 16:8-11; 1 Corinthians 2:14. </a:t>
            </a:r>
          </a:p>
          <a:p>
            <a:pPr hangingPunct="0">
              <a:buNone/>
            </a:pPr>
            <a:endParaRPr lang="en-US" dirty="0" smtClean="0"/>
          </a:p>
          <a:p>
            <a:pPr hangingPunct="0">
              <a:buNone/>
            </a:pPr>
            <a:r>
              <a:rPr lang="en-US" dirty="0" smtClean="0"/>
              <a:t>              h) Clarity of witnessing depends on the believer understanding the judgment of human good. </a:t>
            </a:r>
          </a:p>
          <a:p>
            <a:pPr hangingPunct="0"/>
            <a:endParaRPr lang="en-US" dirty="0" smtClean="0"/>
          </a:p>
          <a:p>
            <a:pPr hangingPunct="0"/>
            <a:r>
              <a:rPr lang="en-US" dirty="0" smtClean="0"/>
              <a:t>Human good was rejected at the cross, only sin was judged. </a:t>
            </a:r>
          </a:p>
          <a:p>
            <a:pPr hangingPunct="0"/>
            <a:endParaRPr lang="en-US" dirty="0" smtClean="0"/>
          </a:p>
          <a:p>
            <a:r>
              <a:rPr lang="en-US" dirty="0" smtClean="0"/>
              <a:t>Human good will be judged in the </a:t>
            </a:r>
            <a:r>
              <a:rPr lang="en-US" u="sng" dirty="0" smtClean="0"/>
              <a:t>believer</a:t>
            </a:r>
            <a:r>
              <a:rPr lang="en-US" dirty="0" smtClean="0"/>
              <a:t> at the judgment seat of Christ, and human good will be judged in the </a:t>
            </a:r>
            <a:r>
              <a:rPr lang="en-US" u="sng" dirty="0" smtClean="0"/>
              <a:t>unbeliever</a:t>
            </a:r>
            <a:r>
              <a:rPr lang="en-US" dirty="0" smtClean="0"/>
              <a:t> at the great white throne or the last judgment. </a:t>
            </a:r>
          </a:p>
          <a:p>
            <a:endParaRPr lang="en-US" dirty="0" smtClean="0"/>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934200"/>
          </a:xfrm>
        </p:spPr>
        <p:txBody>
          <a:bodyPr>
            <a:normAutofit fontScale="92500" lnSpcReduction="10000"/>
          </a:bodyPr>
          <a:lstStyle/>
          <a:p>
            <a:endParaRPr lang="en-US" dirty="0" smtClean="0"/>
          </a:p>
          <a:p>
            <a:endParaRPr lang="en-US" dirty="0" smtClean="0"/>
          </a:p>
          <a:p>
            <a:pPr hangingPunct="0"/>
            <a:r>
              <a:rPr lang="en-US" dirty="0" smtClean="0"/>
              <a:t>8. The biblical pattern for witnessing is found in </a:t>
            </a:r>
            <a:r>
              <a:rPr lang="en-US" b="1" dirty="0" smtClean="0">
                <a:solidFill>
                  <a:srgbClr val="C00000"/>
                </a:solidFill>
              </a:rPr>
              <a:t>1 Thess 2</a:t>
            </a:r>
            <a:r>
              <a:rPr lang="en-US" dirty="0" smtClean="0"/>
              <a:t>. </a:t>
            </a:r>
          </a:p>
          <a:p>
            <a:pPr hangingPunct="0"/>
            <a:endParaRPr lang="en-US" dirty="0" smtClean="0"/>
          </a:p>
          <a:p>
            <a:pPr hangingPunct="0"/>
            <a:r>
              <a:rPr lang="en-US" dirty="0" smtClean="0"/>
              <a:t>9. The possible pitfalls in witnessing:</a:t>
            </a:r>
          </a:p>
          <a:p>
            <a:pPr hangingPunct="0">
              <a:buNone/>
            </a:pPr>
            <a:endParaRPr lang="en-US" dirty="0" smtClean="0"/>
          </a:p>
          <a:p>
            <a:pPr hangingPunct="0">
              <a:buNone/>
            </a:pPr>
            <a:r>
              <a:rPr lang="en-US" dirty="0" smtClean="0"/>
              <a:t>		a) Avoid argumentation. You may win the debate but you won’t win the soul. </a:t>
            </a:r>
          </a:p>
          <a:p>
            <a:pPr hangingPunct="0"/>
            <a:endParaRPr lang="en-US" dirty="0" smtClean="0"/>
          </a:p>
          <a:p>
            <a:pPr hangingPunct="0"/>
            <a:r>
              <a:rPr lang="en-US" dirty="0" smtClean="0"/>
              <a:t>Your responsibility is to disseminate information, not to argue over the validity of the information. You present it, leave the rest to the Holy Spirit. </a:t>
            </a:r>
          </a:p>
          <a:p>
            <a:pPr hangingPunct="0"/>
            <a:endParaRPr lang="en-US" dirty="0" smtClean="0"/>
          </a:p>
          <a:p>
            <a:pPr hangingPunct="0"/>
            <a:r>
              <a:rPr lang="en-US" dirty="0" smtClean="0"/>
              <a:t>	b) Do not be sidetracked by false issues. These include such subjects as: Is the Bible the Word of God? What about the people who have never  heard? </a:t>
            </a:r>
          </a:p>
          <a:p>
            <a:pPr hangingPunct="0">
              <a:buNone/>
            </a:pPr>
            <a:endParaRPr lang="en-US" dirty="0" smtClean="0"/>
          </a:p>
          <a:p>
            <a:pPr hangingPunct="0">
              <a:buNone/>
            </a:pPr>
            <a:r>
              <a:rPr lang="en-US" dirty="0" smtClean="0"/>
              <a:t>		</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858000"/>
          </a:xfrm>
        </p:spPr>
        <p:txBody>
          <a:bodyPr>
            <a:normAutofit fontScale="92500" lnSpcReduction="10000"/>
          </a:bodyPr>
          <a:lstStyle/>
          <a:p>
            <a:pPr hangingPunct="0">
              <a:buNone/>
            </a:pPr>
            <a:r>
              <a:rPr lang="en-US" dirty="0" smtClean="0"/>
              <a:t>             c) Deal with the individual alone where possible. Witnessing in front of others creates false issues by producing embarrassment, loss of prestige, heckling. </a:t>
            </a:r>
          </a:p>
          <a:p>
            <a:pPr hangingPunct="0">
              <a:buNone/>
            </a:pPr>
            <a:r>
              <a:rPr lang="en-US" dirty="0" smtClean="0"/>
              <a:t>		</a:t>
            </a:r>
          </a:p>
          <a:p>
            <a:pPr>
              <a:buNone/>
            </a:pPr>
            <a:r>
              <a:rPr lang="en-US" dirty="0" smtClean="0"/>
              <a:t>              d) Avoid getting into a rut, using the same approach in every case.  Different approaches to the subject of the gospel are necessary for different people. Your flexibility comes with your spiritual maturity. </a:t>
            </a:r>
          </a:p>
          <a:p>
            <a:pPr>
              <a:buNone/>
            </a:pPr>
            <a:endParaRPr lang="en-US" dirty="0" smtClean="0"/>
          </a:p>
          <a:p>
            <a:pPr hangingPunct="0">
              <a:buNone/>
            </a:pPr>
            <a:r>
              <a:rPr lang="en-US" dirty="0" smtClean="0"/>
              <a:t>              e) Avoid the false concept that you must speak to a certain number of people every day about Jesus Christ or you are not spiritual. </a:t>
            </a:r>
          </a:p>
          <a:p>
            <a:pPr hangingPunct="0">
              <a:buNone/>
            </a:pPr>
            <a:r>
              <a:rPr lang="en-US" dirty="0" smtClean="0"/>
              <a:t>   </a:t>
            </a:r>
          </a:p>
          <a:p>
            <a:pPr hangingPunct="0">
              <a:buNone/>
            </a:pPr>
            <a:r>
              <a:rPr lang="en-US" dirty="0" smtClean="0"/>
              <a:t>                </a:t>
            </a:r>
            <a:r>
              <a:rPr lang="en-US" u="sng" dirty="0" smtClean="0"/>
              <a:t>Witnessing is not spirituality</a:t>
            </a:r>
            <a:r>
              <a:rPr lang="en-US" dirty="0" smtClean="0"/>
              <a:t>, it is the result of the balance of residency in the soul between the filling of the Spirit and maximum doctrine.</a:t>
            </a:r>
          </a:p>
          <a:p>
            <a:pPr hangingPunct="0">
              <a:buNone/>
            </a:pPr>
            <a:endParaRPr lang="en-US" dirty="0" smtClean="0"/>
          </a:p>
          <a:p>
            <a:pPr hangingPunct="0">
              <a:buNone/>
            </a:pPr>
            <a:r>
              <a:rPr lang="en-US" dirty="0" smtClean="0"/>
              <a:t>		</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buNone/>
            </a:pPr>
            <a:r>
              <a:rPr lang="en-US" dirty="0" smtClean="0"/>
              <a:t>            f) Motivation for witnessing must come from doctrine resident in the soul, not human pressure, not approbation lust. </a:t>
            </a:r>
          </a:p>
          <a:p>
            <a:pPr hangingPunct="0">
              <a:buNone/>
            </a:pPr>
            <a:endParaRPr lang="en-US" dirty="0" smtClean="0"/>
          </a:p>
          <a:p>
            <a:pPr hangingPunct="0">
              <a:buNone/>
            </a:pPr>
            <a:r>
              <a:rPr lang="en-US" dirty="0" smtClean="0"/>
              <a:t>		 g) Avoid bragging about your experiences in witnessing. The Lord knows what you have done and that is all that is necessary. </a:t>
            </a:r>
          </a:p>
          <a:p>
            <a:pPr hangingPunct="0">
              <a:buNone/>
            </a:pPr>
            <a:endParaRPr lang="en-US" dirty="0" smtClean="0"/>
          </a:p>
          <a:p>
            <a:pPr hangingPunct="0">
              <a:buNone/>
            </a:pPr>
            <a:r>
              <a:rPr lang="en-US" dirty="0" smtClean="0"/>
              <a:t>              h) Do not judge other believers for their apparent failure to witness. This is a matter between them and the Lord. </a:t>
            </a:r>
          </a:p>
          <a:p>
            <a:pPr hangingPunct="0">
              <a:buNone/>
            </a:pPr>
            <a:endParaRPr lang="en-US" dirty="0" smtClean="0"/>
          </a:p>
          <a:p>
            <a:pPr hangingPunct="0"/>
            <a:r>
              <a:rPr lang="en-US" dirty="0" smtClean="0"/>
              <a:t>Such judging and maligning only brings divine discipline on yourself. You must face that issue for yourself and no one else. </a:t>
            </a:r>
          </a:p>
          <a:p>
            <a:pPr hangingPunct="0">
              <a:buNone/>
            </a:pPr>
            <a:endParaRPr lang="en-US" dirty="0" smtClean="0"/>
          </a:p>
          <a:p>
            <a:pPr>
              <a:buNone/>
            </a:pPr>
            <a:endParaRPr lang="en-US" dirty="0" smtClean="0"/>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pPr hangingPunct="0">
              <a:buNone/>
            </a:pPr>
            <a:r>
              <a:rPr lang="en-US" dirty="0" smtClean="0"/>
              <a:t>10. The analogy to witnessing — </a:t>
            </a:r>
            <a:r>
              <a:rPr lang="en-US" b="1" dirty="0" smtClean="0">
                <a:solidFill>
                  <a:srgbClr val="C00000"/>
                </a:solidFill>
              </a:rPr>
              <a:t>Matthew 4:19, “Follow me and I will make you fishers of men.” </a:t>
            </a:r>
          </a:p>
          <a:p>
            <a:pPr hangingPunct="0"/>
            <a:endParaRPr lang="en-US" dirty="0" smtClean="0"/>
          </a:p>
          <a:p>
            <a:pPr hangingPunct="0"/>
            <a:r>
              <a:rPr lang="en-US" dirty="0" smtClean="0"/>
              <a:t>A fisherman must have a desire to fish, and that is true of witnessing. You must have a desire to impart the gospel, you must love Jesus Christ, there must be some true spiritual motivation.	</a:t>
            </a:r>
          </a:p>
          <a:p>
            <a:endParaRPr lang="en-US" dirty="0" smtClean="0"/>
          </a:p>
          <a:p>
            <a:r>
              <a:rPr lang="en-US" dirty="0" smtClean="0"/>
              <a:t>A fisherman goes equipped. He knows exactly what he is after  and he knows what he is going to hook it with. </a:t>
            </a:r>
          </a:p>
          <a:p>
            <a:endParaRPr lang="en-US" dirty="0" smtClean="0"/>
          </a:p>
          <a:p>
            <a:r>
              <a:rPr lang="en-US" dirty="0" smtClean="0"/>
              <a:t>This is important in being a fisher of men, you must be equipped with the gospel.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3. Thanksgiving is based on knowing God through doctrine resident in the soul, </a:t>
            </a:r>
            <a:r>
              <a:rPr lang="en-US" b="1" dirty="0" smtClean="0">
                <a:solidFill>
                  <a:srgbClr val="C00000"/>
                </a:solidFill>
              </a:rPr>
              <a:t>Psalm 100:3-5</a:t>
            </a:r>
            <a:r>
              <a:rPr lang="en-US" dirty="0" smtClean="0"/>
              <a:t>.</a:t>
            </a:r>
          </a:p>
          <a:p>
            <a:pPr hangingPunct="0"/>
            <a:endParaRPr lang="en-US" dirty="0" smtClean="0"/>
          </a:p>
          <a:p>
            <a:pPr hangingPunct="0"/>
            <a:r>
              <a:rPr lang="en-US" dirty="0" smtClean="0"/>
              <a:t>4. Thanksgiving is a priestly sacrifice. It was a sacrifice in the Old Testament, it is a sacrifice for the royal priesthood of the New</a:t>
            </a:r>
            <a:r>
              <a:rPr lang="en-US" b="1" dirty="0" smtClean="0">
                <a:solidFill>
                  <a:srgbClr val="C00000"/>
                </a:solidFill>
              </a:rPr>
              <a:t>, Psalm 116:17; 107:22; Amos 4:5; Hebrews 13:15.</a:t>
            </a:r>
          </a:p>
          <a:p>
            <a:pPr hangingPunct="0"/>
            <a:endParaRPr lang="en-US" dirty="0" smtClean="0"/>
          </a:p>
          <a:p>
            <a:pPr hangingPunct="0"/>
            <a:r>
              <a:rPr lang="en-US" dirty="0" smtClean="0"/>
              <a:t>5. Thanksgiving is a greater grace function, </a:t>
            </a:r>
            <a:r>
              <a:rPr lang="en-US" b="1" dirty="0" smtClean="0">
                <a:solidFill>
                  <a:srgbClr val="C00000"/>
                </a:solidFill>
              </a:rPr>
              <a:t>Colossians 3:15;   2 Corinthians 4:15. </a:t>
            </a:r>
          </a:p>
          <a:p>
            <a:pPr hangingPunct="0"/>
            <a:endParaRPr lang="en-US" b="1" dirty="0" smtClean="0">
              <a:solidFill>
                <a:srgbClr val="C00000"/>
              </a:solidFill>
            </a:endParaRPr>
          </a:p>
          <a:p>
            <a:pPr hangingPunct="0"/>
            <a:r>
              <a:rPr lang="en-US" dirty="0" smtClean="0"/>
              <a:t>Maximum ability in thanksgiving is related to the greater grace life, therefore maximum thanksgiving comes from maximum doctrine in the soul. </a:t>
            </a:r>
          </a:p>
          <a:p>
            <a:pPr hangingPunct="0"/>
            <a:endParaRPr lang="en-US" dirty="0" smtClean="0"/>
          </a:p>
          <a:p>
            <a:pPr hangingPunct="0"/>
            <a:r>
              <a:rPr lang="en-US" dirty="0" smtClean="0"/>
              <a:t>You must have doctrine in the soul before you have the mental attitude of thanksgiving. </a:t>
            </a:r>
          </a:p>
          <a:p>
            <a:pPr hangingPunct="0"/>
            <a:endParaRPr lang="en-US" b="1" dirty="0" smtClean="0">
              <a:solidFill>
                <a:srgbClr val="C00000"/>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t>And they always go where the fish are located (cafes, schools, clubs, organizations, ball fields, etc. ). </a:t>
            </a:r>
          </a:p>
          <a:p>
            <a:pPr hangingPunct="0"/>
            <a:endParaRPr lang="en-US" dirty="0" smtClean="0"/>
          </a:p>
          <a:p>
            <a:pPr hangingPunct="0"/>
            <a:r>
              <a:rPr lang="en-US" dirty="0" smtClean="0"/>
              <a:t>They keep out of sight. Never make an issue of yourself, you are not the issue, Christ is the issue. </a:t>
            </a:r>
          </a:p>
          <a:p>
            <a:pPr hangingPunct="0"/>
            <a:endParaRPr lang="en-US" dirty="0" smtClean="0"/>
          </a:p>
          <a:p>
            <a:pPr hangingPunct="0"/>
            <a:r>
              <a:rPr lang="en-US" dirty="0" smtClean="0"/>
              <a:t>Fishermen must be patient. When you get to the point where you are getting vibrations, cut it off! </a:t>
            </a:r>
          </a:p>
          <a:p>
            <a:pPr hangingPunct="0">
              <a:buNone/>
            </a:pPr>
            <a:endParaRPr lang="en-US" dirty="0" smtClean="0"/>
          </a:p>
          <a:p>
            <a:pPr hangingPunct="0">
              <a:buNone/>
            </a:pPr>
            <a:r>
              <a:rPr lang="en-US" dirty="0" smtClean="0"/>
              <a:t>11. The principle of prayer in witnessing is a bona fide principle — </a:t>
            </a:r>
            <a:r>
              <a:rPr lang="en-US" b="1" dirty="0" smtClean="0">
                <a:solidFill>
                  <a:srgbClr val="C00000"/>
                </a:solidFill>
              </a:rPr>
              <a:t>Romans 10:1.</a:t>
            </a:r>
            <a:r>
              <a:rPr lang="en-US" dirty="0" smtClean="0"/>
              <a:t>	</a:t>
            </a:r>
          </a:p>
          <a:p>
            <a:pPr hangingPunct="0"/>
            <a:endParaRPr lang="en-US" dirty="0" smtClean="0"/>
          </a:p>
          <a:p>
            <a:pPr hangingPunct="0"/>
            <a:r>
              <a:rPr lang="en-US" dirty="0" smtClean="0"/>
              <a:t>12. Effective witnessing belongs to those in greater grace status — </a:t>
            </a:r>
            <a:r>
              <a:rPr lang="en-US" b="1" dirty="0" smtClean="0">
                <a:solidFill>
                  <a:srgbClr val="C00000"/>
                </a:solidFill>
              </a:rPr>
              <a:t>Proverbs 11:30</a:t>
            </a:r>
            <a:r>
              <a:rPr lang="en-US" dirty="0" smtClean="0"/>
              <a:t>. </a:t>
            </a:r>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endParaRPr lang="en-US" dirty="0" smtClean="0"/>
          </a:p>
          <a:p>
            <a:pPr hangingPunct="0"/>
            <a:r>
              <a:rPr lang="en-US" dirty="0" smtClean="0"/>
              <a:t>13. There is a relationship between witnessing and doctrine resident in the soul. Human understanding based on high IQ is not necessary for evangelizing those who have a high IQ. </a:t>
            </a:r>
          </a:p>
          <a:p>
            <a:pPr hangingPunct="0"/>
            <a:endParaRPr lang="en-US" dirty="0" smtClean="0"/>
          </a:p>
          <a:p>
            <a:pPr hangingPunct="0"/>
            <a:r>
              <a:rPr lang="en-US" dirty="0" smtClean="0"/>
              <a:t>You have information he needs no matter how smart he is. Understanding of the unbeliever’s religion or his philosophy is not necessary for witnessing. </a:t>
            </a:r>
          </a:p>
          <a:p>
            <a:pPr hangingPunct="0"/>
            <a:endParaRPr lang="en-US" dirty="0" smtClean="0"/>
          </a:p>
          <a:p>
            <a:pPr hangingPunct="0"/>
            <a:r>
              <a:rPr lang="en-US" dirty="0" smtClean="0"/>
              <a:t>For example, you do not have to understand Judaism to witness to the Jews; you do not have to understand </a:t>
            </a:r>
            <a:r>
              <a:rPr lang="en-US" dirty="0" err="1" smtClean="0"/>
              <a:t>Mohamedanism</a:t>
            </a:r>
            <a:r>
              <a:rPr lang="en-US" dirty="0" smtClean="0"/>
              <a:t> to witness to the Muslim, Mormonism to witness to a Mormon, philosophy to witness to a philosopher. </a:t>
            </a:r>
          </a:p>
          <a:p>
            <a:pPr hangingPunct="0"/>
            <a:endParaRPr lang="en-US" dirty="0" smtClean="0"/>
          </a:p>
          <a:p>
            <a:pPr hangingPunct="0"/>
            <a:r>
              <a:rPr lang="en-US" dirty="0" smtClean="0"/>
              <a:t>What you need is doctrine in your soul. The creation of a public relations image is not s substitute for the filling of the Spirit. </a:t>
            </a:r>
          </a:p>
          <a:p>
            <a:pPr hangingPunct="0">
              <a:buNone/>
            </a:pPr>
            <a:endParaRPr lang="en-US" dirty="0" smtClean="0"/>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b="1" dirty="0" smtClean="0">
                <a:solidFill>
                  <a:srgbClr val="0070C0"/>
                </a:solidFill>
              </a:rPr>
              <a:t>Col 4:6 – “Let your conversation be always full of grace, seasoned with salt, so that you may know how to respond to each person.” </a:t>
            </a:r>
          </a:p>
          <a:p>
            <a:endParaRPr lang="en-US" dirty="0" smtClean="0"/>
          </a:p>
          <a:p>
            <a:r>
              <a:rPr lang="en-US" dirty="0" smtClean="0"/>
              <a:t>LOGOI HUMON – your word or speech is based on what you think which should be a reflection of Biblical truth.  </a:t>
            </a:r>
          </a:p>
          <a:p>
            <a:endParaRPr lang="en-US" dirty="0" smtClean="0"/>
          </a:p>
          <a:p>
            <a:r>
              <a:rPr lang="en-US" dirty="0" smtClean="0"/>
              <a:t>This means that when you are in personal conversation, when you are speaking about anything anytime anywhere, any subject, it must represent the divine viewpoint of life. </a:t>
            </a:r>
          </a:p>
          <a:p>
            <a:endParaRPr lang="en-US" dirty="0" smtClean="0"/>
          </a:p>
          <a:p>
            <a:r>
              <a:rPr lang="en-US" b="1" dirty="0" smtClean="0">
                <a:solidFill>
                  <a:srgbClr val="0070C0"/>
                </a:solidFill>
              </a:rPr>
              <a:t>“In the sphere of grace” </a:t>
            </a:r>
            <a:r>
              <a:rPr lang="en-US" dirty="0" smtClean="0"/>
              <a:t>means Bible doctrine resident in your soul by which you can answer these things. </a:t>
            </a:r>
          </a:p>
          <a:p>
            <a:endParaRPr lang="en-US" dirty="0" smtClean="0"/>
          </a:p>
          <a:p>
            <a:r>
              <a:rPr lang="en-US" dirty="0" smtClean="0"/>
              <a:t>The believer with Bible doctrine in his soul is the means of preserving the national entity.</a:t>
            </a:r>
          </a:p>
          <a:p>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10000"/>
          </a:bodyPr>
          <a:lstStyle/>
          <a:p>
            <a:pPr hangingPunct="0"/>
            <a:r>
              <a:rPr lang="en-US" b="1" dirty="0" smtClean="0">
                <a:solidFill>
                  <a:srgbClr val="0070C0"/>
                </a:solidFill>
              </a:rPr>
              <a:t>“seasoned,” </a:t>
            </a:r>
            <a:r>
              <a:rPr lang="en-US" dirty="0" smtClean="0"/>
              <a:t> Pf PPtc – ERTUMENOS -  means to season food to make it palatable, to season it with salt</a:t>
            </a:r>
            <a:r>
              <a:rPr lang="en-US" b="1" dirty="0" smtClean="0">
                <a:solidFill>
                  <a:srgbClr val="0070C0"/>
                </a:solidFill>
              </a:rPr>
              <a:t>.  “having been seasoned.” </a:t>
            </a:r>
          </a:p>
          <a:p>
            <a:pPr hangingPunct="0"/>
            <a:endParaRPr lang="en-US" b="1" dirty="0" smtClean="0">
              <a:solidFill>
                <a:srgbClr val="0070C0"/>
              </a:solidFill>
            </a:endParaRPr>
          </a:p>
          <a:p>
            <a:pPr hangingPunct="0"/>
            <a:r>
              <a:rPr lang="en-US" dirty="0" smtClean="0"/>
              <a:t>We continue as a nation because this country has been seasoned with salt. </a:t>
            </a:r>
          </a:p>
          <a:p>
            <a:pPr hangingPunct="0"/>
            <a:endParaRPr lang="en-US" dirty="0" smtClean="0"/>
          </a:p>
          <a:p>
            <a:pPr hangingPunct="0"/>
            <a:r>
              <a:rPr lang="en-US" dirty="0" smtClean="0"/>
              <a:t>The seasoning with salt are born again believers, members of the royal family of God, who continue to take in maximum Bible doctrine. </a:t>
            </a:r>
          </a:p>
          <a:p>
            <a:pPr hangingPunct="0"/>
            <a:endParaRPr lang="en-US" dirty="0" smtClean="0"/>
          </a:p>
          <a:p>
            <a:pPr hangingPunct="0"/>
            <a:r>
              <a:rPr lang="en-US" dirty="0" smtClean="0"/>
              <a:t>A nation receives blessing because of the spiritual advance and progress of believers living in that nation. </a:t>
            </a:r>
          </a:p>
          <a:p>
            <a:pPr hangingPunct="0"/>
            <a:endParaRPr lang="en-US" dirty="0" smtClean="0"/>
          </a:p>
          <a:p>
            <a:pPr hangingPunct="0"/>
            <a:r>
              <a:rPr lang="en-US" dirty="0" smtClean="0"/>
              <a:t>Jesus Christ controls history and often permits nations to survive in spite of the reversionism, the apostasy, and the decadence in that nation. </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20000"/>
          </a:bodyPr>
          <a:lstStyle/>
          <a:p>
            <a:r>
              <a:rPr lang="en-US" b="1" dirty="0" smtClean="0">
                <a:solidFill>
                  <a:srgbClr val="0070C0"/>
                </a:solidFill>
              </a:rPr>
              <a:t>“with salt,” </a:t>
            </a:r>
            <a:r>
              <a:rPr lang="en-US" dirty="0" smtClean="0"/>
              <a:t>– ALATI - salt.  Salt here connotes both seasoning and preservation.  Grace thinking expresses the principle of preservation in the national entity. </a:t>
            </a:r>
          </a:p>
          <a:p>
            <a:endParaRPr lang="en-US" dirty="0" smtClean="0"/>
          </a:p>
          <a:p>
            <a:r>
              <a:rPr lang="en-US" dirty="0" smtClean="0"/>
              <a:t>Grace speech ( gospel, sound doctrinal principles ) preserves the society, the organization, the country to which it is attached. </a:t>
            </a:r>
          </a:p>
          <a:p>
            <a:endParaRPr lang="en-US" dirty="0" smtClean="0"/>
          </a:p>
          <a:p>
            <a:pPr hangingPunct="0">
              <a:buNone/>
            </a:pPr>
            <a:r>
              <a:rPr lang="en-US" b="1" dirty="0" smtClean="0"/>
              <a:t>The Doctrine of Salt</a:t>
            </a:r>
          </a:p>
          <a:p>
            <a:pPr hangingPunct="0"/>
            <a:r>
              <a:rPr lang="en-US" dirty="0" smtClean="0"/>
              <a:t>1. Salt was very common in Bible times, that is why salt is used so extensively. For example, the dead sea has one of the largest salt deposits in the world.</a:t>
            </a:r>
          </a:p>
          <a:p>
            <a:pPr hangingPunct="0"/>
            <a:endParaRPr lang="en-US" dirty="0" smtClean="0"/>
          </a:p>
          <a:p>
            <a:pPr hangingPunct="0"/>
            <a:r>
              <a:rPr lang="en-US" dirty="0" smtClean="0"/>
              <a:t> Salt was used in the ancient world for a number of reasons, all of which are brought in by way of illustration of Bible doctrine. </a:t>
            </a:r>
          </a:p>
          <a:p>
            <a:pPr hangingPunct="0"/>
            <a:endParaRPr lang="en-US" dirty="0" smtClean="0"/>
          </a:p>
          <a:p>
            <a:pPr hangingPunct="0"/>
            <a:r>
              <a:rPr lang="en-US" dirty="0" smtClean="0"/>
              <a:t>Salt was used in the ancient world for preserving food. It was the original system of refrigeration, it was the means by which food was preserved.</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t>It was also used for the seasoning of food. </a:t>
            </a:r>
          </a:p>
          <a:p>
            <a:pPr hangingPunct="0"/>
            <a:endParaRPr lang="en-US" dirty="0" smtClean="0"/>
          </a:p>
          <a:p>
            <a:pPr hangingPunct="0"/>
            <a:r>
              <a:rPr lang="en-US" dirty="0" smtClean="0"/>
              <a:t>It was used for the expression of fidelity in the ancient world. Eating salt with a king or a VIP meant allegiance to that king. 	</a:t>
            </a:r>
          </a:p>
          <a:p>
            <a:pPr hangingPunct="0"/>
            <a:r>
              <a:rPr lang="en-US" dirty="0" smtClean="0"/>
              <a:t>Enlistment in armies often included eating salt, meaning I will be faithful to my commanders. </a:t>
            </a:r>
          </a:p>
          <a:p>
            <a:pPr hangingPunct="0"/>
            <a:endParaRPr lang="en-US" dirty="0" smtClean="0"/>
          </a:p>
          <a:p>
            <a:pPr hangingPunct="0"/>
            <a:r>
              <a:rPr lang="en-US" dirty="0" smtClean="0"/>
              <a:t>Making a peace treaty or a covenant of friendship was used by eating bread and salt together. </a:t>
            </a:r>
          </a:p>
          <a:p>
            <a:pPr hangingPunct="0"/>
            <a:endParaRPr lang="en-US" dirty="0" smtClean="0"/>
          </a:p>
          <a:p>
            <a:pPr hangingPunct="0"/>
            <a:r>
              <a:rPr lang="en-US" dirty="0" smtClean="0"/>
              <a:t>Salt was an expression of hospitality, and when you ate salt with someone, even though it was an enemy and under their roof, they couldn’t kill you until you left their property. </a:t>
            </a:r>
          </a:p>
          <a:p>
            <a:pPr hangingPunct="0"/>
            <a:endParaRPr lang="en-US" dirty="0"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r>
              <a:rPr lang="en-US" dirty="0" smtClean="0"/>
              <a:t>Salt was used as an expression of judgment. For example, Carthage was sowed with salt after the Roman conquest of that city. </a:t>
            </a:r>
          </a:p>
          <a:p>
            <a:endParaRPr lang="en-US" dirty="0" smtClean="0"/>
          </a:p>
          <a:p>
            <a:r>
              <a:rPr lang="en-US" dirty="0" smtClean="0"/>
              <a:t>Sowing the ruins of a captured city with salt was a picture of judgment. </a:t>
            </a:r>
          </a:p>
          <a:p>
            <a:endParaRPr lang="en-US" dirty="0" smtClean="0"/>
          </a:p>
          <a:p>
            <a:r>
              <a:rPr lang="en-US" dirty="0" smtClean="0"/>
              <a:t>All of these uses add up to the fact that salt, therefore, is found in the scripture as an analogy and an illustration of many different things. </a:t>
            </a:r>
          </a:p>
          <a:p>
            <a:endParaRPr lang="en-US" dirty="0" smtClean="0"/>
          </a:p>
          <a:p>
            <a:r>
              <a:rPr lang="en-US" dirty="0" smtClean="0"/>
              <a:t>2. The biblical use of salt as a </a:t>
            </a:r>
            <a:r>
              <a:rPr lang="en-US" dirty="0" err="1" smtClean="0"/>
              <a:t>seasoner</a:t>
            </a:r>
            <a:r>
              <a:rPr lang="en-US" dirty="0" smtClean="0"/>
              <a:t> of food, </a:t>
            </a:r>
            <a:r>
              <a:rPr lang="en-US" b="1" dirty="0" smtClean="0">
                <a:solidFill>
                  <a:srgbClr val="C00000"/>
                </a:solidFill>
              </a:rPr>
              <a:t>Job 6:6,7</a:t>
            </a:r>
            <a:r>
              <a:rPr lang="en-US" dirty="0" smtClean="0"/>
              <a:t>. You don’t eat something tasteless if you can help it. </a:t>
            </a:r>
          </a:p>
          <a:p>
            <a:endParaRPr lang="en-US" dirty="0" smtClean="0"/>
          </a:p>
          <a:p>
            <a:r>
              <a:rPr lang="en-US" dirty="0" smtClean="0"/>
              <a:t>What Job is saying in is that there are certain things he will not do, it is like trying to eat food without salt.</a:t>
            </a:r>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He won’t run around with the wrong crowd, he won’t buy something that is wrong in the sense of a wrong idea to advance himself. </a:t>
            </a:r>
          </a:p>
          <a:p>
            <a:pPr hangingPunct="0"/>
            <a:endParaRPr lang="en-US" dirty="0" smtClean="0"/>
          </a:p>
          <a:p>
            <a:pPr hangingPunct="0"/>
            <a:r>
              <a:rPr lang="en-US" dirty="0" smtClean="0"/>
              <a:t>He won’t get involved with anti-establishment principles in order to get along with people. </a:t>
            </a:r>
          </a:p>
          <a:p>
            <a:pPr hangingPunct="0"/>
            <a:endParaRPr lang="en-US" dirty="0" smtClean="0"/>
          </a:p>
          <a:p>
            <a:pPr hangingPunct="0"/>
            <a:r>
              <a:rPr lang="en-US" dirty="0" smtClean="0"/>
              <a:t>In effect, he is saying, ‘My soul refuses to touch them’— because he has salt in his soul. </a:t>
            </a:r>
          </a:p>
          <a:p>
            <a:pPr hangingPunct="0"/>
            <a:endParaRPr lang="en-US" dirty="0" smtClean="0"/>
          </a:p>
          <a:p>
            <a:pPr hangingPunct="0"/>
            <a:r>
              <a:rPr lang="en-US" dirty="0" smtClean="0"/>
              <a:t>Salt in his soul is Bible doctrine. His life has been savored with salt, it has been seasoned with salt.</a:t>
            </a:r>
          </a:p>
          <a:p>
            <a:pPr hangingPunct="0"/>
            <a:endParaRPr lang="en-US" dirty="0" smtClean="0"/>
          </a:p>
          <a:p>
            <a:pPr hangingPunct="0"/>
            <a:r>
              <a:rPr lang="en-US" dirty="0" smtClean="0"/>
              <a:t>Since he now has a seasoned life he cannot go back to the tasteless things of socialism, liberalism and do-</a:t>
            </a:r>
            <a:r>
              <a:rPr lang="en-US" dirty="0" err="1" smtClean="0"/>
              <a:t>goodism</a:t>
            </a:r>
            <a:r>
              <a:rPr lang="en-US" dirty="0" smtClean="0"/>
              <a:t>, and all of the other principles that are minus salt or minus grace. </a:t>
            </a:r>
          </a:p>
          <a:p>
            <a:pPr hangingPunct="0"/>
            <a:endParaRPr lang="en-US" dirty="0"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endParaRPr lang="en-US" dirty="0" smtClean="0"/>
          </a:p>
          <a:p>
            <a:r>
              <a:rPr lang="en-US" dirty="0" smtClean="0"/>
              <a:t>So salt as a </a:t>
            </a:r>
            <a:r>
              <a:rPr lang="en-US" dirty="0" err="1" smtClean="0"/>
              <a:t>seasoner</a:t>
            </a:r>
            <a:r>
              <a:rPr lang="en-US" dirty="0" smtClean="0"/>
              <a:t> of food is used as an analogy for </a:t>
            </a:r>
            <a:r>
              <a:rPr lang="en-US" b="1" u="sng" dirty="0" smtClean="0"/>
              <a:t>separation from false concepts.	</a:t>
            </a:r>
          </a:p>
          <a:p>
            <a:pPr hangingPunct="0"/>
            <a:endParaRPr lang="en-US" dirty="0" smtClean="0"/>
          </a:p>
          <a:p>
            <a:pPr hangingPunct="0"/>
            <a:r>
              <a:rPr lang="en-US" dirty="0" smtClean="0"/>
              <a:t>3. Salt was used in the Levitical offerings. The food offering of Leviticus 2, which portrays propitiation with emphasis on the person of Christ, used salt. </a:t>
            </a:r>
          </a:p>
          <a:p>
            <a:pPr hangingPunct="0"/>
            <a:endParaRPr lang="en-US" dirty="0" smtClean="0"/>
          </a:p>
          <a:p>
            <a:pPr hangingPunct="0"/>
            <a:r>
              <a:rPr lang="en-US" dirty="0" smtClean="0"/>
              <a:t>Salt was also used in the other offerings as well. Salt in the food offering, however, has a special meaning, it follows the concept of preservation or eternal security. Leviticus 2:13. </a:t>
            </a:r>
          </a:p>
          <a:p>
            <a:pPr hangingPunct="0"/>
            <a:endParaRPr lang="en-US" dirty="0" smtClean="0"/>
          </a:p>
          <a:p>
            <a:pPr hangingPunct="0"/>
            <a:r>
              <a:rPr lang="en-US" dirty="0" smtClean="0"/>
              <a:t>Salt in the Levitical offerings indicates the principle of eternal security. Because of who and what Christ is, because of what He did on the cross, eternal security is the seasoning of the various sacrifices with salt. </a:t>
            </a:r>
          </a:p>
          <a:p>
            <a:pPr hangingPunct="0"/>
            <a:endParaRPr lang="en-US" dirty="0" smtClean="0"/>
          </a:p>
          <a:p>
            <a:pPr hangingPunct="0"/>
            <a:r>
              <a:rPr lang="en-US" dirty="0" smtClean="0"/>
              <a:t>The burnt offering which portrays propitiation with emphasis on the work of Christ also used salt. </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Salt was used in the burnt offering to indicate eternal security as well as the efficacy of the work of Christ and the importance of understanding this doctrine in orientation to grace. </a:t>
            </a:r>
            <a:r>
              <a:rPr lang="en-US" b="1" dirty="0" smtClean="0">
                <a:solidFill>
                  <a:srgbClr val="C00000"/>
                </a:solidFill>
              </a:rPr>
              <a:t>Ezra 6:9</a:t>
            </a:r>
            <a:r>
              <a:rPr lang="en-US" dirty="0" smtClean="0"/>
              <a:t>. </a:t>
            </a:r>
          </a:p>
          <a:p>
            <a:pPr hangingPunct="0"/>
            <a:endParaRPr lang="en-US" dirty="0" smtClean="0"/>
          </a:p>
          <a:p>
            <a:pPr hangingPunct="0"/>
            <a:r>
              <a:rPr lang="en-US" dirty="0" smtClean="0"/>
              <a:t>The same principle occurs in the Millennial sacrifices which in the future will commemorate the work of Jesus Christ, </a:t>
            </a:r>
            <a:r>
              <a:rPr lang="en-US" b="1" dirty="0" smtClean="0">
                <a:solidFill>
                  <a:srgbClr val="C00000"/>
                </a:solidFill>
              </a:rPr>
              <a:t>Ezekiel 43:24. </a:t>
            </a:r>
            <a:r>
              <a:rPr lang="en-US" dirty="0" smtClean="0"/>
              <a:t>The salt, again, has the connotation of eternal security. </a:t>
            </a:r>
          </a:p>
          <a:p>
            <a:pPr hangingPunct="0"/>
            <a:endParaRPr lang="en-US" dirty="0" smtClean="0"/>
          </a:p>
          <a:p>
            <a:pPr hangingPunct="0"/>
            <a:r>
              <a:rPr lang="en-US" dirty="0" smtClean="0"/>
              <a:t>4. Salt is used in three categories of judgment. </a:t>
            </a:r>
          </a:p>
          <a:p>
            <a:pPr hangingPunct="0"/>
            <a:endParaRPr lang="en-US" dirty="0" smtClean="0"/>
          </a:p>
          <a:p>
            <a:pPr hangingPunct="0"/>
            <a:r>
              <a:rPr lang="en-US" dirty="0" smtClean="0"/>
              <a:t>Personal judgment: Lot’s wife was turned into a pillar of salt, </a:t>
            </a:r>
            <a:r>
              <a:rPr lang="en-US" b="1" dirty="0" smtClean="0">
                <a:solidFill>
                  <a:srgbClr val="C00000"/>
                </a:solidFill>
              </a:rPr>
              <a:t>Genesis 19:26</a:t>
            </a:r>
            <a:r>
              <a:rPr lang="en-US" dirty="0" smtClean="0"/>
              <a:t>. </a:t>
            </a:r>
          </a:p>
          <a:p>
            <a:pPr hangingPunct="0"/>
            <a:endParaRPr lang="en-US" dirty="0" smtClean="0"/>
          </a:p>
          <a:p>
            <a:pPr hangingPunct="0"/>
            <a:r>
              <a:rPr lang="en-US" dirty="0" smtClean="0"/>
              <a:t>Temporal judgment: the judgment of cities, </a:t>
            </a:r>
            <a:r>
              <a:rPr lang="en-US" b="1" dirty="0" smtClean="0">
                <a:solidFill>
                  <a:srgbClr val="C00000"/>
                </a:solidFill>
              </a:rPr>
              <a:t>Deuteronomy 29:23, “all its land in brimstone and salt, a burning waste, unsown and unproductive...”</a:t>
            </a:r>
            <a:r>
              <a:rPr lang="en-US" dirty="0" smtClean="0"/>
              <a:t> </a:t>
            </a:r>
            <a:r>
              <a:rPr lang="en-US" b="1" dirty="0" smtClean="0">
                <a:solidFill>
                  <a:srgbClr val="C00000"/>
                </a:solidFill>
              </a:rPr>
              <a:t>Judges 9:45</a:t>
            </a:r>
            <a:r>
              <a:rPr lang="en-US" dirty="0" smtClean="0"/>
              <a:t>. </a:t>
            </a:r>
          </a:p>
          <a:p>
            <a:pPr hangingPunct="0"/>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b="1" dirty="0" smtClean="0">
                <a:solidFill>
                  <a:srgbClr val="C00000"/>
                </a:solidFill>
              </a:rPr>
              <a:t>2 Corinthians 9:10,11</a:t>
            </a:r>
            <a:r>
              <a:rPr lang="en-US" dirty="0" smtClean="0"/>
              <a:t>, related to the priestly function of giving. </a:t>
            </a:r>
          </a:p>
          <a:p>
            <a:pPr hangingPunct="0"/>
            <a:endParaRPr lang="en-US" dirty="0" smtClean="0"/>
          </a:p>
          <a:p>
            <a:pPr hangingPunct="0"/>
            <a:r>
              <a:rPr lang="en-US" dirty="0" smtClean="0"/>
              <a:t>Personal testimonies</a:t>
            </a:r>
            <a:r>
              <a:rPr lang="en-US" b="1" dirty="0" smtClean="0">
                <a:solidFill>
                  <a:srgbClr val="C00000"/>
                </a:solidFill>
              </a:rPr>
              <a:t>, Daniel 2:23; Romans 1:8; 1 Corinthians 1:4; Philippians 1:3;  2 Timothy 1:3.</a:t>
            </a:r>
          </a:p>
          <a:p>
            <a:pPr hangingPunct="0"/>
            <a:endParaRPr lang="en-US" dirty="0" smtClean="0"/>
          </a:p>
          <a:p>
            <a:pPr hangingPunct="0"/>
            <a:r>
              <a:rPr lang="en-US" dirty="0" smtClean="0"/>
              <a:t>6. Thanksgiving is motivated, therefore, by Bible doctrine resident in the soul, </a:t>
            </a:r>
            <a:r>
              <a:rPr lang="en-US" b="1" dirty="0" smtClean="0">
                <a:solidFill>
                  <a:srgbClr val="C00000"/>
                </a:solidFill>
              </a:rPr>
              <a:t>Colossians 2:7.</a:t>
            </a:r>
            <a:r>
              <a:rPr lang="en-US" dirty="0" smtClean="0"/>
              <a:t> You have to be taught before you overflow in thanksgiving. </a:t>
            </a:r>
          </a:p>
          <a:p>
            <a:pPr hangingPunct="0"/>
            <a:endParaRPr lang="en-US" dirty="0" smtClean="0"/>
          </a:p>
          <a:p>
            <a:pPr hangingPunct="0"/>
            <a:r>
              <a:rPr lang="en-US" dirty="0" smtClean="0"/>
              <a:t>7. Believers who are positive toward doctrine motivate thanksgiving in others, </a:t>
            </a:r>
            <a:r>
              <a:rPr lang="en-US" b="1" dirty="0" smtClean="0">
                <a:solidFill>
                  <a:srgbClr val="C00000"/>
                </a:solidFill>
              </a:rPr>
              <a:t>1 Thessalonians 3:9.</a:t>
            </a:r>
          </a:p>
          <a:p>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a:bodyPr>
          <a:lstStyle/>
          <a:p>
            <a:pPr hangingPunct="0"/>
            <a:r>
              <a:rPr lang="en-US" dirty="0" smtClean="0"/>
              <a:t>Eternal judgment: The eternal judgment of the lake of fire is described in terms of salt in </a:t>
            </a:r>
            <a:r>
              <a:rPr lang="en-US" b="1" dirty="0" smtClean="0">
                <a:solidFill>
                  <a:srgbClr val="C00000"/>
                </a:solidFill>
              </a:rPr>
              <a:t>Mark 9:47-49</a:t>
            </a:r>
            <a:r>
              <a:rPr lang="en-US" dirty="0" smtClean="0"/>
              <a:t>. Salt is used for the eternal judgment of the unbeliever, they are </a:t>
            </a:r>
            <a:r>
              <a:rPr lang="en-US" b="1" dirty="0" smtClean="0">
                <a:solidFill>
                  <a:srgbClr val="C00000"/>
                </a:solidFill>
              </a:rPr>
              <a:t>“salted with fire.” </a:t>
            </a:r>
          </a:p>
          <a:p>
            <a:pPr hangingPunct="0"/>
            <a:endParaRPr lang="en-US" dirty="0" smtClean="0"/>
          </a:p>
          <a:p>
            <a:pPr hangingPunct="0"/>
            <a:r>
              <a:rPr lang="en-US" dirty="0" smtClean="0"/>
              <a:t>5. Salt is analogues to the greater grace believer as the preserver of his nation, </a:t>
            </a:r>
            <a:r>
              <a:rPr lang="en-US" b="1" dirty="0" smtClean="0">
                <a:solidFill>
                  <a:srgbClr val="C00000"/>
                </a:solidFill>
              </a:rPr>
              <a:t>Matthew 5:13</a:t>
            </a:r>
            <a:r>
              <a:rPr lang="en-US" dirty="0" smtClean="0"/>
              <a:t>. </a:t>
            </a:r>
          </a:p>
          <a:p>
            <a:pPr hangingPunct="0"/>
            <a:endParaRPr lang="en-US" dirty="0" smtClean="0"/>
          </a:p>
          <a:p>
            <a:pPr hangingPunct="0"/>
            <a:r>
              <a:rPr lang="en-US" dirty="0" smtClean="0"/>
              <a:t>If there are no believers with salt (with doctrine in the soul) there is no hope for the nation. </a:t>
            </a:r>
            <a:r>
              <a:rPr lang="en-US" b="1" dirty="0" smtClean="0">
                <a:solidFill>
                  <a:srgbClr val="C00000"/>
                </a:solidFill>
              </a:rPr>
              <a:t>Mark 9:50, “Have salt in yourselves” </a:t>
            </a:r>
            <a:r>
              <a:rPr lang="en-US" dirty="0" smtClean="0"/>
              <a:t>is having maximum doctrine in the soul, this is the preservation of the nation</a:t>
            </a:r>
            <a:r>
              <a:rPr lang="en-US" b="1" dirty="0" smtClean="0">
                <a:solidFill>
                  <a:srgbClr val="C00000"/>
                </a:solidFill>
              </a:rPr>
              <a:t>, “and be at peace with one another,” </a:t>
            </a:r>
            <a:r>
              <a:rPr lang="en-US" dirty="0" smtClean="0"/>
              <a:t>in other words, the salty believer is at peace with everyone else.</a:t>
            </a:r>
          </a:p>
          <a:p>
            <a:pPr hangingPunct="0"/>
            <a:endParaRPr lang="en-US" dirty="0" smtClean="0"/>
          </a:p>
          <a:p>
            <a:pPr hangingPunct="0"/>
            <a:r>
              <a:rPr lang="en-US" dirty="0" smtClean="0"/>
              <a:t>6. </a:t>
            </a:r>
            <a:r>
              <a:rPr lang="en-US" dirty="0" err="1" smtClean="0"/>
              <a:t>Unsaltiness</a:t>
            </a:r>
            <a:r>
              <a:rPr lang="en-US" dirty="0" smtClean="0"/>
              <a:t> is analogous to reversionism and is used to portray his discipline, </a:t>
            </a:r>
            <a:r>
              <a:rPr lang="en-US" b="1" dirty="0" smtClean="0">
                <a:solidFill>
                  <a:srgbClr val="C00000"/>
                </a:solidFill>
              </a:rPr>
              <a:t>Luke 14:34,35</a:t>
            </a:r>
            <a:r>
              <a:rPr lang="en-US" dirty="0" smtClean="0"/>
              <a:t>. </a:t>
            </a:r>
          </a:p>
          <a:p>
            <a:pPr hangingPunct="0"/>
            <a:endParaRPr lang="en-US" dirty="0" smtClean="0"/>
          </a:p>
          <a:p>
            <a:pPr hangingPunct="0"/>
            <a:endParaRPr lang="en-US" b="1" dirty="0" smtClean="0">
              <a:solidFill>
                <a:srgbClr val="C00000"/>
              </a:solidFill>
            </a:endParaRPr>
          </a:p>
          <a:p>
            <a:pPr hangingPunct="0"/>
            <a:endParaRPr lang="en-US" b="1" dirty="0" smtClean="0">
              <a:solidFill>
                <a:srgbClr val="C00000"/>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6248400"/>
          </a:xfrm>
        </p:spPr>
        <p:txBody>
          <a:bodyPr>
            <a:normAutofit lnSpcReduction="10000"/>
          </a:bodyPr>
          <a:lstStyle/>
          <a:p>
            <a:r>
              <a:rPr lang="en-US" dirty="0" smtClean="0"/>
              <a:t>7. Salt is analogous to the greater grace believer in the expression of divine viewpoint, </a:t>
            </a:r>
            <a:r>
              <a:rPr lang="en-US" b="1" dirty="0" smtClean="0">
                <a:solidFill>
                  <a:srgbClr val="C00000"/>
                </a:solidFill>
              </a:rPr>
              <a:t>Colossians 4:6</a:t>
            </a:r>
            <a:r>
              <a:rPr lang="en-US" dirty="0" smtClean="0"/>
              <a:t>. </a:t>
            </a:r>
          </a:p>
          <a:p>
            <a:pPr hangingPunct="0"/>
            <a:endParaRPr lang="en-US" dirty="0" smtClean="0"/>
          </a:p>
          <a:p>
            <a:pPr hangingPunct="0"/>
            <a:r>
              <a:rPr lang="en-US" dirty="0" smtClean="0"/>
              <a:t>8. In birth procedure salt was used as an antiseptic, </a:t>
            </a:r>
            <a:r>
              <a:rPr lang="en-US" b="1" dirty="0" smtClean="0">
                <a:solidFill>
                  <a:srgbClr val="C00000"/>
                </a:solidFill>
              </a:rPr>
              <a:t>Ezekiel 16:4.</a:t>
            </a:r>
            <a:r>
              <a:rPr lang="en-US" dirty="0" smtClean="0"/>
              <a:t> In the analogy of the birth of Israel, the birth of grace, we have: </a:t>
            </a:r>
            <a:r>
              <a:rPr lang="en-US" b="1" dirty="0" smtClean="0">
                <a:solidFill>
                  <a:srgbClr val="C00000"/>
                </a:solidFill>
              </a:rPr>
              <a:t>“As for your birth, on the day you were born, your navel cord was not cut, nor were you washed with water for cleansing; you were not rubbed down with salt, nor even wrapped in clothes.” </a:t>
            </a:r>
            <a:r>
              <a:rPr lang="en-US" dirty="0" smtClean="0"/>
              <a:t>Bible doctrine in the soul is a spiritual antiseptic. </a:t>
            </a:r>
          </a:p>
          <a:p>
            <a:pPr hangingPunct="0"/>
            <a:endParaRPr lang="en-US" dirty="0" smtClean="0"/>
          </a:p>
          <a:p>
            <a:pPr hangingPunct="0"/>
            <a:r>
              <a:rPr lang="en-US" dirty="0" smtClean="0"/>
              <a:t>9. The salt of the covenant was used to express the eternal relationship between God and the believer. It is related to the Levitical offerings in </a:t>
            </a:r>
            <a:r>
              <a:rPr lang="en-US" b="1" dirty="0" smtClean="0">
                <a:solidFill>
                  <a:srgbClr val="C00000"/>
                </a:solidFill>
              </a:rPr>
              <a:t>Numbers 18:19, “… it is an everlasting covenant of salt before the Lord, to you and to your seed after you.” </a:t>
            </a:r>
          </a:p>
          <a:p>
            <a:pPr hangingPunct="0"/>
            <a:endParaRPr lang="en-US" b="1" dirty="0" smtClean="0">
              <a:solidFill>
                <a:srgbClr val="C00000"/>
              </a:solidFill>
            </a:endParaRPr>
          </a:p>
          <a:p>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t>So the eating of salt was the basis for setting up a contract. It is also related to the Davidic covenant, </a:t>
            </a:r>
            <a:r>
              <a:rPr lang="en-US" b="1" dirty="0" smtClean="0">
                <a:solidFill>
                  <a:srgbClr val="C00000"/>
                </a:solidFill>
              </a:rPr>
              <a:t>2 Chronicles 13:5.</a:t>
            </a:r>
            <a:endParaRPr lang="en-US" dirty="0" smtClean="0"/>
          </a:p>
          <a:p>
            <a:pPr hangingPunct="0"/>
            <a:endParaRPr lang="en-US" b="1" dirty="0" smtClean="0">
              <a:solidFill>
                <a:srgbClr val="0070C0"/>
              </a:solidFill>
            </a:endParaRPr>
          </a:p>
          <a:p>
            <a:pPr hangingPunct="0"/>
            <a:r>
              <a:rPr lang="en-US" b="1" dirty="0" smtClean="0">
                <a:solidFill>
                  <a:srgbClr val="0070C0"/>
                </a:solidFill>
              </a:rPr>
              <a:t>“so that  you may know how you should respond to each person.”</a:t>
            </a:r>
          </a:p>
          <a:p>
            <a:pPr hangingPunct="0"/>
            <a:endParaRPr lang="en-US" dirty="0" smtClean="0"/>
          </a:p>
          <a:p>
            <a:pPr hangingPunct="0"/>
            <a:r>
              <a:rPr lang="en-US" dirty="0" smtClean="0"/>
              <a:t>OIDA – Pf Ainfin – to know from applied doctrine</a:t>
            </a:r>
            <a:r>
              <a:rPr lang="en-US" b="1" dirty="0" smtClean="0">
                <a:solidFill>
                  <a:srgbClr val="0070C0"/>
                </a:solidFill>
              </a:rPr>
              <a:t>.  “so that you may know.” </a:t>
            </a:r>
          </a:p>
          <a:p>
            <a:pPr hangingPunct="0"/>
            <a:endParaRPr lang="en-US" dirty="0" smtClean="0"/>
          </a:p>
          <a:p>
            <a:pPr hangingPunct="0"/>
            <a:r>
              <a:rPr lang="en-US" dirty="0" smtClean="0"/>
              <a:t>APOKRINOMAI- PMInfin – answering something from your frame of reference you have gained through learning doctrine. </a:t>
            </a:r>
          </a:p>
          <a:p>
            <a:pPr hangingPunct="0"/>
            <a:endParaRPr lang="en-US" dirty="0" smtClean="0"/>
          </a:p>
          <a:p>
            <a:pPr hangingPunct="0"/>
            <a:r>
              <a:rPr lang="en-US" dirty="0" smtClean="0"/>
              <a:t>The agent is the greater grace believer or the royal priest with maximum doctrine resident in his soul — he has an answer for everything.  His opinions are based on truth!</a:t>
            </a:r>
          </a:p>
          <a:p>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buNone/>
            </a:pPr>
            <a:r>
              <a:rPr lang="en-US" dirty="0" smtClean="0"/>
              <a:t> </a:t>
            </a:r>
          </a:p>
          <a:p>
            <a:pPr hangingPunct="0"/>
            <a:r>
              <a:rPr lang="en-US" dirty="0" smtClean="0"/>
              <a:t>Translation: </a:t>
            </a:r>
            <a:r>
              <a:rPr lang="en-US" b="1" dirty="0" smtClean="0">
                <a:solidFill>
                  <a:srgbClr val="0070C0"/>
                </a:solidFill>
              </a:rPr>
              <a:t>“Your word always in the sphere of grace, having been seasoned with salt, so that you may know how you ought to answer each one.”</a:t>
            </a:r>
          </a:p>
          <a:p>
            <a:pPr hangingPunct="0"/>
            <a:endParaRPr lang="en-US" b="1" dirty="0" smtClean="0">
              <a:solidFill>
                <a:srgbClr val="0070C0"/>
              </a:solidFill>
            </a:endParaRPr>
          </a:p>
          <a:p>
            <a:pPr hangingPunct="0"/>
            <a:r>
              <a:rPr lang="en-US" b="1" dirty="0" smtClean="0">
                <a:solidFill>
                  <a:srgbClr val="0070C0"/>
                </a:solidFill>
              </a:rPr>
              <a:t>Col 4:7 – “As to all my affairs, </a:t>
            </a:r>
            <a:r>
              <a:rPr lang="en-US" b="1" dirty="0" err="1" smtClean="0">
                <a:solidFill>
                  <a:srgbClr val="0070C0"/>
                </a:solidFill>
              </a:rPr>
              <a:t>Tychicus</a:t>
            </a:r>
            <a:r>
              <a:rPr lang="en-US" b="1" dirty="0" smtClean="0">
                <a:solidFill>
                  <a:srgbClr val="0070C0"/>
                </a:solidFill>
              </a:rPr>
              <a:t>, our beloved brother and faithful servant and fellow bond servant in the Lord, will bring your information.”</a:t>
            </a:r>
          </a:p>
          <a:p>
            <a:pPr hangingPunct="0"/>
            <a:endParaRPr lang="en-US" dirty="0" smtClean="0"/>
          </a:p>
          <a:p>
            <a:pPr hangingPunct="0"/>
            <a:r>
              <a:rPr lang="en-US" dirty="0" smtClean="0"/>
              <a:t>The greatness of the men is based upon one word, PISTOS, faithful. </a:t>
            </a:r>
          </a:p>
          <a:p>
            <a:pPr hangingPunct="0"/>
            <a:endParaRPr lang="en-US" dirty="0" smtClean="0"/>
          </a:p>
          <a:p>
            <a:pPr hangingPunct="0"/>
            <a:r>
              <a:rPr lang="en-US" b="1" u="sng" dirty="0" smtClean="0"/>
              <a:t>Faith or doctrine resident in the sou</a:t>
            </a:r>
            <a:r>
              <a:rPr lang="en-US" dirty="0" smtClean="0"/>
              <a:t>l is what God prizes in the believer. </a:t>
            </a:r>
          </a:p>
          <a:p>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endParaRPr lang="en-US" b="1" dirty="0" smtClean="0">
              <a:solidFill>
                <a:srgbClr val="0070C0"/>
              </a:solidFill>
            </a:endParaRPr>
          </a:p>
          <a:p>
            <a:pPr hangingPunct="0"/>
            <a:endParaRPr lang="en-US" dirty="0" smtClean="0"/>
          </a:p>
          <a:p>
            <a:pPr hangingPunct="0"/>
            <a:r>
              <a:rPr lang="en-US" dirty="0" smtClean="0"/>
              <a:t>Faithful believers are mentioned: </a:t>
            </a:r>
            <a:r>
              <a:rPr lang="en-US" dirty="0" err="1" smtClean="0"/>
              <a:t>Tychicus</a:t>
            </a:r>
            <a:r>
              <a:rPr lang="en-US" dirty="0" smtClean="0"/>
              <a:t>, Onesimus, Aristarchus, John Mark and Justus. </a:t>
            </a:r>
          </a:p>
          <a:p>
            <a:pPr hangingPunct="0"/>
            <a:endParaRPr lang="en-US" dirty="0" smtClean="0"/>
          </a:p>
          <a:p>
            <a:pPr hangingPunct="0"/>
            <a:r>
              <a:rPr lang="en-US" b="1" dirty="0" smtClean="0">
                <a:solidFill>
                  <a:srgbClr val="0070C0"/>
                </a:solidFill>
              </a:rPr>
              <a:t>“As to all my affairs” </a:t>
            </a:r>
            <a:r>
              <a:rPr lang="en-US" dirty="0" smtClean="0"/>
              <a:t>– TA KAT HEME PANTA – life is made up of things, not just materialistic things but experiences, circumstances, all kinds of activities. We call that here “the things.”</a:t>
            </a:r>
          </a:p>
          <a:p>
            <a:pPr hangingPunct="0"/>
            <a:endParaRPr lang="en-US" dirty="0" smtClean="0"/>
          </a:p>
          <a:p>
            <a:pPr hangingPunct="0"/>
            <a:r>
              <a:rPr lang="en-US" dirty="0" smtClean="0"/>
              <a:t>The idiom is a very well-known one and very well established by the papyri, and it can be translated </a:t>
            </a:r>
            <a:r>
              <a:rPr lang="en-US" b="1" dirty="0" smtClean="0">
                <a:solidFill>
                  <a:srgbClr val="0070C0"/>
                </a:solidFill>
              </a:rPr>
              <a:t>“All about my status quo” </a:t>
            </a:r>
            <a:r>
              <a:rPr lang="en-US" dirty="0" smtClean="0"/>
              <a:t>or </a:t>
            </a:r>
            <a:r>
              <a:rPr lang="en-US" b="1" dirty="0" smtClean="0">
                <a:solidFill>
                  <a:srgbClr val="0070C0"/>
                </a:solidFill>
              </a:rPr>
              <a:t>“all about my affairs,” </a:t>
            </a:r>
            <a:r>
              <a:rPr lang="en-US" dirty="0" smtClean="0"/>
              <a:t>or </a:t>
            </a:r>
            <a:r>
              <a:rPr lang="en-US" b="1" dirty="0" smtClean="0">
                <a:solidFill>
                  <a:srgbClr val="0070C0"/>
                </a:solidFill>
              </a:rPr>
              <a:t>“all about my circumstances”</a:t>
            </a:r>
            <a:r>
              <a:rPr lang="en-US" dirty="0" smtClean="0"/>
              <a:t>— anything to indicate that this is a report of the missionary activities of the apostle Paul. </a:t>
            </a:r>
          </a:p>
          <a:p>
            <a:pPr hangingPunct="0"/>
            <a:endParaRPr lang="en-US" dirty="0" smtClean="0"/>
          </a:p>
          <a:p>
            <a:pPr hangingPunct="0">
              <a:buNone/>
            </a:pPr>
            <a:endParaRPr lang="en-US" dirty="0" smtClean="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endParaRPr lang="en-US" dirty="0" smtClean="0"/>
          </a:p>
          <a:p>
            <a:pPr hangingPunct="0"/>
            <a:r>
              <a:rPr lang="en-US" dirty="0" smtClean="0"/>
              <a:t>The name of the person who is going to make this report, </a:t>
            </a:r>
            <a:r>
              <a:rPr lang="en-US" dirty="0" err="1" smtClean="0"/>
              <a:t>Tychicus</a:t>
            </a:r>
            <a:r>
              <a:rPr lang="en-US" dirty="0" smtClean="0"/>
              <a:t> or TUCHIKOS. </a:t>
            </a:r>
          </a:p>
          <a:p>
            <a:pPr hangingPunct="0"/>
            <a:endParaRPr lang="en-US" dirty="0" smtClean="0"/>
          </a:p>
          <a:p>
            <a:pPr hangingPunct="0"/>
            <a:r>
              <a:rPr lang="en-US" dirty="0" smtClean="0"/>
              <a:t>He is one of those people who is not very well known but he was a faithful believer. </a:t>
            </a:r>
          </a:p>
          <a:p>
            <a:pPr hangingPunct="0">
              <a:buNone/>
            </a:pPr>
            <a:endParaRPr lang="en-US" i="1" dirty="0" smtClean="0"/>
          </a:p>
          <a:p>
            <a:pPr hangingPunct="0"/>
            <a:r>
              <a:rPr lang="en-US" dirty="0" smtClean="0"/>
              <a:t>PISTOI, DOULOI, DIAKONOI – are words used to describe him.</a:t>
            </a:r>
            <a:r>
              <a:rPr lang="en-US" i="1" dirty="0" smtClean="0"/>
              <a:t> </a:t>
            </a:r>
          </a:p>
          <a:p>
            <a:endParaRPr lang="en-US" dirty="0" smtClean="0"/>
          </a:p>
          <a:p>
            <a:r>
              <a:rPr lang="en-US" dirty="0" smtClean="0"/>
              <a:t>The first is going to be DIAKONOI (minister) and the second is going to be  SUNDOULOS (fellow servant).</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endParaRPr lang="en-US" i="1" dirty="0" smtClean="0"/>
          </a:p>
          <a:p>
            <a:pPr hangingPunct="0"/>
            <a:endParaRPr lang="en-US" dirty="0" smtClean="0"/>
          </a:p>
          <a:p>
            <a:pPr hangingPunct="0"/>
            <a:r>
              <a:rPr lang="en-US" dirty="0" smtClean="0"/>
              <a:t>Both of these are used for great believers. DIAKONOI is directed toward people and is often translated “minister”; DOULOI means slave and is always directed toward the Lord.</a:t>
            </a:r>
          </a:p>
          <a:p>
            <a:pPr hangingPunct="0"/>
            <a:endParaRPr lang="en-US" dirty="0" smtClean="0"/>
          </a:p>
          <a:p>
            <a:pPr hangingPunct="0"/>
            <a:r>
              <a:rPr lang="en-US" dirty="0" err="1" smtClean="0"/>
              <a:t>Tychicus</a:t>
            </a:r>
            <a:r>
              <a:rPr lang="en-US" dirty="0" smtClean="0"/>
              <a:t> was great, he was PISTOI (faithful) in two fields . </a:t>
            </a:r>
          </a:p>
          <a:p>
            <a:pPr hangingPunct="0"/>
            <a:endParaRPr lang="en-US" dirty="0" smtClean="0"/>
          </a:p>
          <a:p>
            <a:pPr hangingPunct="0"/>
            <a:r>
              <a:rPr lang="en-US" dirty="0" smtClean="0"/>
              <a:t>He was faithful as the Lord’s slave and he was faithful in ministering to believers where he was sent under the authority of the apostle Paul.</a:t>
            </a:r>
          </a:p>
          <a:p>
            <a:pPr hangingPunct="0"/>
            <a:endParaRPr lang="en-US" dirty="0" smtClean="0"/>
          </a:p>
          <a:p>
            <a:pPr hangingPunct="0">
              <a:buNone/>
            </a:pPr>
            <a:r>
              <a:rPr lang="en-US" b="1" dirty="0" smtClean="0"/>
              <a:t>The Profile of </a:t>
            </a:r>
            <a:r>
              <a:rPr lang="en-US" b="1" dirty="0" err="1" smtClean="0"/>
              <a:t>Tychicus</a:t>
            </a:r>
            <a:endParaRPr lang="en-US" b="1" dirty="0" smtClean="0"/>
          </a:p>
          <a:p>
            <a:pPr hangingPunct="0"/>
            <a:r>
              <a:rPr lang="en-US" dirty="0" smtClean="0"/>
              <a:t>1. He was first associated with Paul in the third missionary journey  so he was late in joining, </a:t>
            </a:r>
            <a:r>
              <a:rPr lang="en-US" b="1" dirty="0" smtClean="0">
                <a:solidFill>
                  <a:srgbClr val="C00000"/>
                </a:solidFill>
              </a:rPr>
              <a:t>Acts 20:4</a:t>
            </a:r>
            <a:r>
              <a:rPr lang="en-US" dirty="0" smtClean="0"/>
              <a:t>.  	</a:t>
            </a:r>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endParaRPr lang="en-US" dirty="0" smtClean="0"/>
          </a:p>
          <a:p>
            <a:pPr hangingPunct="0"/>
            <a:r>
              <a:rPr lang="en-US" dirty="0" smtClean="0"/>
              <a:t>However, when he did join he was already a mature believer, which is more than you could say for some of the others who linked up with the apostle Paul. </a:t>
            </a:r>
          </a:p>
          <a:p>
            <a:pPr hangingPunct="0"/>
            <a:endParaRPr lang="en-US" dirty="0" smtClean="0"/>
          </a:p>
          <a:p>
            <a:pPr hangingPunct="0"/>
            <a:r>
              <a:rPr lang="en-US" dirty="0" smtClean="0"/>
              <a:t>2. Along with </a:t>
            </a:r>
            <a:r>
              <a:rPr lang="en-US" dirty="0" err="1" smtClean="0"/>
              <a:t>Trophimus</a:t>
            </a:r>
            <a:r>
              <a:rPr lang="en-US" dirty="0" smtClean="0"/>
              <a:t> he is called a native of Asia minor in </a:t>
            </a:r>
            <a:r>
              <a:rPr lang="en-US" b="1" dirty="0" smtClean="0">
                <a:solidFill>
                  <a:srgbClr val="C00000"/>
                </a:solidFill>
              </a:rPr>
              <a:t>Acts  21:29</a:t>
            </a:r>
            <a:r>
              <a:rPr lang="en-US" dirty="0" smtClean="0"/>
              <a:t>. This makes him the logical person to carry Ephesians and Colossians back home. </a:t>
            </a:r>
          </a:p>
          <a:p>
            <a:pPr hangingPunct="0"/>
            <a:endParaRPr lang="en-US" dirty="0" smtClean="0"/>
          </a:p>
          <a:p>
            <a:pPr hangingPunct="0"/>
            <a:r>
              <a:rPr lang="en-US" dirty="0" smtClean="0"/>
              <a:t>3. When Paul went erroneously to Jerusalem </a:t>
            </a:r>
            <a:r>
              <a:rPr lang="en-US" dirty="0" err="1" smtClean="0"/>
              <a:t>Tychicus</a:t>
            </a:r>
            <a:r>
              <a:rPr lang="en-US" dirty="0" smtClean="0"/>
              <a:t> did not go with him. </a:t>
            </a:r>
          </a:p>
          <a:p>
            <a:pPr hangingPunct="0"/>
            <a:endParaRPr lang="en-US" dirty="0" smtClean="0"/>
          </a:p>
          <a:p>
            <a:pPr hangingPunct="0"/>
            <a:r>
              <a:rPr lang="en-US" dirty="0" smtClean="0"/>
              <a:t>Instead, he stayed at Miletus which was 36 miles south of Ephesus and a seaport, </a:t>
            </a:r>
            <a:r>
              <a:rPr lang="en-US" b="1" dirty="0" smtClean="0">
                <a:solidFill>
                  <a:srgbClr val="C00000"/>
                </a:solidFill>
              </a:rPr>
              <a:t>Acts 20:15, 38. </a:t>
            </a:r>
            <a:r>
              <a:rPr lang="en-US" dirty="0" smtClean="0"/>
              <a:t>	</a:t>
            </a:r>
          </a:p>
          <a:p>
            <a:endParaRPr lang="en-US"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4. He rejoins the apostle Paul during his first Roman imprisonment when Paul was in reversion recovery, </a:t>
            </a:r>
            <a:r>
              <a:rPr lang="en-US" b="1" dirty="0" smtClean="0">
                <a:solidFill>
                  <a:srgbClr val="C00000"/>
                </a:solidFill>
              </a:rPr>
              <a:t>Ephesians 6:21.22; Colossians 4:7,8. </a:t>
            </a:r>
          </a:p>
          <a:p>
            <a:pPr hangingPunct="0"/>
            <a:endParaRPr lang="en-US" dirty="0" smtClean="0"/>
          </a:p>
          <a:p>
            <a:pPr hangingPunct="0"/>
            <a:r>
              <a:rPr lang="en-US" dirty="0" smtClean="0"/>
              <a:t>5. During Paul’s second imprisonment in Rome he sent </a:t>
            </a:r>
            <a:r>
              <a:rPr lang="en-US" dirty="0" err="1" smtClean="0"/>
              <a:t>Tychicus</a:t>
            </a:r>
            <a:r>
              <a:rPr lang="en-US" dirty="0" smtClean="0"/>
              <a:t> to Ephesus on a special mission — </a:t>
            </a:r>
            <a:r>
              <a:rPr lang="en-US" b="1" dirty="0" smtClean="0">
                <a:solidFill>
                  <a:srgbClr val="C00000"/>
                </a:solidFill>
              </a:rPr>
              <a:t>2 Timothy 4:12</a:t>
            </a:r>
            <a:r>
              <a:rPr lang="en-US" dirty="0" smtClean="0"/>
              <a:t>. </a:t>
            </a:r>
          </a:p>
          <a:p>
            <a:pPr hangingPunct="0"/>
            <a:endParaRPr lang="en-US" dirty="0" smtClean="0"/>
          </a:p>
          <a:p>
            <a:pPr hangingPunct="0"/>
            <a:r>
              <a:rPr lang="en-US" dirty="0" smtClean="0"/>
              <a:t>He was to take over the Ephesians church, he was to relieve Timothy who was to go to Rome to be with Paul while he was dying. </a:t>
            </a:r>
          </a:p>
          <a:p>
            <a:pPr hangingPunct="0"/>
            <a:endParaRPr lang="en-US" dirty="0" smtClean="0"/>
          </a:p>
          <a:p>
            <a:pPr hangingPunct="0"/>
            <a:r>
              <a:rPr lang="en-US" dirty="0" smtClean="0"/>
              <a:t>7. The outstanding characteristic of </a:t>
            </a:r>
            <a:r>
              <a:rPr lang="en-US" dirty="0" err="1" smtClean="0"/>
              <a:t>Tychicus</a:t>
            </a:r>
            <a:r>
              <a:rPr lang="en-US" dirty="0" smtClean="0"/>
              <a:t> was faithfulness, </a:t>
            </a:r>
            <a:r>
              <a:rPr lang="en-US" b="1" dirty="0" smtClean="0">
                <a:solidFill>
                  <a:srgbClr val="C00000"/>
                </a:solidFill>
              </a:rPr>
              <a:t>Ephesians 6:21; Colossians 4:7. </a:t>
            </a:r>
          </a:p>
          <a:p>
            <a:pPr hangingPunct="0">
              <a:buNone/>
            </a:pPr>
            <a:endParaRPr lang="en-US" b="1" dirty="0" smtClean="0">
              <a:solidFill>
                <a:srgbClr val="C00000"/>
              </a:solidFill>
            </a:endParaRPr>
          </a:p>
          <a:p>
            <a:pPr hangingPunct="0"/>
            <a:r>
              <a:rPr lang="en-US" b="1" dirty="0" smtClean="0">
                <a:solidFill>
                  <a:srgbClr val="0070C0"/>
                </a:solidFill>
              </a:rPr>
              <a:t>“</a:t>
            </a:r>
            <a:r>
              <a:rPr lang="en-US" b="1" dirty="0" err="1" smtClean="0">
                <a:solidFill>
                  <a:srgbClr val="0070C0"/>
                </a:solidFill>
              </a:rPr>
              <a:t>Tychicus</a:t>
            </a:r>
            <a:r>
              <a:rPr lang="en-US" b="1" dirty="0" smtClean="0">
                <a:solidFill>
                  <a:srgbClr val="0070C0"/>
                </a:solidFill>
              </a:rPr>
              <a:t>  will bring you information”- </a:t>
            </a:r>
            <a:r>
              <a:rPr lang="en-US" dirty="0" smtClean="0"/>
              <a:t> GNORIZO – FAIndic - means to make known, to bring information.  </a:t>
            </a:r>
            <a:r>
              <a:rPr lang="en-US" dirty="0" err="1" smtClean="0"/>
              <a:t>Tychicus</a:t>
            </a:r>
            <a:r>
              <a:rPr lang="en-US" dirty="0" smtClean="0"/>
              <a:t> will make the report when he arrives in Colosse. </a:t>
            </a:r>
          </a:p>
          <a:p>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A profile of </a:t>
            </a:r>
            <a:r>
              <a:rPr lang="en-US" dirty="0" err="1" smtClean="0"/>
              <a:t>Tychicus</a:t>
            </a:r>
            <a:r>
              <a:rPr lang="en-US" dirty="0" smtClean="0"/>
              <a:t>. First of all he is called </a:t>
            </a:r>
            <a:r>
              <a:rPr lang="en-US" b="1" dirty="0" smtClean="0">
                <a:solidFill>
                  <a:srgbClr val="0070C0"/>
                </a:solidFill>
              </a:rPr>
              <a:t>“a beloved brother,” </a:t>
            </a:r>
            <a:r>
              <a:rPr lang="en-US" dirty="0" smtClean="0"/>
              <a:t>HO  AGAPETOS   ADELPHOS. </a:t>
            </a:r>
          </a:p>
          <a:p>
            <a:pPr hangingPunct="0">
              <a:buNone/>
            </a:pPr>
            <a:r>
              <a:rPr lang="en-US" dirty="0" smtClean="0"/>
              <a:t>	</a:t>
            </a:r>
          </a:p>
          <a:p>
            <a:pPr hangingPunct="0">
              <a:buNone/>
            </a:pPr>
            <a:r>
              <a:rPr lang="en-US" dirty="0" smtClean="0"/>
              <a:t>Principles</a:t>
            </a:r>
          </a:p>
          <a:p>
            <a:pPr hangingPunct="0"/>
            <a:r>
              <a:rPr lang="en-US" dirty="0" smtClean="0"/>
              <a:t>1. The fact that </a:t>
            </a:r>
            <a:r>
              <a:rPr lang="en-US" dirty="0" err="1" smtClean="0"/>
              <a:t>Tychicus</a:t>
            </a:r>
            <a:r>
              <a:rPr lang="en-US" dirty="0" smtClean="0"/>
              <a:t> was loved,  AGAPETOS means that there was a certain type of love that everyone had for </a:t>
            </a:r>
            <a:r>
              <a:rPr lang="en-US" dirty="0" err="1" smtClean="0"/>
              <a:t>Tychicus</a:t>
            </a:r>
            <a:r>
              <a:rPr lang="en-US" dirty="0" smtClean="0"/>
              <a:t> — means that he was respected. They respected him for his strength of character, not sweetness. </a:t>
            </a:r>
          </a:p>
          <a:p>
            <a:pPr hangingPunct="0"/>
            <a:endParaRPr lang="en-US" dirty="0" smtClean="0"/>
          </a:p>
          <a:p>
            <a:pPr hangingPunct="0"/>
            <a:r>
              <a:rPr lang="en-US" dirty="0" smtClean="0"/>
              <a:t>2. Furthermore, AGAPETOS</a:t>
            </a:r>
            <a:r>
              <a:rPr lang="en-US" i="1" dirty="0" smtClean="0"/>
              <a:t> </a:t>
            </a:r>
            <a:r>
              <a:rPr lang="en-US" dirty="0" smtClean="0"/>
              <a:t>means that he was a relaxed person; he wasn’t arrogant, he was not trying to prove anything, he was not making an issue out of himself. </a:t>
            </a:r>
          </a:p>
          <a:p>
            <a:pPr hangingPunct="0"/>
            <a:endParaRPr lang="en-US" dirty="0" smtClean="0"/>
          </a:p>
          <a:p>
            <a:pPr hangingPunct="0"/>
            <a:r>
              <a:rPr lang="en-US" dirty="0" smtClean="0"/>
              <a:t>3. The reason he was this way was because of what Bible doctrine accomplishes in the soul of the believer. He was consistent in his intake of doctrine and stability came out of this consistency. </a:t>
            </a:r>
          </a:p>
          <a:p>
            <a:pPr hangingPunct="0"/>
            <a:endParaRPr lang="en-US" dirty="0" smtClean="0"/>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pPr hangingPunct="0"/>
            <a:r>
              <a:rPr lang="en-US" dirty="0" smtClean="0"/>
              <a:t>8. Thanksgiving is related to the function of prayer, </a:t>
            </a:r>
            <a:r>
              <a:rPr lang="en-US" b="1" dirty="0" smtClean="0">
                <a:solidFill>
                  <a:srgbClr val="C00000"/>
                </a:solidFill>
              </a:rPr>
              <a:t>Colossians 4:2.</a:t>
            </a:r>
          </a:p>
          <a:p>
            <a:pPr hangingPunct="0"/>
            <a:endParaRPr lang="en-US" dirty="0" smtClean="0"/>
          </a:p>
          <a:p>
            <a:pPr hangingPunct="0"/>
            <a:r>
              <a:rPr lang="en-US" dirty="0" smtClean="0"/>
              <a:t>9. God is the object of thanksgiving, </a:t>
            </a:r>
            <a:r>
              <a:rPr lang="en-US" b="1" dirty="0" smtClean="0">
                <a:solidFill>
                  <a:srgbClr val="C00000"/>
                </a:solidFill>
              </a:rPr>
              <a:t>2 Corinthians 9:15; Revelation 7:12</a:t>
            </a:r>
          </a:p>
          <a:p>
            <a:pPr hangingPunct="0">
              <a:buNone/>
            </a:pPr>
            <a:r>
              <a:rPr lang="en-US" dirty="0" smtClean="0"/>
              <a:t> </a:t>
            </a:r>
          </a:p>
          <a:p>
            <a:pPr hangingPunct="0"/>
            <a:r>
              <a:rPr lang="en-US" dirty="0" smtClean="0"/>
              <a:t>The outline of this chapter: </a:t>
            </a:r>
          </a:p>
          <a:p>
            <a:pPr hangingPunct="0"/>
            <a:r>
              <a:rPr lang="en-US" dirty="0" smtClean="0"/>
              <a:t>Verses 2-6, the function of the royal team; </a:t>
            </a:r>
          </a:p>
          <a:p>
            <a:pPr hangingPunct="0"/>
            <a:r>
              <a:rPr lang="en-US" dirty="0" smtClean="0"/>
              <a:t>verses 7-14, the personnel of the royal team; </a:t>
            </a:r>
          </a:p>
          <a:p>
            <a:pPr hangingPunct="0"/>
            <a:r>
              <a:rPr lang="en-US" dirty="0" smtClean="0"/>
              <a:t>the rest of the chapter is a special note to the Laodiceans. </a:t>
            </a:r>
          </a:p>
          <a:p>
            <a:endParaRPr lang="en-US" dirty="0" smtClean="0"/>
          </a:p>
          <a:p>
            <a:r>
              <a:rPr lang="en-US" b="1" dirty="0" smtClean="0">
                <a:solidFill>
                  <a:srgbClr val="0070C0"/>
                </a:solidFill>
              </a:rPr>
              <a:t>4:3 “and pray for us, too, that God may open a door for our message, so that we may proclaim the mystery of Christ, for which I am in chains.”</a:t>
            </a:r>
          </a:p>
          <a:p>
            <a:endParaRPr lang="en-US" b="1" dirty="0" smtClean="0">
              <a:solidFill>
                <a:srgbClr val="0070C0"/>
              </a:solidFill>
            </a:endParaRPr>
          </a:p>
          <a:p>
            <a:r>
              <a:rPr lang="en-US" dirty="0" smtClean="0"/>
              <a:t>PROSEUCHOMAI  HAMA – </a:t>
            </a:r>
            <a:r>
              <a:rPr lang="en-US" b="1" dirty="0" smtClean="0">
                <a:solidFill>
                  <a:srgbClr val="0070C0"/>
                </a:solidFill>
              </a:rPr>
              <a:t>“at the same time you are praying”,  </a:t>
            </a:r>
            <a:r>
              <a:rPr lang="en-US" dirty="0" smtClean="0"/>
              <a:t>a prayer going specifically now in the direction of the apostle Paul. </a:t>
            </a:r>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4. Note that the Bible emphasizes the character of </a:t>
            </a:r>
            <a:r>
              <a:rPr lang="en-US" dirty="0" err="1" smtClean="0"/>
              <a:t>Tychicus</a:t>
            </a:r>
            <a:r>
              <a:rPr lang="en-US" dirty="0" smtClean="0"/>
              <a:t>, not his personality. Personality is all right as long as there is character to stabilize it. It is </a:t>
            </a:r>
            <a:r>
              <a:rPr lang="en-US" u="sng" dirty="0" smtClean="0"/>
              <a:t>character</a:t>
            </a:r>
            <a:r>
              <a:rPr lang="en-US" dirty="0" smtClean="0"/>
              <a:t> that counts. </a:t>
            </a:r>
          </a:p>
          <a:p>
            <a:endParaRPr lang="en-US" dirty="0" smtClean="0"/>
          </a:p>
          <a:p>
            <a:r>
              <a:rPr lang="en-US" dirty="0" smtClean="0"/>
              <a:t>5. Personality is a facade for hypocrisy, the cover for what you really are. Character is what the true soul essence is. </a:t>
            </a:r>
          </a:p>
          <a:p>
            <a:pPr hangingPunct="0"/>
            <a:endParaRPr lang="en-US" dirty="0" smtClean="0"/>
          </a:p>
          <a:p>
            <a:pPr hangingPunct="0"/>
            <a:r>
              <a:rPr lang="en-US" dirty="0" smtClean="0"/>
              <a:t>6. Furthermore, this phrase indicates the stability of </a:t>
            </a:r>
            <a:r>
              <a:rPr lang="en-US" dirty="0" err="1" smtClean="0"/>
              <a:t>Tychicus</a:t>
            </a:r>
            <a:r>
              <a:rPr lang="en-US" dirty="0" smtClean="0"/>
              <a:t> as well as his capacity for life. Great character manifests itself through </a:t>
            </a:r>
            <a:r>
              <a:rPr lang="en-US" u="sng" dirty="0" smtClean="0"/>
              <a:t>stability</a:t>
            </a:r>
            <a:r>
              <a:rPr lang="en-US" dirty="0" smtClean="0"/>
              <a:t>. </a:t>
            </a:r>
          </a:p>
          <a:p>
            <a:pPr hangingPunct="0"/>
            <a:endParaRPr lang="en-US" dirty="0" smtClean="0"/>
          </a:p>
          <a:p>
            <a:pPr hangingPunct="0"/>
            <a:r>
              <a:rPr lang="en-US" dirty="0" smtClean="0"/>
              <a:t>7. </a:t>
            </a:r>
            <a:r>
              <a:rPr lang="en-US" dirty="0" err="1" smtClean="0"/>
              <a:t>Tychicus</a:t>
            </a:r>
            <a:r>
              <a:rPr lang="en-US" dirty="0" smtClean="0"/>
              <a:t> was a happy person. He was well balanced, well oriented to grace, he had great stability and great capacity for life. Therefore he was a great person to be around. </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pPr hangingPunct="0"/>
            <a:r>
              <a:rPr lang="en-US" dirty="0" smtClean="0"/>
              <a:t>8. He transmitted his enthusiasm about Christ and the royal family privileges to others. </a:t>
            </a:r>
          </a:p>
          <a:p>
            <a:pPr hangingPunct="0">
              <a:buNone/>
            </a:pPr>
            <a:r>
              <a:rPr lang="en-US" dirty="0" smtClean="0"/>
              <a:t> </a:t>
            </a:r>
          </a:p>
          <a:p>
            <a:pPr hangingPunct="0"/>
            <a:r>
              <a:rPr lang="en-US" b="1" dirty="0" smtClean="0">
                <a:solidFill>
                  <a:srgbClr val="0070C0"/>
                </a:solidFill>
              </a:rPr>
              <a:t>“and a faithful minister,” </a:t>
            </a:r>
            <a:r>
              <a:rPr lang="en-US" dirty="0" smtClean="0"/>
              <a:t>KAI PISTOS DIAKONOS - is directed toward God.</a:t>
            </a:r>
          </a:p>
          <a:p>
            <a:pPr hangingPunct="0"/>
            <a:endParaRPr lang="en-US" dirty="0" smtClean="0"/>
          </a:p>
          <a:p>
            <a:pPr hangingPunct="0"/>
            <a:r>
              <a:rPr lang="en-US" dirty="0" smtClean="0"/>
              <a:t>1. God requires faithfulness from all believers, </a:t>
            </a:r>
            <a:r>
              <a:rPr lang="en-US" b="1" dirty="0" smtClean="0">
                <a:solidFill>
                  <a:srgbClr val="C00000"/>
                </a:solidFill>
              </a:rPr>
              <a:t>Matthew 5:21.</a:t>
            </a:r>
          </a:p>
          <a:p>
            <a:pPr hangingPunct="0"/>
            <a:endParaRPr lang="en-US" dirty="0" smtClean="0"/>
          </a:p>
          <a:p>
            <a:pPr hangingPunct="0"/>
            <a:r>
              <a:rPr lang="en-US" dirty="0" smtClean="0"/>
              <a:t>2. If God requires faithfulness from every member of the royal family, much more so He requires faithfulness from the pastor-teacher or minister. </a:t>
            </a:r>
          </a:p>
          <a:p>
            <a:pPr hangingPunct="0"/>
            <a:endParaRPr lang="en-US" dirty="0" smtClean="0"/>
          </a:p>
          <a:p>
            <a:pPr hangingPunct="0"/>
            <a:r>
              <a:rPr lang="en-US" dirty="0" smtClean="0"/>
              <a:t>3. God doesn’t ask the minister to be sensational, spectacular, or scintillating, He requires faithfulness. </a:t>
            </a:r>
          </a:p>
          <a:p>
            <a:endParaRPr lang="en-US"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lnSpcReduction="10000"/>
          </a:bodyPr>
          <a:lstStyle/>
          <a:p>
            <a:pPr hangingPunct="0">
              <a:buNone/>
            </a:pPr>
            <a:endParaRPr lang="en-US" dirty="0" smtClean="0"/>
          </a:p>
          <a:p>
            <a:pPr hangingPunct="0"/>
            <a:r>
              <a:rPr lang="en-US" dirty="0" smtClean="0"/>
              <a:t>4. There is no substitute for plugging, for plodding. The pastor-teacher must be a plodder — study and teach. 	 </a:t>
            </a:r>
          </a:p>
          <a:p>
            <a:pPr hangingPunct="0"/>
            <a:endParaRPr lang="en-US" dirty="0" smtClean="0"/>
          </a:p>
          <a:p>
            <a:pPr hangingPunct="0"/>
            <a:r>
              <a:rPr lang="en-US" dirty="0" smtClean="0"/>
              <a:t>5. Pastors must be consistent and faithful to the assigned task of the minister, which is the communication of doctrine to his entire congregation. </a:t>
            </a:r>
          </a:p>
          <a:p>
            <a:pPr hangingPunct="0"/>
            <a:endParaRPr lang="en-US" dirty="0" smtClean="0"/>
          </a:p>
          <a:p>
            <a:pPr hangingPunct="0"/>
            <a:r>
              <a:rPr lang="en-US" dirty="0" smtClean="0"/>
              <a:t>6. Every time a pastor stops for counseling he is depriving his entire congregation of Bible doctrine. So to be faithful he has to refuse to do this quite frequently.</a:t>
            </a:r>
          </a:p>
          <a:p>
            <a:pPr hangingPunct="0"/>
            <a:endParaRPr lang="en-US" dirty="0" smtClean="0"/>
          </a:p>
          <a:p>
            <a:pPr hangingPunct="0"/>
            <a:r>
              <a:rPr lang="en-US" dirty="0" smtClean="0"/>
              <a:t>7. The self-centered, egotistical, insolent, self absorbed member of the congregation who demands attention should get it — </a:t>
            </a:r>
            <a:r>
              <a:rPr lang="en-US" b="1" dirty="0" smtClean="0"/>
              <a:t>‘Please leave’!’ </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a:bodyPr>
          <a:lstStyle/>
          <a:p>
            <a:pPr hangingPunct="0"/>
            <a:r>
              <a:rPr lang="en-US" dirty="0" smtClean="0"/>
              <a:t>8. It is imperative that the pastor avoid being sidetracked by neurotic, self absorbed, paranoid, self-centered people. When they leave everyone breathes a sigh of relief,  especially the pastor!</a:t>
            </a:r>
          </a:p>
          <a:p>
            <a:pPr hangingPunct="0">
              <a:buNone/>
            </a:pPr>
            <a:endParaRPr lang="en-US" dirty="0" smtClean="0"/>
          </a:p>
          <a:p>
            <a:pPr hangingPunct="0"/>
            <a:r>
              <a:rPr lang="en-US" dirty="0" smtClean="0"/>
              <a:t>9. When it comes to studying Bible doctrine for the teaching of the Word the pastor must be characterized as a plodder,  trudging along in the Word, studying  word by word, verse by verse, paragraph by paragraph. He must study and teach. </a:t>
            </a:r>
          </a:p>
          <a:p>
            <a:pPr hangingPunct="0"/>
            <a:endParaRPr lang="en-US" u="sng" dirty="0" smtClean="0"/>
          </a:p>
          <a:p>
            <a:pPr hangingPunct="0"/>
            <a:r>
              <a:rPr lang="en-US" u="sng" dirty="0" smtClean="0"/>
              <a:t>Understanding DIAKONOI </a:t>
            </a:r>
            <a:r>
              <a:rPr lang="en-US" dirty="0" smtClean="0"/>
              <a:t>– ‘minister’  who is a servant.  </a:t>
            </a:r>
          </a:p>
          <a:p>
            <a:pPr hangingPunct="0"/>
            <a:r>
              <a:rPr lang="en-US" dirty="0" smtClean="0"/>
              <a:t> 1. There are five different ways in which the word  DIAKONOI in the scripture.</a:t>
            </a:r>
          </a:p>
          <a:p>
            <a:pPr hangingPunct="0"/>
            <a:endParaRPr lang="en-US" dirty="0" smtClean="0"/>
          </a:p>
          <a:p>
            <a:pPr hangingPunct="0"/>
            <a:r>
              <a:rPr lang="en-US" dirty="0" smtClean="0"/>
              <a:t>a) </a:t>
            </a:r>
            <a:r>
              <a:rPr lang="en-US" b="1" u="sng" dirty="0" smtClean="0"/>
              <a:t>Political</a:t>
            </a:r>
            <a:r>
              <a:rPr lang="en-US" dirty="0" smtClean="0"/>
              <a:t>, </a:t>
            </a:r>
            <a:r>
              <a:rPr lang="en-US" b="1" dirty="0" smtClean="0">
                <a:solidFill>
                  <a:srgbClr val="C00000"/>
                </a:solidFill>
              </a:rPr>
              <a:t>Romans 13:3,4 </a:t>
            </a:r>
            <a:r>
              <a:rPr lang="en-US" dirty="0" smtClean="0"/>
              <a:t>and used in connection with the principle of the divine establishment as it relates to nationalism. </a:t>
            </a:r>
          </a:p>
          <a:p>
            <a:pPr hangingPunct="0"/>
            <a:endParaRPr lang="en-US" dirty="0" smtClean="0"/>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t>Actually the people who administer in government are our servants. </a:t>
            </a:r>
          </a:p>
          <a:p>
            <a:pPr hangingPunct="0"/>
            <a:endParaRPr lang="en-US" dirty="0" smtClean="0"/>
          </a:p>
          <a:p>
            <a:pPr hangingPunct="0"/>
            <a:r>
              <a:rPr lang="en-US" dirty="0" smtClean="0"/>
              <a:t>They are not our rulers, they are our servants, and their job is to fulfill their responsibility to us in the administration of the laws of the country. </a:t>
            </a:r>
          </a:p>
          <a:p>
            <a:pPr hangingPunct="0">
              <a:buNone/>
            </a:pPr>
            <a:endParaRPr lang="en-US" dirty="0" smtClean="0"/>
          </a:p>
          <a:p>
            <a:pPr hangingPunct="0"/>
            <a:r>
              <a:rPr lang="en-US" b="1" dirty="0" smtClean="0">
                <a:solidFill>
                  <a:srgbClr val="C00000"/>
                </a:solidFill>
              </a:rPr>
              <a:t>Romans 13:3, “For rulers are not a cause of fear,” </a:t>
            </a:r>
            <a:r>
              <a:rPr lang="en-US" dirty="0" smtClean="0"/>
              <a:t>that is, those who have the responsibility of rule and government are not a cause of fear </a:t>
            </a:r>
            <a:r>
              <a:rPr lang="en-US" b="1" dirty="0" smtClean="0">
                <a:solidFill>
                  <a:srgbClr val="C00000"/>
                </a:solidFill>
              </a:rPr>
              <a:t>“for good behavior.” </a:t>
            </a:r>
            <a:r>
              <a:rPr lang="en-US" dirty="0" smtClean="0"/>
              <a:t>(AGATHOS good works, good law abiding citizens).</a:t>
            </a:r>
            <a:r>
              <a:rPr lang="en-US" b="1" dirty="0" smtClean="0">
                <a:solidFill>
                  <a:srgbClr val="C00000"/>
                </a:solidFill>
              </a:rPr>
              <a:t>  </a:t>
            </a:r>
          </a:p>
          <a:p>
            <a:pPr hangingPunct="0"/>
            <a:endParaRPr lang="en-US" b="1" dirty="0" smtClean="0">
              <a:solidFill>
                <a:srgbClr val="C00000"/>
              </a:solidFill>
            </a:endParaRPr>
          </a:p>
          <a:p>
            <a:pPr hangingPunct="0"/>
            <a:r>
              <a:rPr lang="en-US" dirty="0" smtClean="0"/>
              <a:t>If you are not violating the law you have nothing to fear from them is the principle.</a:t>
            </a:r>
          </a:p>
          <a:p>
            <a:pPr hangingPunct="0"/>
            <a:endParaRPr lang="en-US" dirty="0" smtClean="0"/>
          </a:p>
          <a:p>
            <a:pPr hangingPunct="0"/>
            <a:endParaRPr lang="en-US" dirty="0" smtClean="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t> </a:t>
            </a:r>
            <a:r>
              <a:rPr lang="en-US" b="1" dirty="0" smtClean="0">
                <a:solidFill>
                  <a:srgbClr val="C00000"/>
                </a:solidFill>
              </a:rPr>
              <a:t>“But for evil,” </a:t>
            </a:r>
            <a:r>
              <a:rPr lang="en-US" dirty="0" smtClean="0"/>
              <a:t>the purpose of having rulers, government, is so that the criminal will fear that government and its law enforcement agencies .</a:t>
            </a:r>
          </a:p>
          <a:p>
            <a:pPr hangingPunct="0"/>
            <a:endParaRPr lang="en-US" dirty="0" smtClean="0"/>
          </a:p>
          <a:p>
            <a:pPr hangingPunct="0"/>
            <a:r>
              <a:rPr lang="en-US" b="1" dirty="0" smtClean="0">
                <a:solidFill>
                  <a:srgbClr val="C00000"/>
                </a:solidFill>
              </a:rPr>
              <a:t>“Do you desire to have fear of authority? All right, do what is good and you will have praise from the same.” </a:t>
            </a:r>
          </a:p>
          <a:p>
            <a:pPr hangingPunct="0">
              <a:buNone/>
            </a:pPr>
            <a:endParaRPr lang="en-US" dirty="0" smtClean="0"/>
          </a:p>
          <a:p>
            <a:pPr hangingPunct="0"/>
            <a:r>
              <a:rPr lang="en-US" b="1" dirty="0" smtClean="0">
                <a:solidFill>
                  <a:srgbClr val="C00000"/>
                </a:solidFill>
              </a:rPr>
              <a:t>13:4</a:t>
            </a:r>
            <a:r>
              <a:rPr lang="en-US" dirty="0" smtClean="0"/>
              <a:t> explains the word DIAKONOI as out-of-control crime.  </a:t>
            </a:r>
            <a:r>
              <a:rPr lang="en-US" b="1" dirty="0" smtClean="0">
                <a:solidFill>
                  <a:srgbClr val="C00000"/>
                </a:solidFill>
              </a:rPr>
              <a:t>“For he is a minister from God.”</a:t>
            </a:r>
            <a:r>
              <a:rPr lang="en-US" dirty="0" smtClean="0"/>
              <a:t>  </a:t>
            </a:r>
          </a:p>
          <a:p>
            <a:pPr hangingPunct="0"/>
            <a:endParaRPr lang="en-US" dirty="0" smtClean="0"/>
          </a:p>
          <a:p>
            <a:pPr hangingPunct="0"/>
            <a:r>
              <a:rPr lang="en-US" dirty="0" smtClean="0"/>
              <a:t>This has a political connotation here for someone who is in charge of some government, local or national. </a:t>
            </a:r>
          </a:p>
          <a:p>
            <a:endParaRPr 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lnSpcReduction="10000"/>
          </a:bodyPr>
          <a:lstStyle/>
          <a:p>
            <a:r>
              <a:rPr lang="en-US" dirty="0" smtClean="0"/>
              <a:t>We have to have authority in life. It is imperative for every principle of freedom to which we adhere. </a:t>
            </a:r>
          </a:p>
          <a:p>
            <a:endParaRPr lang="en-US" dirty="0" smtClean="0"/>
          </a:p>
          <a:p>
            <a:r>
              <a:rPr lang="en-US" dirty="0" smtClean="0"/>
              <a:t>Those who are the authorities of governments are the servants of the people. And they have a responsibility. </a:t>
            </a:r>
          </a:p>
          <a:p>
            <a:endParaRPr lang="en-US" dirty="0" smtClean="0"/>
          </a:p>
          <a:p>
            <a:pPr hangingPunct="0"/>
            <a:r>
              <a:rPr lang="en-US" b="1" dirty="0" smtClean="0">
                <a:solidFill>
                  <a:srgbClr val="C00000"/>
                </a:solidFill>
              </a:rPr>
              <a:t>“For he does not carry the sword.” </a:t>
            </a:r>
            <a:r>
              <a:rPr lang="en-US" dirty="0" smtClean="0"/>
              <a:t>Carrying the sword goes back to the time in which this was written. </a:t>
            </a:r>
          </a:p>
          <a:p>
            <a:pPr hangingPunct="0"/>
            <a:endParaRPr lang="en-US" dirty="0" smtClean="0"/>
          </a:p>
          <a:p>
            <a:pPr hangingPunct="0"/>
            <a:r>
              <a:rPr lang="en-US" dirty="0" smtClean="0"/>
              <a:t>They had a man who administered punishment. After you went through the Roman court, if you were found guilty, they had prisons but prisons were generally for military prisoners. </a:t>
            </a:r>
          </a:p>
          <a:p>
            <a:pPr hangingPunct="0"/>
            <a:endParaRPr lang="en-US" dirty="0" smtClean="0"/>
          </a:p>
          <a:p>
            <a:pPr hangingPunct="0"/>
            <a:r>
              <a:rPr lang="en-US" dirty="0" smtClean="0"/>
              <a:t>The Romans didn’t keep their own prisoners around except to feed to the Coliseum. </a:t>
            </a:r>
          </a:p>
          <a:p>
            <a:pPr hangingPunct="0"/>
            <a:endParaRPr lang="en-US" dirty="0" smtClean="0"/>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t>Instead, what they had was a </a:t>
            </a:r>
            <a:r>
              <a:rPr lang="en-US" dirty="0" err="1" smtClean="0"/>
              <a:t>lictor</a:t>
            </a:r>
            <a:r>
              <a:rPr lang="en-US" dirty="0" smtClean="0"/>
              <a:t> and he carried a bundle of rods across his shoulder. Sticking out of that bundle was the head of an axe. </a:t>
            </a:r>
          </a:p>
          <a:p>
            <a:pPr hangingPunct="0"/>
            <a:endParaRPr lang="en-US" dirty="0" smtClean="0"/>
          </a:p>
          <a:p>
            <a:pPr hangingPunct="0"/>
            <a:r>
              <a:rPr lang="en-US" dirty="0" smtClean="0"/>
              <a:t>The axe here refers to capital punishment. One of the jobs of the </a:t>
            </a:r>
            <a:r>
              <a:rPr lang="en-US" dirty="0" err="1" smtClean="0"/>
              <a:t>lictor</a:t>
            </a:r>
            <a:r>
              <a:rPr lang="en-US" dirty="0" smtClean="0"/>
              <a:t> was to decapitate those who were found guilty of capital crimes and they forfeited with their life. </a:t>
            </a:r>
          </a:p>
          <a:p>
            <a:pPr hangingPunct="0"/>
            <a:endParaRPr lang="en-US" dirty="0" smtClean="0"/>
          </a:p>
          <a:p>
            <a:pPr hangingPunct="0"/>
            <a:r>
              <a:rPr lang="en-US" dirty="0" smtClean="0"/>
              <a:t>The bundle of rods was used for the various types of administration of punishment. The </a:t>
            </a:r>
            <a:r>
              <a:rPr lang="en-US" b="1" dirty="0" smtClean="0">
                <a:solidFill>
                  <a:srgbClr val="C00000"/>
                </a:solidFill>
              </a:rPr>
              <a:t>“sword” </a:t>
            </a:r>
            <a:r>
              <a:rPr lang="en-US" dirty="0" smtClean="0"/>
              <a:t>is the power of capital punishment.</a:t>
            </a:r>
          </a:p>
          <a:p>
            <a:pPr hangingPunct="0">
              <a:buNone/>
            </a:pPr>
            <a:endParaRPr lang="en-US" b="1" dirty="0" smtClean="0">
              <a:solidFill>
                <a:srgbClr val="C00000"/>
              </a:solidFill>
            </a:endParaRPr>
          </a:p>
          <a:p>
            <a:r>
              <a:rPr lang="en-US" b="1" dirty="0" smtClean="0">
                <a:solidFill>
                  <a:srgbClr val="C00000"/>
                </a:solidFill>
              </a:rPr>
              <a:t>“for nothing,” </a:t>
            </a:r>
            <a:r>
              <a:rPr lang="en-US" dirty="0" smtClean="0"/>
              <a:t>he carries it for a purpose. One of the </a:t>
            </a:r>
            <a:r>
              <a:rPr lang="en-US" dirty="0" err="1" smtClean="0"/>
              <a:t>lictor’s</a:t>
            </a:r>
            <a:r>
              <a:rPr lang="en-US" dirty="0" smtClean="0"/>
              <a:t> administrations was to carry the sword. God has designed a principle in the devil’s world. 		</a:t>
            </a:r>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20000"/>
          </a:bodyPr>
          <a:lstStyle/>
          <a:p>
            <a:r>
              <a:rPr lang="en-US" dirty="0" smtClean="0"/>
              <a:t>In order to guarantee your freedom and mine, in order to guarantee our privacy, in order to protect our life and property, God has designed a principle to control crime called capital punishment. </a:t>
            </a:r>
          </a:p>
          <a:p>
            <a:endParaRPr lang="en-US" dirty="0" smtClean="0"/>
          </a:p>
          <a:p>
            <a:r>
              <a:rPr lang="en-US" dirty="0" smtClean="0"/>
              <a:t>It is designed to control the old sin nature. Every member of the human race has an old sin nature and is therefore a potential criminal. </a:t>
            </a:r>
          </a:p>
          <a:p>
            <a:endParaRPr lang="en-US" dirty="0" smtClean="0"/>
          </a:p>
          <a:p>
            <a:r>
              <a:rPr lang="en-US" dirty="0" smtClean="0"/>
              <a:t>The difference between a criminal and a non-criminal is merely the condition of the soul of the individual. </a:t>
            </a:r>
          </a:p>
          <a:p>
            <a:endParaRPr lang="en-US" dirty="0" smtClean="0"/>
          </a:p>
          <a:p>
            <a:r>
              <a:rPr lang="en-US" dirty="0" smtClean="0"/>
              <a:t>A person who is a non-criminal today can be a criminal tomorrow, and a person who is a criminal today can be a non-criminal tomorrow. </a:t>
            </a:r>
          </a:p>
          <a:p>
            <a:endParaRPr lang="en-US" dirty="0" smtClean="0"/>
          </a:p>
          <a:p>
            <a:r>
              <a:rPr lang="en-US" dirty="0" smtClean="0"/>
              <a:t>The point is that the only way to control crime is to have a system of punishment including death. </a:t>
            </a:r>
          </a:p>
          <a:p>
            <a:endParaRPr lang="en-US" dirty="0" smtClean="0"/>
          </a:p>
          <a:p>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That is the biblical system, and when any nation departs from the biblical system the crime rate goes up. </a:t>
            </a:r>
          </a:p>
          <a:p>
            <a:endParaRPr lang="en-US" dirty="0" smtClean="0"/>
          </a:p>
          <a:p>
            <a:r>
              <a:rPr lang="en-US" dirty="0" smtClean="0"/>
              <a:t>The only control over the criminal and the only hope is that the police officer will shoot him in the act and he will go to the morgue! </a:t>
            </a:r>
          </a:p>
          <a:p>
            <a:endParaRPr lang="en-US" dirty="0" smtClean="0"/>
          </a:p>
          <a:p>
            <a:pPr hangingPunct="0"/>
            <a:r>
              <a:rPr lang="en-US" b="1" dirty="0" smtClean="0">
                <a:solidFill>
                  <a:srgbClr val="C00000"/>
                </a:solidFill>
              </a:rPr>
              <a:t>“for he is a minister from God,” </a:t>
            </a:r>
            <a:r>
              <a:rPr lang="en-US" dirty="0" smtClean="0"/>
              <a:t>DIAKONOI - </a:t>
            </a:r>
            <a:r>
              <a:rPr lang="en-US" b="1" dirty="0" smtClean="0">
                <a:solidFill>
                  <a:srgbClr val="C00000"/>
                </a:solidFill>
              </a:rPr>
              <a:t>“a punisher with reference to God’s wrath upon the one who practices evil</a:t>
            </a:r>
            <a:r>
              <a:rPr lang="en-US" dirty="0" smtClean="0"/>
              <a:t> [the criminal element].</a:t>
            </a:r>
            <a:r>
              <a:rPr lang="en-US" b="1" dirty="0" smtClean="0">
                <a:solidFill>
                  <a:srgbClr val="C00000"/>
                </a:solidFill>
              </a:rPr>
              <a:t>”</a:t>
            </a:r>
            <a:r>
              <a:rPr lang="en-US" dirty="0" smtClean="0"/>
              <a:t> </a:t>
            </a:r>
          </a:p>
          <a:p>
            <a:pPr hangingPunct="0"/>
            <a:endParaRPr lang="en-US" dirty="0" smtClean="0"/>
          </a:p>
          <a:p>
            <a:pPr hangingPunct="0"/>
            <a:r>
              <a:rPr lang="en-US" dirty="0" smtClean="0"/>
              <a:t>The Bible principle is that there is no control of crime apart from capital punishment. </a:t>
            </a:r>
          </a:p>
          <a:p>
            <a:pPr hangingPunct="0"/>
            <a:endParaRPr lang="en-US" dirty="0" smtClean="0"/>
          </a:p>
          <a:p>
            <a:pPr hangingPunct="0"/>
            <a:endParaRPr lang="en-US" dirty="0" smtClean="0"/>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b="1" dirty="0" smtClean="0">
                <a:solidFill>
                  <a:srgbClr val="0070C0"/>
                </a:solidFill>
              </a:rPr>
              <a:t>“praying  also for us,” </a:t>
            </a:r>
            <a:r>
              <a:rPr lang="en-US" dirty="0" smtClean="0"/>
              <a:t>–PMPtc – PROSEUCHOMAI - iterative present which describes what recurs at successive intervals, therefore called the present tense of repeated action. You don’t pray all the time. </a:t>
            </a:r>
          </a:p>
          <a:p>
            <a:pPr hangingPunct="0"/>
            <a:endParaRPr lang="en-US" dirty="0" smtClean="0"/>
          </a:p>
          <a:p>
            <a:pPr hangingPunct="0"/>
            <a:endParaRPr lang="en-US" dirty="0" smtClean="0"/>
          </a:p>
          <a:p>
            <a:pPr hangingPunct="0"/>
            <a:r>
              <a:rPr lang="en-US" dirty="0" smtClean="0"/>
              <a:t>This emphasizes the great principle of teamwork. As members of the royal family of God </a:t>
            </a:r>
            <a:r>
              <a:rPr lang="en-US" u="sng" dirty="0" smtClean="0"/>
              <a:t>we are not to be critical of each other</a:t>
            </a:r>
            <a:r>
              <a:rPr lang="en-US" dirty="0" smtClean="0"/>
              <a:t>, we are to pray for each other. </a:t>
            </a:r>
          </a:p>
          <a:p>
            <a:pPr hangingPunct="0"/>
            <a:endParaRPr lang="en-US" dirty="0" smtClean="0"/>
          </a:p>
          <a:p>
            <a:pPr hangingPunct="0"/>
            <a:r>
              <a:rPr lang="en-US" dirty="0" smtClean="0"/>
              <a:t>Being critical of other believers indicates arrogance on your part, often stupidity, all kinds of  false functions of the soul. </a:t>
            </a:r>
          </a:p>
          <a:p>
            <a:pPr hangingPunct="0"/>
            <a:endParaRPr lang="en-US" dirty="0" smtClean="0"/>
          </a:p>
          <a:p>
            <a:pPr hangingPunct="0"/>
            <a:r>
              <a:rPr lang="en-US" dirty="0" smtClean="0"/>
              <a:t>When Paul says </a:t>
            </a:r>
            <a:r>
              <a:rPr lang="en-US" b="1" dirty="0" smtClean="0">
                <a:solidFill>
                  <a:srgbClr val="0070C0"/>
                </a:solidFill>
              </a:rPr>
              <a:t>“us” </a:t>
            </a:r>
            <a:r>
              <a:rPr lang="en-US" dirty="0" smtClean="0"/>
              <a:t>he is referring not only to himself as a communicator of doctrine but those who will communicate the Word down through all generations. </a:t>
            </a:r>
          </a:p>
          <a:p>
            <a:pPr hangingPunct="0"/>
            <a:endParaRPr lang="en-US" dirty="0" smtClean="0"/>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a:bodyPr>
          <a:lstStyle/>
          <a:p>
            <a:endParaRPr lang="en-US" dirty="0" smtClean="0"/>
          </a:p>
          <a:p>
            <a:r>
              <a:rPr lang="en-US" dirty="0" smtClean="0"/>
              <a:t>b) Second use of DIAKONOI is the universal ministry of the believer. The believer is a DIAKONOI as a believer in Jesus Christ, as a member of the royal family of God. </a:t>
            </a:r>
          </a:p>
          <a:p>
            <a:pPr hangingPunct="0"/>
            <a:endParaRPr lang="en-US" dirty="0" smtClean="0"/>
          </a:p>
          <a:p>
            <a:pPr hangingPunct="0"/>
            <a:r>
              <a:rPr lang="en-US" dirty="0" smtClean="0"/>
              <a:t>In this sense (the universal ministry of the believer) every member of the royal family of God in the Church Age is a minister, which means each one of us is in full-time Christian service. </a:t>
            </a:r>
          </a:p>
          <a:p>
            <a:pPr hangingPunct="0"/>
            <a:endParaRPr lang="en-US" dirty="0" smtClean="0"/>
          </a:p>
          <a:p>
            <a:pPr hangingPunct="0"/>
            <a:r>
              <a:rPr lang="en-US" dirty="0" smtClean="0"/>
              <a:t>It emphasizes the Church Age believer as a royal priest and a royal ambassador.  </a:t>
            </a:r>
            <a:r>
              <a:rPr lang="en-US" b="1" dirty="0" smtClean="0">
                <a:solidFill>
                  <a:srgbClr val="C00000"/>
                </a:solidFill>
              </a:rPr>
              <a:t> 2 Corinthians 3:6; 4:1; 6:1 cf 6:3.</a:t>
            </a:r>
          </a:p>
          <a:p>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endParaRPr lang="en-US" dirty="0" smtClean="0"/>
          </a:p>
          <a:p>
            <a:pPr hangingPunct="0"/>
            <a:r>
              <a:rPr lang="en-US" dirty="0" smtClean="0"/>
              <a:t>c) Third use of DIAKONOI is referring to a deacon.  This refers to an administrative ministry in the church.</a:t>
            </a:r>
          </a:p>
          <a:p>
            <a:pPr hangingPunct="0"/>
            <a:endParaRPr lang="en-US" dirty="0" smtClean="0"/>
          </a:p>
          <a:p>
            <a:pPr hangingPunct="0"/>
            <a:r>
              <a:rPr lang="en-US" dirty="0" smtClean="0"/>
              <a:t> It is used in the sense of a servant again. He is a servant in the handling of the administration of the church. </a:t>
            </a:r>
          </a:p>
          <a:p>
            <a:pPr hangingPunct="0"/>
            <a:endParaRPr lang="en-US" dirty="0" smtClean="0"/>
          </a:p>
          <a:p>
            <a:pPr hangingPunct="0"/>
            <a:r>
              <a:rPr lang="en-US" b="1" dirty="0" smtClean="0">
                <a:solidFill>
                  <a:srgbClr val="C00000"/>
                </a:solidFill>
              </a:rPr>
              <a:t>Philippians 1:1 </a:t>
            </a:r>
            <a:r>
              <a:rPr lang="en-US" dirty="0" smtClean="0"/>
              <a:t>gives us a description of this use of DIAKONOI, </a:t>
            </a:r>
            <a:r>
              <a:rPr lang="en-US" b="1" dirty="0" smtClean="0">
                <a:solidFill>
                  <a:srgbClr val="C00000"/>
                </a:solidFill>
              </a:rPr>
              <a:t>“including pastors and deacons.” </a:t>
            </a:r>
          </a:p>
          <a:p>
            <a:pPr hangingPunct="0"/>
            <a:endParaRPr lang="en-US" b="1" dirty="0" smtClean="0">
              <a:solidFill>
                <a:srgbClr val="C00000"/>
              </a:solidFill>
            </a:endParaRPr>
          </a:p>
          <a:p>
            <a:pPr hangingPunct="0"/>
            <a:r>
              <a:rPr lang="en-US" dirty="0" smtClean="0"/>
              <a:t>The word </a:t>
            </a:r>
            <a:r>
              <a:rPr lang="en-US" b="1" dirty="0" smtClean="0">
                <a:solidFill>
                  <a:srgbClr val="C00000"/>
                </a:solidFill>
              </a:rPr>
              <a:t>“saints” </a:t>
            </a:r>
            <a:r>
              <a:rPr lang="en-US" dirty="0" smtClean="0"/>
              <a:t>is used here for all the royal family at Philippi, so it is a local church. </a:t>
            </a:r>
          </a:p>
          <a:p>
            <a:pPr hangingPunct="0"/>
            <a:endParaRPr lang="en-US" dirty="0" smtClean="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a:bodyPr>
          <a:lstStyle/>
          <a:p>
            <a:pPr hangingPunct="0"/>
            <a:r>
              <a:rPr lang="en-US" dirty="0" smtClean="0"/>
              <a:t>Then we have a number of local churches there because we also have a number of pastors, the policy makers as well as the communicators. </a:t>
            </a:r>
          </a:p>
          <a:p>
            <a:pPr hangingPunct="0"/>
            <a:endParaRPr lang="en-US" dirty="0" smtClean="0"/>
          </a:p>
          <a:p>
            <a:pPr hangingPunct="0"/>
            <a:r>
              <a:rPr lang="en-US" dirty="0" smtClean="0"/>
              <a:t>Deacons are the ones who carry out grace policy in administration. </a:t>
            </a:r>
          </a:p>
          <a:p>
            <a:pPr hangingPunct="0"/>
            <a:endParaRPr lang="en-US" dirty="0" smtClean="0"/>
          </a:p>
          <a:p>
            <a:pPr hangingPunct="0"/>
            <a:r>
              <a:rPr lang="en-US" b="1" dirty="0" smtClean="0">
                <a:solidFill>
                  <a:srgbClr val="C00000"/>
                </a:solidFill>
              </a:rPr>
              <a:t>1 Timothy 3:8-13 </a:t>
            </a:r>
            <a:r>
              <a:rPr lang="en-US" dirty="0" smtClean="0"/>
              <a:t>also uses DIAKONOI in this same sense. </a:t>
            </a:r>
          </a:p>
          <a:p>
            <a:endParaRPr lang="en-US" dirty="0" smtClean="0"/>
          </a:p>
          <a:p>
            <a:r>
              <a:rPr lang="en-US" dirty="0" smtClean="0"/>
              <a:t>d) The fourth use of DIAKONOI refers to the pastor. He is a servant of the congregation. He is the spiritual cook. </a:t>
            </a:r>
          </a:p>
          <a:p>
            <a:endParaRPr lang="en-US" dirty="0" smtClean="0"/>
          </a:p>
          <a:p>
            <a:r>
              <a:rPr lang="en-US" dirty="0" smtClean="0"/>
              <a:t>He not only prepares the meals but he serves them as well, study and communication.</a:t>
            </a:r>
          </a:p>
          <a:p>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endParaRPr lang="en-US" dirty="0" smtClean="0"/>
          </a:p>
          <a:p>
            <a:pPr hangingPunct="0"/>
            <a:r>
              <a:rPr lang="en-US" dirty="0" smtClean="0"/>
              <a:t>This use is found in</a:t>
            </a:r>
            <a:r>
              <a:rPr lang="en-US" b="1" dirty="0" smtClean="0">
                <a:solidFill>
                  <a:srgbClr val="C00000"/>
                </a:solidFill>
              </a:rPr>
              <a:t> 1 Corinthians 3:5, “ministers through whom ye believed”; </a:t>
            </a:r>
          </a:p>
          <a:p>
            <a:pPr hangingPunct="0"/>
            <a:endParaRPr lang="en-US" b="1" dirty="0" smtClean="0">
              <a:solidFill>
                <a:srgbClr val="C00000"/>
              </a:solidFill>
            </a:endParaRPr>
          </a:p>
          <a:p>
            <a:pPr hangingPunct="0"/>
            <a:r>
              <a:rPr lang="en-US" b="1" dirty="0" smtClean="0">
                <a:solidFill>
                  <a:srgbClr val="C00000"/>
                </a:solidFill>
              </a:rPr>
              <a:t>Ephesians 3:7, “Of which I have become a minister ...according to the gift of God’s grace.”</a:t>
            </a:r>
          </a:p>
          <a:p>
            <a:pPr hangingPunct="0"/>
            <a:endParaRPr lang="en-US" b="1" dirty="0" smtClean="0">
              <a:solidFill>
                <a:srgbClr val="C00000"/>
              </a:solidFill>
            </a:endParaRPr>
          </a:p>
          <a:p>
            <a:pPr hangingPunct="0"/>
            <a:r>
              <a:rPr lang="en-US" b="1" dirty="0" smtClean="0">
                <a:solidFill>
                  <a:srgbClr val="C00000"/>
                </a:solidFill>
              </a:rPr>
              <a:t>Colossians 1:7, </a:t>
            </a:r>
            <a:r>
              <a:rPr lang="en-US" dirty="0" smtClean="0"/>
              <a:t>Epaphras was a pastor, a </a:t>
            </a:r>
            <a:r>
              <a:rPr lang="en-US" i="1" dirty="0" err="1" smtClean="0"/>
              <a:t>diakonoj</a:t>
            </a:r>
            <a:r>
              <a:rPr lang="en-US" dirty="0" smtClean="0"/>
              <a:t>; </a:t>
            </a:r>
            <a:r>
              <a:rPr lang="en-US" b="1" dirty="0" smtClean="0">
                <a:solidFill>
                  <a:srgbClr val="C00000"/>
                </a:solidFill>
              </a:rPr>
              <a:t>1:23 — “in which I Paul have become a minister”</a:t>
            </a:r>
            <a:r>
              <a:rPr lang="en-US" dirty="0" smtClean="0"/>
              <a:t> </a:t>
            </a:r>
          </a:p>
          <a:p>
            <a:pPr hangingPunct="0"/>
            <a:endParaRPr lang="en-US" dirty="0" smtClean="0"/>
          </a:p>
          <a:p>
            <a:pPr hangingPunct="0"/>
            <a:r>
              <a:rPr lang="en-US" b="1" dirty="0" smtClean="0">
                <a:solidFill>
                  <a:srgbClr val="C00000"/>
                </a:solidFill>
              </a:rPr>
              <a:t>1 Thessalonians 3:2</a:t>
            </a:r>
            <a:r>
              <a:rPr lang="en-US" dirty="0" smtClean="0"/>
              <a:t>, again minister is used for the pastor-teacher; </a:t>
            </a:r>
            <a:r>
              <a:rPr lang="en-US" b="1" dirty="0" smtClean="0">
                <a:solidFill>
                  <a:srgbClr val="C00000"/>
                </a:solidFill>
              </a:rPr>
              <a:t>1 Timothy 1:12, “putting me into the ministry” </a:t>
            </a:r>
          </a:p>
          <a:p>
            <a:pPr hangingPunct="0"/>
            <a:endParaRPr lang="en-US" b="1" dirty="0" smtClean="0">
              <a:solidFill>
                <a:srgbClr val="C00000"/>
              </a:solidFill>
            </a:endParaRPr>
          </a:p>
          <a:p>
            <a:pPr hangingPunct="0"/>
            <a:r>
              <a:rPr lang="en-US" b="1" dirty="0" smtClean="0">
                <a:solidFill>
                  <a:srgbClr val="C00000"/>
                </a:solidFill>
              </a:rPr>
              <a:t>Hebrews 6:10, “having ministered,” </a:t>
            </a:r>
            <a:r>
              <a:rPr lang="en-US" dirty="0" smtClean="0"/>
              <a:t>DIAKONEO -  the verb form. All of these indicate that DIAKONOI  has a specialized use.	  	</a:t>
            </a:r>
          </a:p>
          <a:p>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r>
              <a:rPr lang="en-US" dirty="0" smtClean="0"/>
              <a:t>e) The fifth use is the evil use: </a:t>
            </a:r>
            <a:r>
              <a:rPr lang="en-US" b="1" dirty="0" smtClean="0">
                <a:solidFill>
                  <a:srgbClr val="C00000"/>
                </a:solidFill>
              </a:rPr>
              <a:t>2 Corinthians 11:13-15 </a:t>
            </a:r>
            <a:r>
              <a:rPr lang="en-US" dirty="0" smtClean="0"/>
              <a:t>where we have it used in the sense of Satan’s ministers. </a:t>
            </a:r>
          </a:p>
          <a:p>
            <a:endParaRPr lang="en-US" dirty="0" smtClean="0"/>
          </a:p>
          <a:p>
            <a:r>
              <a:rPr lang="en-US" dirty="0" smtClean="0"/>
              <a:t>Satan as the father of religion has ministers of religion who in the name of </a:t>
            </a:r>
            <a:r>
              <a:rPr lang="en-US" u="sng" dirty="0" smtClean="0"/>
              <a:t>human good </a:t>
            </a:r>
            <a:r>
              <a:rPr lang="en-US" dirty="0" smtClean="0"/>
              <a:t>seek to advance the rule of Satan on earth through religion, through social action, through getting involved in all of the other human viewpoint panaceas. </a:t>
            </a:r>
          </a:p>
          <a:p>
            <a:endParaRPr lang="en-US" b="1" dirty="0" smtClean="0">
              <a:solidFill>
                <a:srgbClr val="0070C0"/>
              </a:solidFill>
            </a:endParaRPr>
          </a:p>
          <a:p>
            <a:r>
              <a:rPr lang="en-US" b="1" dirty="0" smtClean="0">
                <a:solidFill>
                  <a:srgbClr val="0070C0"/>
                </a:solidFill>
              </a:rPr>
              <a:t>“fellow servant,” - </a:t>
            </a:r>
            <a:r>
              <a:rPr lang="en-US" dirty="0" smtClean="0"/>
              <a:t>SUNDOULOI </a:t>
            </a:r>
            <a:r>
              <a:rPr lang="en-US" b="1" dirty="0" smtClean="0">
                <a:solidFill>
                  <a:srgbClr val="0070C0"/>
                </a:solidFill>
              </a:rPr>
              <a:t>– </a:t>
            </a:r>
            <a:r>
              <a:rPr lang="en-US" dirty="0" smtClean="0"/>
              <a:t>fellow slave - we are all God’s slaves, which is the only way to go. </a:t>
            </a:r>
          </a:p>
          <a:p>
            <a:endParaRPr lang="en-US" dirty="0" smtClean="0"/>
          </a:p>
          <a:p>
            <a:r>
              <a:rPr lang="en-US" dirty="0" smtClean="0"/>
              <a:t>If you want to be free from God you’re in trouble. If you want to be free from God you are not protected, Satan will shoot you full of holes and keep you alive while he is doing it. </a:t>
            </a:r>
          </a:p>
          <a:p>
            <a:endParaRPr lang="en-US" dirty="0" smtClean="0"/>
          </a:p>
          <a:p>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t>None of us want to be free from God, God’s grace, and God’s blessing. The greatest state in the world is slavery. </a:t>
            </a:r>
          </a:p>
          <a:p>
            <a:pPr hangingPunct="0"/>
            <a:endParaRPr lang="en-US" dirty="0" smtClean="0"/>
          </a:p>
          <a:p>
            <a:pPr hangingPunct="0"/>
            <a:r>
              <a:rPr lang="en-US" dirty="0" smtClean="0"/>
              <a:t>Why? Because it is all up to God. He has to provide all my needs, I am a slave. That is grace. </a:t>
            </a:r>
          </a:p>
          <a:p>
            <a:pPr hangingPunct="0"/>
            <a:endParaRPr lang="en-US" dirty="0" smtClean="0"/>
          </a:p>
          <a:p>
            <a:pPr hangingPunct="0"/>
            <a:r>
              <a:rPr lang="en-US" dirty="0" smtClean="0"/>
              <a:t>God has provided in His slavery freedom, so we stand fast therefore in the liberty or the freedom wherewith Christ has made us free. The pastor is the servant of the people and at the same time he is the slave of God. </a:t>
            </a:r>
          </a:p>
          <a:p>
            <a:pPr hangingPunct="0"/>
            <a:endParaRPr lang="en-US" dirty="0" smtClean="0"/>
          </a:p>
          <a:p>
            <a:pPr hangingPunct="0"/>
            <a:r>
              <a:rPr lang="en-US" b="1" dirty="0" smtClean="0">
                <a:solidFill>
                  <a:srgbClr val="0070C0"/>
                </a:solidFill>
              </a:rPr>
              <a:t>Col 4:8 ,”whom I have sent unto you” </a:t>
            </a:r>
            <a:r>
              <a:rPr lang="en-US" dirty="0" smtClean="0"/>
              <a:t>-  PEMPO – AAIndic – to send.  Paul is adjusting personnel constantly to meet the various difficulties that exist in the first century. </a:t>
            </a:r>
          </a:p>
          <a:p>
            <a:pPr hangingPunct="0"/>
            <a:endParaRPr lang="en-US" dirty="0" smtClean="0"/>
          </a:p>
          <a:p>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t>This verb tells us that Paul understands personnel, he understands people very well by sending </a:t>
            </a:r>
            <a:r>
              <a:rPr lang="en-US" dirty="0" err="1" smtClean="0"/>
              <a:t>Tychicus</a:t>
            </a:r>
            <a:r>
              <a:rPr lang="en-US" dirty="0" smtClean="0"/>
              <a:t> as the epistle bearer and as the reporter of his own activities. </a:t>
            </a:r>
          </a:p>
          <a:p>
            <a:pPr hangingPunct="0">
              <a:buNone/>
            </a:pPr>
            <a:endParaRPr lang="en-US" dirty="0" smtClean="0"/>
          </a:p>
          <a:p>
            <a:pPr hangingPunct="0"/>
            <a:r>
              <a:rPr lang="en-US" b="1" dirty="0" smtClean="0">
                <a:solidFill>
                  <a:srgbClr val="0070C0"/>
                </a:solidFill>
              </a:rPr>
              <a:t>“unto you” </a:t>
            </a:r>
            <a:r>
              <a:rPr lang="en-US" dirty="0" smtClean="0"/>
              <a:t>– PROS  SU - </a:t>
            </a:r>
            <a:r>
              <a:rPr lang="en-US" b="1" dirty="0" smtClean="0">
                <a:solidFill>
                  <a:srgbClr val="0070C0"/>
                </a:solidFill>
              </a:rPr>
              <a:t>“face to face with you.”</a:t>
            </a:r>
          </a:p>
          <a:p>
            <a:endParaRPr lang="en-US" b="1" dirty="0" smtClean="0">
              <a:solidFill>
                <a:srgbClr val="0070C0"/>
              </a:solidFill>
            </a:endParaRPr>
          </a:p>
          <a:p>
            <a:r>
              <a:rPr lang="en-US" b="1" dirty="0" smtClean="0">
                <a:solidFill>
                  <a:srgbClr val="0070C0"/>
                </a:solidFill>
              </a:rPr>
              <a:t>“for this very purpose” – </a:t>
            </a:r>
            <a:r>
              <a:rPr lang="en-US" dirty="0" smtClean="0"/>
              <a:t>EIS AUTOI -  </a:t>
            </a:r>
            <a:r>
              <a:rPr lang="en-US" b="1" dirty="0" smtClean="0">
                <a:solidFill>
                  <a:srgbClr val="0070C0"/>
                </a:solidFill>
              </a:rPr>
              <a:t>“for this same purpose.”</a:t>
            </a:r>
            <a:r>
              <a:rPr lang="en-US" b="1" dirty="0" smtClean="0"/>
              <a:t> </a:t>
            </a:r>
          </a:p>
          <a:p>
            <a:pPr>
              <a:buNone/>
            </a:pPr>
            <a:r>
              <a:rPr lang="en-US" dirty="0" smtClean="0"/>
              <a:t>      1. To give a missionary report on the functions of the apostle Paul; </a:t>
            </a:r>
          </a:p>
          <a:p>
            <a:pPr>
              <a:buNone/>
            </a:pPr>
            <a:r>
              <a:rPr lang="en-US" dirty="0" smtClean="0"/>
              <a:t>       2. To provide Bible doctrine  during the absence of their pastor. </a:t>
            </a:r>
          </a:p>
          <a:p>
            <a:endParaRPr lang="en-US" dirty="0" smtClean="0"/>
          </a:p>
          <a:p>
            <a:r>
              <a:rPr lang="en-US" dirty="0" smtClean="0"/>
              <a:t>Their pastor is absent, they need Bible doctrine consistently, and therefore all of these functions will be fulfilled in this one man. </a:t>
            </a:r>
          </a:p>
          <a:p>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b="1" dirty="0" smtClean="0">
                <a:solidFill>
                  <a:srgbClr val="0070C0"/>
                </a:solidFill>
              </a:rPr>
              <a:t>“that you may know about our circumstances” </a:t>
            </a:r>
            <a:r>
              <a:rPr lang="en-US" dirty="0" smtClean="0"/>
              <a:t>– HINA – purpose clause conjunction denotes purpose or aim or goal. </a:t>
            </a:r>
          </a:p>
          <a:p>
            <a:pPr hangingPunct="0"/>
            <a:endParaRPr lang="en-US" dirty="0" smtClean="0"/>
          </a:p>
          <a:p>
            <a:pPr hangingPunct="0"/>
            <a:r>
              <a:rPr lang="en-US" b="1" dirty="0" smtClean="0">
                <a:solidFill>
                  <a:srgbClr val="0070C0"/>
                </a:solidFill>
              </a:rPr>
              <a:t>“you might know,” </a:t>
            </a:r>
            <a:r>
              <a:rPr lang="en-US" dirty="0" smtClean="0"/>
              <a:t>– GINOSKO – AASubj – second plural: </a:t>
            </a:r>
            <a:r>
              <a:rPr lang="en-US" b="1" dirty="0" smtClean="0">
                <a:solidFill>
                  <a:srgbClr val="0070C0"/>
                </a:solidFill>
              </a:rPr>
              <a:t>“in order that you might know.” </a:t>
            </a:r>
          </a:p>
          <a:p>
            <a:pPr hangingPunct="0"/>
            <a:endParaRPr lang="en-US" b="1" dirty="0" smtClean="0">
              <a:solidFill>
                <a:srgbClr val="0070C0"/>
              </a:solidFill>
            </a:endParaRPr>
          </a:p>
          <a:p>
            <a:pPr hangingPunct="0"/>
            <a:r>
              <a:rPr lang="en-US" dirty="0" smtClean="0"/>
              <a:t>The constantive aorist  means </a:t>
            </a:r>
            <a:r>
              <a:rPr lang="en-US" dirty="0" err="1" smtClean="0"/>
              <a:t>Tychicus</a:t>
            </a:r>
            <a:r>
              <a:rPr lang="en-US" dirty="0" smtClean="0"/>
              <a:t> will be communicating information that is vital to their spiritual growth, vital to their function as members of the royal family of God in this dispensation. </a:t>
            </a:r>
          </a:p>
          <a:p>
            <a:pPr hangingPunct="0"/>
            <a:endParaRPr lang="en-US" dirty="0" smtClean="0"/>
          </a:p>
          <a:p>
            <a:pPr hangingPunct="0"/>
            <a:r>
              <a:rPr lang="en-US" dirty="0" smtClean="0"/>
              <a:t>The Colossian congregation learns truth about Paul’s circumstances.  PERI EGO – </a:t>
            </a:r>
            <a:r>
              <a:rPr lang="en-US" b="1" dirty="0" smtClean="0">
                <a:solidFill>
                  <a:srgbClr val="0070C0"/>
                </a:solidFill>
              </a:rPr>
              <a:t>“the things concerning us” </a:t>
            </a:r>
            <a:r>
              <a:rPr lang="en-US" dirty="0" smtClean="0"/>
              <a:t>or  the best translation. That is literal, and it means  </a:t>
            </a:r>
            <a:r>
              <a:rPr lang="en-US" b="1" dirty="0" smtClean="0">
                <a:solidFill>
                  <a:srgbClr val="0070C0"/>
                </a:solidFill>
              </a:rPr>
              <a:t>“our situation.” </a:t>
            </a:r>
          </a:p>
          <a:p>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b="1" dirty="0" smtClean="0">
                <a:solidFill>
                  <a:srgbClr val="0070C0"/>
                </a:solidFill>
              </a:rPr>
              <a:t>“he may encourage your hearts.”- </a:t>
            </a:r>
            <a:r>
              <a:rPr lang="en-US" dirty="0" smtClean="0"/>
              <a:t>PARAKALEO – AASubj - means encouragement. </a:t>
            </a:r>
          </a:p>
          <a:p>
            <a:pPr hangingPunct="0"/>
            <a:endParaRPr lang="en-US" dirty="0" smtClean="0"/>
          </a:p>
          <a:p>
            <a:pPr hangingPunct="0"/>
            <a:r>
              <a:rPr lang="en-US" dirty="0" smtClean="0"/>
              <a:t>Bible doctrine is encouragement, they need Bible teaching, the need to hear about the apostle Paul. Encouragement comes always from teaching doctrine. </a:t>
            </a:r>
          </a:p>
          <a:p>
            <a:pPr hangingPunct="0"/>
            <a:endParaRPr lang="en-US" dirty="0" smtClean="0"/>
          </a:p>
          <a:p>
            <a:pPr hangingPunct="0"/>
            <a:r>
              <a:rPr lang="en-US" b="1" dirty="0" smtClean="0">
                <a:solidFill>
                  <a:srgbClr val="0070C0"/>
                </a:solidFill>
              </a:rPr>
              <a:t>“your hearts,” </a:t>
            </a:r>
            <a:r>
              <a:rPr lang="en-US" dirty="0" smtClean="0"/>
              <a:t>the area of comfort.  KARDIA - refers to the right lobe, not the emotions. The right lobe is the source of comfort, not the emotions. </a:t>
            </a:r>
          </a:p>
          <a:p>
            <a:pPr hangingPunct="0"/>
            <a:endParaRPr lang="en-US" dirty="0" smtClean="0"/>
          </a:p>
          <a:p>
            <a:pPr hangingPunct="0"/>
            <a:r>
              <a:rPr lang="en-US" dirty="0" smtClean="0"/>
              <a:t>Translation: </a:t>
            </a:r>
            <a:r>
              <a:rPr lang="en-US" b="1" dirty="0" smtClean="0">
                <a:solidFill>
                  <a:srgbClr val="0070C0"/>
                </a:solidFill>
              </a:rPr>
              <a:t>“[</a:t>
            </a:r>
            <a:r>
              <a:rPr lang="en-US" b="1" dirty="0" err="1" smtClean="0">
                <a:solidFill>
                  <a:srgbClr val="0070C0"/>
                </a:solidFill>
              </a:rPr>
              <a:t>Tychicus</a:t>
            </a:r>
            <a:r>
              <a:rPr lang="en-US" b="1" dirty="0" smtClean="0">
                <a:solidFill>
                  <a:srgbClr val="0070C0"/>
                </a:solidFill>
              </a:rPr>
              <a:t>] whom I have sent face to face with you for this very purpose, that you might know our situation, also that he might encourage your right lobes [with doctrinal teaching].” </a:t>
            </a:r>
          </a:p>
          <a:p>
            <a:pPr hangingPunct="0"/>
            <a:endParaRPr lang="en-US" dirty="0" smtClean="0"/>
          </a:p>
          <a:p>
            <a:pPr hangingPunct="0"/>
            <a:endParaRPr lang="en-US" dirty="0" smtClean="0"/>
          </a:p>
          <a:p>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pPr hangingPunct="0"/>
            <a:r>
              <a:rPr lang="en-US" dirty="0" smtClean="0"/>
              <a:t>This is a reference to the teaching of Bible doctrine and applying it in the face of great opposition in the Lycus valley. </a:t>
            </a:r>
          </a:p>
          <a:p>
            <a:pPr hangingPunct="0"/>
            <a:endParaRPr lang="en-US" b="1" dirty="0" smtClean="0">
              <a:solidFill>
                <a:srgbClr val="0070C0"/>
              </a:solidFill>
            </a:endParaRPr>
          </a:p>
          <a:p>
            <a:pPr hangingPunct="0"/>
            <a:r>
              <a:rPr lang="en-US" b="1" dirty="0" smtClean="0">
                <a:solidFill>
                  <a:srgbClr val="0070C0"/>
                </a:solidFill>
              </a:rPr>
              <a:t>Colossians 4:9 – “and with him Onesimus, our faithful and beloved brother, who is one of your number. They will inform you about the whole situation here.” </a:t>
            </a:r>
          </a:p>
          <a:p>
            <a:pPr hangingPunct="0"/>
            <a:endParaRPr lang="en-US" dirty="0" smtClean="0"/>
          </a:p>
          <a:p>
            <a:pPr hangingPunct="0"/>
            <a:r>
              <a:rPr lang="en-US" dirty="0" smtClean="0"/>
              <a:t> </a:t>
            </a:r>
            <a:r>
              <a:rPr lang="en-US" dirty="0" err="1" smtClean="0"/>
              <a:t>Tychicus</a:t>
            </a:r>
            <a:r>
              <a:rPr lang="en-US" dirty="0" smtClean="0"/>
              <a:t> is a citizen of the Roman empire and he is a free man. But with him is Onesimus who is a slave. They will be traveling companions as they go back to Colosse. </a:t>
            </a:r>
          </a:p>
          <a:p>
            <a:pPr hangingPunct="0"/>
            <a:endParaRPr lang="en-US" dirty="0" smtClean="0"/>
          </a:p>
          <a:p>
            <a:pPr hangingPunct="0"/>
            <a:r>
              <a:rPr lang="en-US" b="1" dirty="0" smtClean="0">
                <a:solidFill>
                  <a:srgbClr val="0070C0"/>
                </a:solidFill>
              </a:rPr>
              <a:t>“With Onesimus” </a:t>
            </a:r>
            <a:r>
              <a:rPr lang="en-US" dirty="0" smtClean="0"/>
              <a:t>introduces the whole concept of slavery. The Romans were a very cruel people, a hardy and tough people.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1286</TotalTime>
  <Words>19801</Words>
  <Application>Microsoft Office PowerPoint</Application>
  <PresentationFormat>On-screen Show (4:3)</PresentationFormat>
  <Paragraphs>1662</Paragraphs>
  <Slides>200</Slides>
  <Notes>0</Notes>
  <HiddenSlides>0</HiddenSlides>
  <MMClips>0</MMClips>
  <ScaleCrop>false</ScaleCrop>
  <HeadingPairs>
    <vt:vector size="4" baseType="variant">
      <vt:variant>
        <vt:lpstr>Theme</vt:lpstr>
      </vt:variant>
      <vt:variant>
        <vt:i4>1</vt:i4>
      </vt:variant>
      <vt:variant>
        <vt:lpstr>Slide Titles</vt:lpstr>
      </vt:variant>
      <vt:variant>
        <vt:i4>200</vt:i4>
      </vt:variant>
    </vt:vector>
  </HeadingPairs>
  <TitlesOfParts>
    <vt:vector size="201" baseType="lpstr">
      <vt:lpstr>Flow</vt:lpstr>
      <vt:lpstr>Colossians 4</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Slide 146</vt:lpstr>
      <vt:lpstr>Slide 147</vt:lpstr>
      <vt:lpstr>Slide 148</vt:lpstr>
      <vt:lpstr>Slide 149</vt:lpstr>
      <vt:lpstr>Slide 150</vt:lpstr>
      <vt:lpstr>Slide 151</vt:lpstr>
      <vt:lpstr>Slide 152</vt:lpstr>
      <vt:lpstr>Slide 153</vt:lpstr>
      <vt:lpstr>Slide 154</vt:lpstr>
      <vt:lpstr>Slide 155</vt:lpstr>
      <vt:lpstr>Slide 156</vt:lpstr>
      <vt:lpstr>Slide 157</vt:lpstr>
      <vt:lpstr>Slide 158</vt:lpstr>
      <vt:lpstr>Slide 159</vt:lpstr>
      <vt:lpstr>Slide 160</vt:lpstr>
      <vt:lpstr>Slide 161</vt:lpstr>
      <vt:lpstr>Slide 162</vt:lpstr>
      <vt:lpstr>Slide 163</vt:lpstr>
      <vt:lpstr>Slide 164</vt:lpstr>
      <vt:lpstr>Slide 165</vt:lpstr>
      <vt:lpstr>Slide 166</vt:lpstr>
      <vt:lpstr>Slide 167</vt:lpstr>
      <vt:lpstr>Slide 168</vt:lpstr>
      <vt:lpstr>Slide 169</vt:lpstr>
      <vt:lpstr>Slide 170</vt:lpstr>
      <vt:lpstr>Slide 171</vt:lpstr>
      <vt:lpstr>Slide 172</vt:lpstr>
      <vt:lpstr>Slide 173</vt:lpstr>
      <vt:lpstr>Slide 174</vt:lpstr>
      <vt:lpstr>Slide 175</vt:lpstr>
      <vt:lpstr>Slide 176</vt:lpstr>
      <vt:lpstr>Slide 177</vt:lpstr>
      <vt:lpstr>Slide 178</vt:lpstr>
      <vt:lpstr>Slide 179</vt:lpstr>
      <vt:lpstr>Slide 180</vt:lpstr>
      <vt:lpstr>Slide 181</vt:lpstr>
      <vt:lpstr>Slide 182</vt:lpstr>
      <vt:lpstr>Slide 183</vt:lpstr>
      <vt:lpstr>Slide 184</vt:lpstr>
      <vt:lpstr>Slide 185</vt:lpstr>
      <vt:lpstr>Slide 186</vt:lpstr>
      <vt:lpstr>Slide 187</vt:lpstr>
      <vt:lpstr>Slide 188</vt:lpstr>
      <vt:lpstr>Slide 189</vt:lpstr>
      <vt:lpstr>Lycus Valley Churches</vt:lpstr>
      <vt:lpstr>Slide 191</vt:lpstr>
      <vt:lpstr>Slide 192</vt:lpstr>
      <vt:lpstr>Slide 193</vt:lpstr>
      <vt:lpstr>Slide 194</vt:lpstr>
      <vt:lpstr>Slide 195</vt:lpstr>
      <vt:lpstr>Slide 196</vt:lpstr>
      <vt:lpstr>Slide 197</vt:lpstr>
      <vt:lpstr>Slide 198</vt:lpstr>
      <vt:lpstr>Slide 199</vt:lpstr>
      <vt:lpstr>Slide 200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Colossians 4</dc:title>
  <dc:creator>Ron McMurray</dc:creator>
  <cp:lastModifiedBy>Ron McMurray</cp:lastModifiedBy>
  <cp:revision>43</cp:revision>
  <dcterms:created xsi:type="dcterms:W3CDTF">2012-08-14T14:46:58Z</dcterms:created>
  <dcterms:modified xsi:type="dcterms:W3CDTF">2012-11-10T17:04:46Z</dcterms:modified>
</cp:coreProperties>
</file>