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126.xml" ContentType="application/vnd.openxmlformats-officedocument.presentationml.slide+xml"/>
  <Override PartName="/ppt/slides/slide12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3"/>
  </p:notesMasterIdLst>
  <p:sldIdLst>
    <p:sldId id="256" r:id="rId2"/>
    <p:sldId id="257" r:id="rId3"/>
    <p:sldId id="258" r:id="rId4"/>
    <p:sldId id="259" r:id="rId5"/>
    <p:sldId id="306" r:id="rId6"/>
    <p:sldId id="260" r:id="rId7"/>
    <p:sldId id="261" r:id="rId8"/>
    <p:sldId id="262" r:id="rId9"/>
    <p:sldId id="263" r:id="rId10"/>
    <p:sldId id="264" r:id="rId11"/>
    <p:sldId id="265" r:id="rId12"/>
    <p:sldId id="266" r:id="rId13"/>
    <p:sldId id="307" r:id="rId14"/>
    <p:sldId id="267" r:id="rId15"/>
    <p:sldId id="268" r:id="rId16"/>
    <p:sldId id="269" r:id="rId17"/>
    <p:sldId id="270" r:id="rId18"/>
    <p:sldId id="291" r:id="rId19"/>
    <p:sldId id="271" r:id="rId20"/>
    <p:sldId id="272" r:id="rId21"/>
    <p:sldId id="273" r:id="rId22"/>
    <p:sldId id="292" r:id="rId23"/>
    <p:sldId id="274" r:id="rId24"/>
    <p:sldId id="275" r:id="rId25"/>
    <p:sldId id="276" r:id="rId26"/>
    <p:sldId id="293" r:id="rId27"/>
    <p:sldId id="277" r:id="rId28"/>
    <p:sldId id="278" r:id="rId29"/>
    <p:sldId id="279" r:id="rId30"/>
    <p:sldId id="280" r:id="rId31"/>
    <p:sldId id="281" r:id="rId32"/>
    <p:sldId id="294" r:id="rId33"/>
    <p:sldId id="282" r:id="rId34"/>
    <p:sldId id="283" r:id="rId35"/>
    <p:sldId id="284" r:id="rId36"/>
    <p:sldId id="329" r:id="rId37"/>
    <p:sldId id="285" r:id="rId38"/>
    <p:sldId id="286" r:id="rId39"/>
    <p:sldId id="287" r:id="rId40"/>
    <p:sldId id="288" r:id="rId41"/>
    <p:sldId id="374" r:id="rId42"/>
    <p:sldId id="330" r:id="rId43"/>
    <p:sldId id="289" r:id="rId44"/>
    <p:sldId id="290" r:id="rId45"/>
    <p:sldId id="295" r:id="rId46"/>
    <p:sldId id="296" r:id="rId47"/>
    <p:sldId id="297" r:id="rId48"/>
    <p:sldId id="298" r:id="rId49"/>
    <p:sldId id="299" r:id="rId50"/>
    <p:sldId id="300" r:id="rId51"/>
    <p:sldId id="301" r:id="rId52"/>
    <p:sldId id="302" r:id="rId53"/>
    <p:sldId id="303" r:id="rId54"/>
    <p:sldId id="304" r:id="rId55"/>
    <p:sldId id="305" r:id="rId56"/>
    <p:sldId id="308" r:id="rId57"/>
    <p:sldId id="309" r:id="rId58"/>
    <p:sldId id="310" r:id="rId59"/>
    <p:sldId id="376" r:id="rId60"/>
    <p:sldId id="354" r:id="rId61"/>
    <p:sldId id="355" r:id="rId62"/>
    <p:sldId id="356" r:id="rId63"/>
    <p:sldId id="357" r:id="rId64"/>
    <p:sldId id="358" r:id="rId65"/>
    <p:sldId id="372" r:id="rId66"/>
    <p:sldId id="373" r:id="rId67"/>
    <p:sldId id="359" r:id="rId68"/>
    <p:sldId id="311" r:id="rId69"/>
    <p:sldId id="312" r:id="rId70"/>
    <p:sldId id="313" r:id="rId71"/>
    <p:sldId id="314" r:id="rId72"/>
    <p:sldId id="315" r:id="rId73"/>
    <p:sldId id="371" r:id="rId74"/>
    <p:sldId id="316" r:id="rId75"/>
    <p:sldId id="322" r:id="rId76"/>
    <p:sldId id="323" r:id="rId77"/>
    <p:sldId id="324" r:id="rId78"/>
    <p:sldId id="331" r:id="rId79"/>
    <p:sldId id="325" r:id="rId80"/>
    <p:sldId id="326" r:id="rId81"/>
    <p:sldId id="327" r:id="rId82"/>
    <p:sldId id="332" r:id="rId83"/>
    <p:sldId id="317" r:id="rId84"/>
    <p:sldId id="318" r:id="rId85"/>
    <p:sldId id="319" r:id="rId86"/>
    <p:sldId id="320" r:id="rId87"/>
    <p:sldId id="321" r:id="rId88"/>
    <p:sldId id="333" r:id="rId89"/>
    <p:sldId id="328" r:id="rId90"/>
    <p:sldId id="334" r:id="rId91"/>
    <p:sldId id="335" r:id="rId92"/>
    <p:sldId id="336" r:id="rId93"/>
    <p:sldId id="337" r:id="rId94"/>
    <p:sldId id="338" r:id="rId95"/>
    <p:sldId id="339" r:id="rId96"/>
    <p:sldId id="340" r:id="rId97"/>
    <p:sldId id="341" r:id="rId98"/>
    <p:sldId id="342" r:id="rId99"/>
    <p:sldId id="343" r:id="rId100"/>
    <p:sldId id="344" r:id="rId101"/>
    <p:sldId id="345" r:id="rId102"/>
    <p:sldId id="346" r:id="rId103"/>
    <p:sldId id="347" r:id="rId104"/>
    <p:sldId id="348" r:id="rId105"/>
    <p:sldId id="349" r:id="rId106"/>
    <p:sldId id="350" r:id="rId107"/>
    <p:sldId id="351" r:id="rId108"/>
    <p:sldId id="352" r:id="rId109"/>
    <p:sldId id="360" r:id="rId110"/>
    <p:sldId id="361" r:id="rId111"/>
    <p:sldId id="362" r:id="rId112"/>
    <p:sldId id="363" r:id="rId113"/>
    <p:sldId id="365" r:id="rId114"/>
    <p:sldId id="366" r:id="rId115"/>
    <p:sldId id="367" r:id="rId116"/>
    <p:sldId id="368" r:id="rId117"/>
    <p:sldId id="377" r:id="rId118"/>
    <p:sldId id="369" r:id="rId119"/>
    <p:sldId id="387" r:id="rId120"/>
    <p:sldId id="388" r:id="rId121"/>
    <p:sldId id="389" r:id="rId122"/>
    <p:sldId id="370" r:id="rId123"/>
    <p:sldId id="378" r:id="rId124"/>
    <p:sldId id="379" r:id="rId125"/>
    <p:sldId id="380" r:id="rId126"/>
    <p:sldId id="386" r:id="rId127"/>
    <p:sldId id="381" r:id="rId128"/>
    <p:sldId id="382" r:id="rId129"/>
    <p:sldId id="383" r:id="rId130"/>
    <p:sldId id="384" r:id="rId131"/>
    <p:sldId id="364" r:id="rId1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380" autoAdjust="0"/>
  </p:normalViewPr>
  <p:slideViewPr>
    <p:cSldViewPr>
      <p:cViewPr varScale="1">
        <p:scale>
          <a:sx n="51" d="100"/>
          <a:sy n="51" d="100"/>
        </p:scale>
        <p:origin x="-1243"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notesMaster" Target="notesMasters/notesMaster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13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7891D3-1D81-48BA-832D-0F149869753D}" type="datetimeFigureOut">
              <a:rPr lang="en-US" smtClean="0"/>
              <a:pPr/>
              <a:t>6/29/2013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A3DDB5-AB82-41AF-A0A7-DD53A3B9D3B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AA3DDB5-AB82-41AF-A0A7-DD53A3B9D3B6}" type="slidenum">
              <a:rPr lang="en-US" smtClean="0"/>
              <a:pPr/>
              <a:t>120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5E2717F-88E3-435D-8E15-24619624CA03}" type="datetimeFigureOut">
              <a:rPr lang="en-US" smtClean="0"/>
              <a:pPr/>
              <a:t>6/29/2013</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A1BF6DF4-77F2-4030-9C1B-6CD0C9EDCEC8}" type="slidenum">
              <a:rPr lang="en-US" smtClean="0"/>
              <a:pPr/>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5E2717F-88E3-435D-8E15-24619624CA03}" type="datetimeFigureOut">
              <a:rPr lang="en-US" smtClean="0"/>
              <a:pPr/>
              <a:t>6/29/2013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BF6DF4-77F2-4030-9C1B-6CD0C9EDCEC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5E2717F-88E3-435D-8E15-24619624CA03}" type="datetimeFigureOut">
              <a:rPr lang="en-US" smtClean="0"/>
              <a:pPr/>
              <a:t>6/29/2013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BF6DF4-77F2-4030-9C1B-6CD0C9EDCEC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5E2717F-88E3-435D-8E15-24619624CA03}" type="datetimeFigureOut">
              <a:rPr lang="en-US" smtClean="0"/>
              <a:pPr/>
              <a:t>6/29/2013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BF6DF4-77F2-4030-9C1B-6CD0C9EDCEC8}" type="slidenum">
              <a:rPr lang="en-US" smtClean="0"/>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5E2717F-88E3-435D-8E15-24619624CA03}" type="datetimeFigureOut">
              <a:rPr lang="en-US" smtClean="0"/>
              <a:pPr/>
              <a:t>6/29/2013</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A1BF6DF4-77F2-4030-9C1B-6CD0C9EDCEC8}"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5E2717F-88E3-435D-8E15-24619624CA03}" type="datetimeFigureOut">
              <a:rPr lang="en-US" smtClean="0"/>
              <a:pPr/>
              <a:t>6/29/2013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1BF6DF4-77F2-4030-9C1B-6CD0C9EDCEC8}" type="slidenum">
              <a:rPr lang="en-US" smtClean="0"/>
              <a:pPr/>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5E2717F-88E3-435D-8E15-24619624CA03}" type="datetimeFigureOut">
              <a:rPr lang="en-US" smtClean="0"/>
              <a:pPr/>
              <a:t>6/29/2013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1BF6DF4-77F2-4030-9C1B-6CD0C9EDCEC8}" type="slidenum">
              <a:rPr lang="en-US" smtClean="0"/>
              <a:pPr/>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5E2717F-88E3-435D-8E15-24619624CA03}" type="datetimeFigureOut">
              <a:rPr lang="en-US" smtClean="0"/>
              <a:pPr/>
              <a:t>6/29/2013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1BF6DF4-77F2-4030-9C1B-6CD0C9EDCEC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E2717F-88E3-435D-8E15-24619624CA03}" type="datetimeFigureOut">
              <a:rPr lang="en-US" smtClean="0"/>
              <a:pPr/>
              <a:t>6/29/2013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1BF6DF4-77F2-4030-9C1B-6CD0C9EDCEC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5E2717F-88E3-435D-8E15-24619624CA03}" type="datetimeFigureOut">
              <a:rPr lang="en-US" smtClean="0"/>
              <a:pPr/>
              <a:t>6/29/2013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1BF6DF4-77F2-4030-9C1B-6CD0C9EDCEC8}" type="slidenum">
              <a:rPr lang="en-US" smtClean="0"/>
              <a:pPr/>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5E2717F-88E3-435D-8E15-24619624CA03}" type="datetimeFigureOut">
              <a:rPr lang="en-US" smtClean="0"/>
              <a:pPr/>
              <a:t>6/29/2013</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A1BF6DF4-77F2-4030-9C1B-6CD0C9EDCEC8}" type="slidenum">
              <a:rPr lang="en-US" smtClean="0"/>
              <a:pPr/>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5E2717F-88E3-435D-8E15-24619624CA03}" type="datetimeFigureOut">
              <a:rPr lang="en-US" smtClean="0"/>
              <a:pPr/>
              <a:t>6/29/2013</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1BF6DF4-77F2-4030-9C1B-6CD0C9EDCEC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4800600"/>
            <a:ext cx="6400800" cy="1600200"/>
          </a:xfrm>
        </p:spPr>
        <p:txBody>
          <a:bodyPr/>
          <a:lstStyle/>
          <a:p>
            <a:r>
              <a:rPr lang="en-US" b="1" dirty="0" smtClean="0"/>
              <a:t>Grace Bible Church of Pullman</a:t>
            </a:r>
          </a:p>
          <a:p>
            <a:endParaRPr lang="en-US" dirty="0" smtClean="0"/>
          </a:p>
          <a:p>
            <a:r>
              <a:rPr lang="en-US" b="1" i="1" dirty="0" smtClean="0"/>
              <a:t>Pastor-Teacher,  Ron McMurray</a:t>
            </a:r>
            <a:endParaRPr lang="en-US" b="1" i="1" dirty="0"/>
          </a:p>
        </p:txBody>
      </p:sp>
      <p:sp>
        <p:nvSpPr>
          <p:cNvPr id="2" name="Title 1"/>
          <p:cNvSpPr>
            <a:spLocks noGrp="1"/>
          </p:cNvSpPr>
          <p:nvPr>
            <p:ph type="ctrTitle"/>
          </p:nvPr>
        </p:nvSpPr>
        <p:spPr>
          <a:xfrm>
            <a:off x="228600" y="1505930"/>
            <a:ext cx="8686800" cy="1470025"/>
          </a:xfrm>
        </p:spPr>
        <p:txBody>
          <a:bodyPr/>
          <a:lstStyle/>
          <a:p>
            <a:r>
              <a:rPr lang="en-US" b="1" dirty="0" smtClean="0"/>
              <a:t>Galatians 3  </a:t>
            </a:r>
            <a:br>
              <a:rPr lang="en-US" b="1" dirty="0" smtClean="0"/>
            </a:br>
            <a:r>
              <a:rPr lang="en-US" b="1" dirty="0" smtClean="0"/>
              <a:t>Faith Brings Righteousness</a:t>
            </a:r>
            <a:endParaRPr 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We receive the Holy Spirit by grace. We don’t earn it, we don’t deserve it, we don’t work for 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receive the Holy Spirit at the moment we are saved — </a:t>
            </a:r>
            <a:r>
              <a:rPr lang="en-US" b="1" dirty="0" smtClean="0">
                <a:solidFill>
                  <a:srgbClr val="C00000"/>
                </a:solidFill>
                <a:latin typeface="Arial" pitchFamily="34" charset="0"/>
                <a:cs typeface="Arial" pitchFamily="34" charset="0"/>
              </a:rPr>
              <a:t>John 14:16, 17; and 7:37-39; 1 Corinthians 6:19-20; Romans 5:5; 8:8, 9, 11; Galatians 4:6.</a:t>
            </a:r>
          </a:p>
          <a:p>
            <a:endParaRPr lang="en-US" b="1" dirty="0" smtClean="0">
              <a:solidFill>
                <a:srgbClr val="C00000"/>
              </a:solidFill>
              <a:latin typeface="Arial" pitchFamily="34" charset="0"/>
              <a:cs typeface="Arial" pitchFamily="34" charset="0"/>
            </a:endParaRPr>
          </a:p>
          <a:p>
            <a:r>
              <a:rPr lang="en-US" b="1" dirty="0" smtClean="0">
                <a:solidFill>
                  <a:srgbClr val="002060"/>
                </a:solidFill>
                <a:latin typeface="Arial" pitchFamily="34" charset="0"/>
                <a:cs typeface="Arial" pitchFamily="34" charset="0"/>
              </a:rPr>
              <a:t>“or by hearing with faith?” -</a:t>
            </a:r>
            <a:r>
              <a:rPr lang="en-US" dirty="0" smtClean="0">
                <a:latin typeface="Arial" pitchFamily="34" charset="0"/>
                <a:cs typeface="Arial" pitchFamily="34" charset="0"/>
              </a:rPr>
              <a:t> “hearing” is a Greek word, AKOES, which means the act of hearing, but it means a little more than the act of hearing and in our English language it means the </a:t>
            </a:r>
            <a:r>
              <a:rPr lang="en-US" u="sng" dirty="0" smtClean="0">
                <a:latin typeface="Arial" pitchFamily="34" charset="0"/>
                <a:cs typeface="Arial" pitchFamily="34" charset="0"/>
              </a:rPr>
              <a:t>willingness to listen</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t>
            </a:r>
            <a:r>
              <a:rPr lang="en-US" b="1" dirty="0" smtClean="0">
                <a:solidFill>
                  <a:srgbClr val="002060"/>
                </a:solidFill>
                <a:latin typeface="Arial" pitchFamily="34" charset="0"/>
                <a:cs typeface="Arial" pitchFamily="34" charset="0"/>
              </a:rPr>
              <a:t>“hearing with faith” </a:t>
            </a:r>
            <a:r>
              <a:rPr lang="en-US" dirty="0" smtClean="0">
                <a:latin typeface="Arial" pitchFamily="34" charset="0"/>
                <a:cs typeface="Arial" pitchFamily="34" charset="0"/>
              </a:rPr>
              <a:t>means that there was a </a:t>
            </a:r>
            <a:r>
              <a:rPr lang="en-US" u="sng" dirty="0" smtClean="0">
                <a:latin typeface="Arial" pitchFamily="34" charset="0"/>
                <a:cs typeface="Arial" pitchFamily="34" charset="0"/>
              </a:rPr>
              <a:t>desire to listen </a:t>
            </a:r>
            <a:r>
              <a:rPr lang="en-US" dirty="0" smtClean="0">
                <a:latin typeface="Arial" pitchFamily="34" charset="0"/>
                <a:cs typeface="Arial" pitchFamily="34" charset="0"/>
              </a:rPr>
              <a:t>to the gospel before there was a response to the gospel.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only thing that they had in the whole thing was desire and when they believed they exercised positive volition, but that is the end of it. </a:t>
            </a:r>
          </a:p>
          <a:p>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002060"/>
                </a:solidFill>
                <a:latin typeface="Arial" pitchFamily="34" charset="0"/>
                <a:cs typeface="Arial" pitchFamily="34" charset="0"/>
              </a:rPr>
              <a:t>Galatians 3:19. “Why the Law then? It was added because of transgressions, having been ordained through angels by the agency of a mediator, until the seed would come to whom the promise had been made.”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Why the law? The law cannot add anything to grace, the law cannot save, the law cannot provide anything more. Why have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Notice the three words, </a:t>
            </a:r>
            <a:r>
              <a:rPr lang="en-US" b="1" dirty="0" smtClean="0">
                <a:solidFill>
                  <a:srgbClr val="002060"/>
                </a:solidFill>
                <a:latin typeface="Arial" pitchFamily="34" charset="0"/>
                <a:cs typeface="Arial" pitchFamily="34" charset="0"/>
              </a:rPr>
              <a:t>“it was added.” </a:t>
            </a:r>
            <a:r>
              <a:rPr lang="en-US" dirty="0" smtClean="0">
                <a:latin typeface="Arial" pitchFamily="34" charset="0"/>
                <a:cs typeface="Arial" pitchFamily="34" charset="0"/>
              </a:rPr>
              <a:t>However the law functions it is an addition, an addition which has nothing whatever to do with salvation.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was added </a:t>
            </a:r>
            <a:r>
              <a:rPr lang="en-US" b="1" dirty="0" smtClean="0">
                <a:solidFill>
                  <a:srgbClr val="002060"/>
                </a:solidFill>
                <a:latin typeface="Arial" pitchFamily="34" charset="0"/>
                <a:cs typeface="Arial" pitchFamily="34" charset="0"/>
              </a:rPr>
              <a:t>“because of transgressions”. </a:t>
            </a:r>
            <a:r>
              <a:rPr lang="en-US" dirty="0" smtClean="0">
                <a:latin typeface="Arial" pitchFamily="34" charset="0"/>
                <a:cs typeface="Arial" pitchFamily="34" charset="0"/>
              </a:rPr>
              <a:t>an adverbial accusative, used as a preposition plus the genitive case and should be translated </a:t>
            </a:r>
            <a:r>
              <a:rPr lang="en-US" b="1" dirty="0" smtClean="0">
                <a:solidFill>
                  <a:srgbClr val="002060"/>
                </a:solidFill>
                <a:latin typeface="Arial" pitchFamily="34" charset="0"/>
                <a:cs typeface="Arial" pitchFamily="34" charset="0"/>
              </a:rPr>
              <a:t>“for the sake of.” </a:t>
            </a:r>
          </a:p>
          <a:p>
            <a:pPr hangingPunct="0"/>
            <a:endParaRPr lang="en-US" b="1" dirty="0" smtClean="0">
              <a:solidFill>
                <a:srgbClr val="002060"/>
              </a:solidFill>
              <a:latin typeface="Arial" pitchFamily="34" charset="0"/>
              <a:cs typeface="Arial" pitchFamily="34" charset="0"/>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It was added for the sake of the transgressions or for the purpose of the transgressions. </a:t>
            </a:r>
            <a:endParaRPr lang="en-US" dirty="0" smtClean="0"/>
          </a:p>
          <a:p>
            <a:endParaRPr lang="en-US" dirty="0" smtClean="0">
              <a:latin typeface="Arial" pitchFamily="34" charset="0"/>
              <a:cs typeface="Arial" pitchFamily="34" charset="0"/>
            </a:endParaRPr>
          </a:p>
          <a:p>
            <a:r>
              <a:rPr lang="en-US" dirty="0" smtClean="0">
                <a:latin typeface="Arial" pitchFamily="34" charset="0"/>
                <a:cs typeface="Arial" pitchFamily="34" charset="0"/>
              </a:rPr>
              <a:t>In other words, the law was added to make men see their sins as transgressions.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Everyone has failed somewhere in the law but they don’t know that they have failed God’s standard, God’s law (613 laws added under Moses).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order that they might understand their sins in terms of transgressions of divine law the law was added.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You have to have a statement of divine law if you are going to transgress it. “You shall not steal” is stated law so it is a transgression to steal.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2060"/>
                </a:solidFill>
                <a:latin typeface="Arial" pitchFamily="34" charset="0"/>
                <a:cs typeface="Arial" pitchFamily="34" charset="0"/>
              </a:rPr>
              <a:t>“until the seed would come” - </a:t>
            </a:r>
            <a:r>
              <a:rPr lang="en-US" dirty="0" smtClean="0">
                <a:latin typeface="Arial" pitchFamily="34" charset="0"/>
                <a:cs typeface="Arial" pitchFamily="34" charset="0"/>
              </a:rPr>
              <a:t>The seed is a reference to the Lord Jesus Christ. Aorist Subjunctive - came in a point of time, incarnation as noted in </a:t>
            </a:r>
            <a:r>
              <a:rPr lang="en-US" b="1" dirty="0" smtClean="0">
                <a:solidFill>
                  <a:srgbClr val="C00000"/>
                </a:solidFill>
                <a:latin typeface="Arial" pitchFamily="34" charset="0"/>
                <a:cs typeface="Arial" pitchFamily="34" charset="0"/>
              </a:rPr>
              <a:t>Hebrews 10:1-10</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seed, the Lord Jesus Christ, came to provide for man what man could not provide for himself. </a:t>
            </a:r>
          </a:p>
          <a:p>
            <a:pPr hangingPunct="0">
              <a:buNone/>
            </a:pPr>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Hebrews 10:1 — “For the law, it has only a shadow </a:t>
            </a:r>
            <a:r>
              <a:rPr lang="en-US" dirty="0" smtClean="0">
                <a:latin typeface="Arial" pitchFamily="34" charset="0"/>
                <a:cs typeface="Arial" pitchFamily="34" charset="0"/>
              </a:rPr>
              <a:t>(Codex #2, shadows pointing to Christ)</a:t>
            </a:r>
            <a:r>
              <a:rPr lang="en-US" b="1" dirty="0" smtClean="0">
                <a:solidFill>
                  <a:srgbClr val="C00000"/>
                </a:solidFill>
                <a:latin typeface="Arial" pitchFamily="34" charset="0"/>
                <a:cs typeface="Arial" pitchFamily="34" charset="0"/>
              </a:rPr>
              <a:t> of the good things to come and not the very form of things </a:t>
            </a:r>
            <a:r>
              <a:rPr lang="en-US" dirty="0" smtClean="0">
                <a:latin typeface="Arial" pitchFamily="34" charset="0"/>
                <a:cs typeface="Arial" pitchFamily="34" charset="0"/>
              </a:rPr>
              <a:t>(very image of Christ</a:t>
            </a:r>
            <a:r>
              <a:rPr lang="en-US" b="1" dirty="0" smtClean="0">
                <a:latin typeface="Arial" pitchFamily="34" charset="0"/>
                <a:cs typeface="Arial" pitchFamily="34" charset="0"/>
              </a:rPr>
              <a:t>)</a:t>
            </a:r>
            <a:r>
              <a:rPr lang="en-US" b="1" dirty="0" smtClean="0">
                <a:solidFill>
                  <a:srgbClr val="C00000"/>
                </a:solidFill>
                <a:latin typeface="Arial" pitchFamily="34" charset="0"/>
                <a:cs typeface="Arial" pitchFamily="34" charset="0"/>
              </a:rPr>
              <a:t>, can never, by the same sacrifices which they offer continually year by year, make perfect those who draw near having a shadow of good things to come” </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Thousands of sacrifices were offered by the Levitical priests on the brazen altar but no one was ever saved by those sacrifices, they were shadows pointing to Christ. </a:t>
            </a:r>
          </a:p>
          <a:p>
            <a:pPr hangingPunct="0"/>
            <a:endParaRPr lang="en-US" dirty="0" smtClean="0">
              <a:latin typeface="Arial" pitchFamily="34" charset="0"/>
              <a:cs typeface="Arial" pitchFamily="34" charset="0"/>
            </a:endParaRP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Every time an animal was sacrificed it was a picture of Christ dying for our sins, it was the preaching of the gospel but it didn’t save anyone. It presented Christ and then people believed in Christ for salvation. 	</a:t>
            </a:r>
          </a:p>
          <a:p>
            <a:endParaRPr lang="en-US" b="1" dirty="0" smtClean="0">
              <a:solidFill>
                <a:srgbClr val="C00000"/>
              </a:solidFill>
              <a:latin typeface="Arial" pitchFamily="34" charset="0"/>
              <a:cs typeface="Arial" pitchFamily="34" charset="0"/>
            </a:endParaRPr>
          </a:p>
          <a:p>
            <a:r>
              <a:rPr lang="en-US" b="1" dirty="0" smtClean="0">
                <a:solidFill>
                  <a:srgbClr val="C00000"/>
                </a:solidFill>
                <a:latin typeface="Arial" pitchFamily="34" charset="0"/>
                <a:cs typeface="Arial" pitchFamily="34" charset="0"/>
              </a:rPr>
              <a:t>Heb 10:2 — “Otherwise, would not have ceased to be offered, because the worshipers, having once been cleansed, would no longer have had consciousness of sins?” </a:t>
            </a:r>
          </a:p>
          <a:p>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The fact that they didn’t stop offering sacrifices indicated the fact that the sacrifices in themselves were shadows pointing to the reality but not the reality in itself.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10:3  — “But in those sacrifices there is a reminder of sins year by year.”  </a:t>
            </a:r>
          </a:p>
          <a:p>
            <a:pPr hangingPunct="0"/>
            <a:endParaRPr lang="en-US" b="1" dirty="0" smtClean="0">
              <a:solidFill>
                <a:srgbClr val="C00000"/>
              </a:solidFill>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10:4 — “For it is impossible for the blood of bulls and goats to take away sins.” </a:t>
            </a:r>
          </a:p>
          <a:p>
            <a:pPr hangingPunct="0"/>
            <a:endParaRPr lang="en-US" b="1" dirty="0" smtClean="0">
              <a:solidFill>
                <a:srgbClr val="C00000"/>
              </a:solidFill>
              <a:latin typeface="Arial" pitchFamily="34" charset="0"/>
              <a:cs typeface="Arial" pitchFamily="34" charset="0"/>
            </a:endParaRP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C00000"/>
                </a:solidFill>
                <a:latin typeface="Arial" pitchFamily="34" charset="0"/>
                <a:cs typeface="Arial" pitchFamily="34" charset="0"/>
              </a:rPr>
              <a:t>10:5 — “Therefore, when He comes into the world, He says, ‘Sacrifice and offering You have not desired, but a body You have prepared for Me.” </a:t>
            </a:r>
            <a:r>
              <a:rPr lang="en-US" dirty="0" smtClean="0">
                <a:latin typeface="Arial" pitchFamily="34" charset="0"/>
                <a:cs typeface="Arial" pitchFamily="34" charset="0"/>
              </a:rPr>
              <a:t> Christ has a human body at this point. </a:t>
            </a:r>
          </a:p>
          <a:p>
            <a:pPr hangingPunct="0">
              <a:buNone/>
            </a:pPr>
            <a:r>
              <a:rPr lang="en-US" dirty="0" smtClean="0">
                <a:latin typeface="Arial" pitchFamily="34" charset="0"/>
                <a:cs typeface="Arial" pitchFamily="34" charset="0"/>
              </a:rPr>
              <a:t>	</a:t>
            </a:r>
            <a:endParaRPr lang="en-US" dirty="0" smtClean="0"/>
          </a:p>
          <a:p>
            <a:r>
              <a:rPr lang="en-US" b="1" dirty="0" smtClean="0">
                <a:solidFill>
                  <a:srgbClr val="C00000"/>
                </a:solidFill>
                <a:latin typeface="Arial" pitchFamily="34" charset="0"/>
                <a:cs typeface="Arial" pitchFamily="34" charset="0"/>
              </a:rPr>
              <a:t>10:6 — “In whole burnt offerings and sacrifices for sin You have taken no pleasure,” - </a:t>
            </a:r>
            <a:r>
              <a:rPr lang="en-US" dirty="0" smtClean="0">
                <a:latin typeface="Arial" pitchFamily="34" charset="0"/>
                <a:cs typeface="Arial" pitchFamily="34" charset="0"/>
              </a:rPr>
              <a:t>They are shadows. God the Father does not take pleasure in shadows. They don’t satisfy Him. They point to something but they don’t satisfy Him. </a:t>
            </a:r>
            <a:endParaRPr lang="en-US" b="1" dirty="0" smtClean="0">
              <a:solidFill>
                <a:srgbClr val="C00000"/>
              </a:solidFill>
              <a:latin typeface="Arial" pitchFamily="34" charset="0"/>
              <a:cs typeface="Arial" pitchFamily="34" charset="0"/>
            </a:endParaRPr>
          </a:p>
          <a:p>
            <a:endParaRPr lang="en-US" b="1" dirty="0" smtClean="0">
              <a:solidFill>
                <a:srgbClr val="C00000"/>
              </a:solidFill>
              <a:latin typeface="Arial" pitchFamily="34" charset="0"/>
              <a:cs typeface="Arial" pitchFamily="34" charset="0"/>
            </a:endParaRPr>
          </a:p>
          <a:p>
            <a:r>
              <a:rPr lang="en-US" b="1" dirty="0" smtClean="0">
                <a:solidFill>
                  <a:srgbClr val="C00000"/>
                </a:solidFill>
                <a:latin typeface="Arial" pitchFamily="34" charset="0"/>
                <a:cs typeface="Arial" pitchFamily="34" charset="0"/>
              </a:rPr>
              <a:t>10:7 “Then I </a:t>
            </a:r>
            <a:r>
              <a:rPr lang="en-US" dirty="0" smtClean="0">
                <a:latin typeface="Arial" pitchFamily="34" charset="0"/>
                <a:cs typeface="Arial" pitchFamily="34" charset="0"/>
              </a:rPr>
              <a:t>(Christ) </a:t>
            </a:r>
            <a:r>
              <a:rPr lang="en-US" b="1" dirty="0" smtClean="0">
                <a:solidFill>
                  <a:srgbClr val="C00000"/>
                </a:solidFill>
                <a:latin typeface="Arial" pitchFamily="34" charset="0"/>
                <a:cs typeface="Arial" pitchFamily="34" charset="0"/>
              </a:rPr>
              <a:t>said, Behold I have come (in the scroll of the Book </a:t>
            </a:r>
            <a:r>
              <a:rPr lang="en-US" dirty="0" smtClean="0">
                <a:latin typeface="Arial" pitchFamily="34" charset="0"/>
                <a:cs typeface="Arial" pitchFamily="34" charset="0"/>
              </a:rPr>
              <a:t>( Old Testament)  </a:t>
            </a:r>
            <a:r>
              <a:rPr lang="en-US" b="1" dirty="0" smtClean="0">
                <a:solidFill>
                  <a:srgbClr val="C00000"/>
                </a:solidFill>
                <a:latin typeface="Arial" pitchFamily="34" charset="0"/>
                <a:cs typeface="Arial" pitchFamily="34" charset="0"/>
              </a:rPr>
              <a:t>it is written of Me),To do Your will, O God.”</a:t>
            </a:r>
          </a:p>
          <a:p>
            <a:endParaRPr lang="en-US" b="1" dirty="0" smtClean="0">
              <a:solidFill>
                <a:srgbClr val="C00000"/>
              </a:solidFill>
              <a:latin typeface="Arial" pitchFamily="34" charset="0"/>
              <a:cs typeface="Arial" pitchFamily="34" charset="0"/>
            </a:endParaRPr>
          </a:p>
          <a:p>
            <a:r>
              <a:rPr lang="en-US" b="1" dirty="0" smtClean="0">
                <a:solidFill>
                  <a:srgbClr val="C00000"/>
                </a:solidFill>
                <a:latin typeface="Arial" pitchFamily="34" charset="0"/>
                <a:cs typeface="Arial" pitchFamily="34" charset="0"/>
              </a:rPr>
              <a:t>10:8 “After saying above, Sacrifices and offerings and whole burnt offerings and sacrifices for sins You have not desired, not have You taken pleasure in them ( which are offered according to the Law),</a:t>
            </a:r>
          </a:p>
          <a:p>
            <a:endParaRPr lang="en-US" b="1" dirty="0" smtClean="0">
              <a:solidFill>
                <a:srgbClr val="C00000"/>
              </a:solidFill>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C00000"/>
                </a:solidFill>
                <a:latin typeface="Arial" pitchFamily="34" charset="0"/>
                <a:cs typeface="Arial" pitchFamily="34" charset="0"/>
              </a:rPr>
              <a:t>10:9 “then He said, Behold I have come to do Your will.” He takes away the first </a:t>
            </a:r>
            <a:r>
              <a:rPr lang="en-US" dirty="0" smtClean="0">
                <a:latin typeface="Arial" pitchFamily="34" charset="0"/>
                <a:cs typeface="Arial" pitchFamily="34" charset="0"/>
              </a:rPr>
              <a:t>(Mosaic Law) </a:t>
            </a:r>
            <a:r>
              <a:rPr lang="en-US" b="1" dirty="0" smtClean="0">
                <a:solidFill>
                  <a:srgbClr val="C00000"/>
                </a:solidFill>
                <a:latin typeface="Arial" pitchFamily="34" charset="0"/>
                <a:cs typeface="Arial" pitchFamily="34" charset="0"/>
              </a:rPr>
              <a:t>in order to establish the second </a:t>
            </a:r>
            <a:r>
              <a:rPr lang="en-US" dirty="0" smtClean="0">
                <a:latin typeface="Arial" pitchFamily="34" charset="0"/>
                <a:cs typeface="Arial" pitchFamily="34" charset="0"/>
              </a:rPr>
              <a:t>(New Testament principle of Grace)</a:t>
            </a:r>
            <a:r>
              <a:rPr lang="en-US" b="1" dirty="0" smtClean="0">
                <a:solidFill>
                  <a:srgbClr val="C00000"/>
                </a:solidFill>
                <a:latin typeface="Arial" pitchFamily="34" charset="0"/>
                <a:cs typeface="Arial" pitchFamily="34" charset="0"/>
              </a:rPr>
              <a:t>.”</a:t>
            </a:r>
          </a:p>
          <a:p>
            <a:pPr hangingPunct="0"/>
            <a:endParaRPr lang="en-US" b="1" dirty="0" smtClean="0">
              <a:solidFill>
                <a:srgbClr val="C00000"/>
              </a:solidFill>
            </a:endParaRPr>
          </a:p>
          <a:p>
            <a:pPr hangingPunct="0"/>
            <a:r>
              <a:rPr lang="en-US" b="1" dirty="0" smtClean="0">
                <a:solidFill>
                  <a:srgbClr val="C00000"/>
                </a:solidFill>
                <a:latin typeface="Arial" pitchFamily="34" charset="0"/>
                <a:cs typeface="Arial" pitchFamily="34" charset="0"/>
              </a:rPr>
              <a:t>10:10 — “By this will, we have been sanctified through the offering of the body of Jesus Christ once for all.”</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That is the significance of the subjunctive mood in </a:t>
            </a:r>
            <a:r>
              <a:rPr lang="en-US" b="1" dirty="0" smtClean="0">
                <a:solidFill>
                  <a:srgbClr val="002060"/>
                </a:solidFill>
                <a:latin typeface="Arial" pitchFamily="34" charset="0"/>
                <a:cs typeface="Arial" pitchFamily="34" charset="0"/>
              </a:rPr>
              <a:t>Galatians 3:19. “The seed </a:t>
            </a:r>
            <a:r>
              <a:rPr lang="en-US" dirty="0" smtClean="0">
                <a:latin typeface="Arial" pitchFamily="34" charset="0"/>
                <a:cs typeface="Arial" pitchFamily="34" charset="0"/>
              </a:rPr>
              <a:t>[ the Lord Jesus Christ] </a:t>
            </a:r>
            <a:r>
              <a:rPr lang="en-US" b="1" dirty="0" smtClean="0">
                <a:solidFill>
                  <a:srgbClr val="002060"/>
                </a:solidFill>
                <a:latin typeface="Arial" pitchFamily="34" charset="0"/>
                <a:cs typeface="Arial" pitchFamily="34" charset="0"/>
              </a:rPr>
              <a:t>should come.” – </a:t>
            </a:r>
            <a:r>
              <a:rPr lang="en-US" dirty="0" smtClean="0">
                <a:latin typeface="Arial" pitchFamily="34" charset="0"/>
                <a:cs typeface="Arial" pitchFamily="34" charset="0"/>
              </a:rPr>
              <a:t>ERCHOMAI – AASubj.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subjunctive mood says that it depended upon the volition, the divine sovereignty of the Lord Jesus Christ, as to whether He would come or not.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The seed is first mentioned in </a:t>
            </a:r>
            <a:r>
              <a:rPr lang="en-US" b="1" dirty="0" smtClean="0">
                <a:solidFill>
                  <a:srgbClr val="C00000"/>
                </a:solidFill>
                <a:latin typeface="Arial" pitchFamily="34" charset="0"/>
                <a:cs typeface="Arial" pitchFamily="34" charset="0"/>
              </a:rPr>
              <a:t>Genesis 3:15. </a:t>
            </a:r>
            <a:r>
              <a:rPr lang="en-US" dirty="0" smtClean="0">
                <a:latin typeface="Arial" pitchFamily="34" charset="0"/>
                <a:cs typeface="Arial" pitchFamily="34" charset="0"/>
              </a:rPr>
              <a:t>The woman’s seed is the title for the Lord there.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Jesus Christ is first promised as saviour in </a:t>
            </a:r>
            <a:r>
              <a:rPr lang="en-US" b="1" dirty="0" smtClean="0">
                <a:solidFill>
                  <a:srgbClr val="C00000"/>
                </a:solidFill>
                <a:latin typeface="Arial" pitchFamily="34" charset="0"/>
                <a:cs typeface="Arial" pitchFamily="34" charset="0"/>
              </a:rPr>
              <a:t>Genesis 3:15 </a:t>
            </a:r>
            <a:r>
              <a:rPr lang="en-US" dirty="0" smtClean="0">
                <a:latin typeface="Arial" pitchFamily="34" charset="0"/>
                <a:cs typeface="Arial" pitchFamily="34" charset="0"/>
              </a:rPr>
              <a:t>where He is the seed of the woman who bruises the head of the serpent (Satan).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Christ bruises the head of the serpent by dying on the cross, and the serpent bruises His heel at the same time by having a part in putting Him on the cross. </a:t>
            </a:r>
          </a:p>
          <a:p>
            <a:endParaRPr lang="en-US" b="1" dirty="0" smtClean="0">
              <a:solidFill>
                <a:srgbClr val="002060"/>
              </a:solidFill>
              <a:latin typeface="Arial" pitchFamily="34" charset="0"/>
              <a:cs typeface="Arial" pitchFamily="34" charset="0"/>
            </a:endParaRPr>
          </a:p>
          <a:p>
            <a:r>
              <a:rPr lang="en-US" b="1" dirty="0" smtClean="0">
                <a:solidFill>
                  <a:srgbClr val="002060"/>
                </a:solidFill>
                <a:latin typeface="Arial" pitchFamily="34" charset="0"/>
                <a:cs typeface="Arial" pitchFamily="34" charset="0"/>
              </a:rPr>
              <a:t>“till the seed should come to whom the promise was made </a:t>
            </a:r>
            <a:r>
              <a:rPr lang="en-US" dirty="0" smtClean="0">
                <a:solidFill>
                  <a:srgbClr val="002060"/>
                </a:solidFill>
                <a:latin typeface="Arial" pitchFamily="34" charset="0"/>
                <a:cs typeface="Arial" pitchFamily="34" charset="0"/>
              </a:rPr>
              <a:t>[to Christ].” – Pf  Pass Indic -  </a:t>
            </a:r>
            <a:r>
              <a:rPr lang="en-US" dirty="0" smtClean="0">
                <a:latin typeface="Arial" pitchFamily="34" charset="0"/>
                <a:cs typeface="Arial" pitchFamily="34" charset="0"/>
              </a:rPr>
              <a:t>“Was made” – EPENGELTAI - made in the past with the result that the promise stands forever. Passive voice: Christ received the promise. This closes the parenthesis in the verse.  </a:t>
            </a:r>
          </a:p>
          <a:p>
            <a:endParaRPr 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002060"/>
                </a:solidFill>
                <a:latin typeface="Arial" pitchFamily="34" charset="0"/>
                <a:cs typeface="Arial" pitchFamily="34" charset="0"/>
              </a:rPr>
              <a:t>3:19 again: “Wherefore then the law?” </a:t>
            </a:r>
            <a:r>
              <a:rPr lang="en-US" dirty="0" smtClean="0">
                <a:latin typeface="Arial" pitchFamily="34" charset="0"/>
                <a:cs typeface="Arial" pitchFamily="34" charset="0"/>
              </a:rPr>
              <a:t>( What is the purpose of the law?) </a:t>
            </a:r>
            <a:r>
              <a:rPr lang="en-US" b="1" dirty="0" smtClean="0">
                <a:solidFill>
                  <a:srgbClr val="002060"/>
                </a:solidFill>
                <a:latin typeface="Arial" pitchFamily="34" charset="0"/>
                <a:cs typeface="Arial" pitchFamily="34" charset="0"/>
              </a:rPr>
              <a:t>“It was added because of transgressions, ordained by angels in the hand of a mediator” </a:t>
            </a:r>
            <a:r>
              <a:rPr lang="en-US" dirty="0" smtClean="0">
                <a:latin typeface="Arial" pitchFamily="34" charset="0"/>
                <a:cs typeface="Arial" pitchFamily="34" charset="0"/>
              </a:rPr>
              <a:t>- that is the sentence omitting the parenthesis. </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“Ordained” </a:t>
            </a:r>
            <a:r>
              <a:rPr lang="en-US" dirty="0" smtClean="0">
                <a:latin typeface="Arial" pitchFamily="34" charset="0"/>
                <a:cs typeface="Arial" pitchFamily="34" charset="0"/>
              </a:rPr>
              <a:t>is DIATAGEIS – APPtc - ordained in a point of time, the law received ordination by angels and means  to make precise arrangements.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angels made precise arrangements regarding getting the law to Israel. </a:t>
            </a:r>
            <a:r>
              <a:rPr lang="en-US" b="1" dirty="0" smtClean="0">
                <a:solidFill>
                  <a:srgbClr val="002060"/>
                </a:solidFill>
                <a:latin typeface="Arial" pitchFamily="34" charset="0"/>
                <a:cs typeface="Arial" pitchFamily="34" charset="0"/>
              </a:rPr>
              <a:t>“through the instrumentality of the angels” </a:t>
            </a:r>
            <a:r>
              <a:rPr lang="en-US" dirty="0" smtClean="0">
                <a:latin typeface="Arial" pitchFamily="34" charset="0"/>
                <a:cs typeface="Arial" pitchFamily="34" charset="0"/>
              </a:rPr>
              <a:t>(DIA  ANGELON – instrumental). Angels were the mediators of the Law and taught the Law to Moses.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Hidden in this verse are two inferiorities of the law. The law has a purpose, it is from God. The law is holy, just and good, as it says in Romans, but it is inferior to grace.   </a:t>
            </a:r>
            <a:endParaRPr lang="en-US" dirty="0">
              <a:latin typeface="Arial" pitchFamily="34" charset="0"/>
              <a:cs typeface="Arial" pitchFamily="34" charset="0"/>
            </a:endParaRP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0"/>
            <a:ext cx="9144000" cy="6858000"/>
          </a:xfrm>
        </p:spPr>
        <p:txBody>
          <a:bodyPr>
            <a:normAutofit/>
          </a:bodyPr>
          <a:lstStyle/>
          <a:p>
            <a:r>
              <a:rPr lang="en-US" dirty="0" smtClean="0">
                <a:latin typeface="Arial" pitchFamily="34" charset="0"/>
                <a:cs typeface="Arial" pitchFamily="34" charset="0"/>
              </a:rPr>
              <a:t>First inferiority of the Law:  It is </a:t>
            </a:r>
            <a:r>
              <a:rPr lang="en-US" u="sng" dirty="0" smtClean="0">
                <a:latin typeface="Arial" pitchFamily="34" charset="0"/>
                <a:cs typeface="Arial" pitchFamily="34" charset="0"/>
              </a:rPr>
              <a:t>inferior to the promise</a:t>
            </a:r>
            <a:r>
              <a:rPr lang="en-US" dirty="0" smtClean="0">
                <a:latin typeface="Arial" pitchFamily="34" charset="0"/>
                <a:cs typeface="Arial" pitchFamily="34" charset="0"/>
              </a:rPr>
              <a:t>. The promise is grace; the law is legalism (full of legal do’s and don’ts).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law was </a:t>
            </a:r>
            <a:r>
              <a:rPr lang="en-US" u="sng" dirty="0" smtClean="0">
                <a:latin typeface="Arial" pitchFamily="34" charset="0"/>
                <a:cs typeface="Arial" pitchFamily="34" charset="0"/>
              </a:rPr>
              <a:t>transitory</a:t>
            </a:r>
            <a:r>
              <a:rPr lang="en-US" dirty="0" smtClean="0">
                <a:latin typeface="Arial" pitchFamily="34" charset="0"/>
                <a:cs typeface="Arial" pitchFamily="34" charset="0"/>
              </a:rPr>
              <a:t>. It was added and then abrogated.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law was added at the time of Moses; it was abrogated by the cross.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the law was transitory, and anything which is transitory is not permanent, and that which is not permanent is inferior to anything which is permanent.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Salvation, the promise to Abraham, is </a:t>
            </a:r>
            <a:r>
              <a:rPr lang="en-US" b="1" dirty="0" smtClean="0">
                <a:latin typeface="Arial" pitchFamily="34" charset="0"/>
                <a:cs typeface="Arial" pitchFamily="34" charset="0"/>
              </a:rPr>
              <a:t>permanent</a:t>
            </a:r>
            <a:r>
              <a:rPr lang="en-US" dirty="0" smtClean="0">
                <a:latin typeface="Arial" pitchFamily="34" charset="0"/>
                <a:cs typeface="Arial" pitchFamily="34" charset="0"/>
              </a:rPr>
              <a:t>; the law is transitory.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0"/>
            <a:ext cx="9144000" cy="7467600"/>
          </a:xfrm>
        </p:spPr>
        <p:txBody>
          <a:bodyPr>
            <a:normAutofit fontScale="70000" lnSpcReduction="20000"/>
          </a:bodyPr>
          <a:lstStyle/>
          <a:p>
            <a:endParaRPr lang="en-US" sz="3600" dirty="0" smtClean="0">
              <a:latin typeface="Arial" pitchFamily="34" charset="0"/>
              <a:cs typeface="Arial" pitchFamily="34" charset="0"/>
            </a:endParaRPr>
          </a:p>
          <a:p>
            <a:r>
              <a:rPr lang="en-US" sz="3600" dirty="0" smtClean="0">
                <a:latin typeface="Arial" pitchFamily="34" charset="0"/>
                <a:cs typeface="Arial" pitchFamily="34" charset="0"/>
              </a:rPr>
              <a:t>The </a:t>
            </a:r>
            <a:r>
              <a:rPr lang="en-US" sz="3600" dirty="0" smtClean="0">
                <a:latin typeface="Arial" pitchFamily="34" charset="0"/>
                <a:cs typeface="Arial" pitchFamily="34" charset="0"/>
              </a:rPr>
              <a:t>law was only added until the seed (Christ) should come. </a:t>
            </a:r>
          </a:p>
          <a:p>
            <a:endParaRPr lang="en-US" sz="3600" dirty="0" smtClean="0">
              <a:latin typeface="Arial" pitchFamily="34" charset="0"/>
              <a:cs typeface="Arial" pitchFamily="34" charset="0"/>
            </a:endParaRPr>
          </a:p>
          <a:p>
            <a:r>
              <a:rPr lang="en-US" sz="3600" dirty="0" smtClean="0">
                <a:latin typeface="Arial" pitchFamily="34" charset="0"/>
                <a:cs typeface="Arial" pitchFamily="34" charset="0"/>
              </a:rPr>
              <a:t>The </a:t>
            </a:r>
            <a:r>
              <a:rPr lang="en-US" sz="3600" u="sng" dirty="0" smtClean="0">
                <a:latin typeface="Arial" pitchFamily="34" charset="0"/>
                <a:cs typeface="Arial" pitchFamily="34" charset="0"/>
              </a:rPr>
              <a:t>second inferiority of the law</a:t>
            </a:r>
            <a:r>
              <a:rPr lang="en-US" sz="3600" dirty="0" smtClean="0">
                <a:latin typeface="Arial" pitchFamily="34" charset="0"/>
                <a:cs typeface="Arial" pitchFamily="34" charset="0"/>
              </a:rPr>
              <a:t>: The law had inferior mediators. Angels are inferior to God. Actually, there were two mediators of the law: angels and Moses. </a:t>
            </a:r>
          </a:p>
          <a:p>
            <a:endParaRPr lang="en-US" sz="3600" dirty="0" smtClean="0">
              <a:latin typeface="Arial" pitchFamily="34" charset="0"/>
              <a:cs typeface="Arial" pitchFamily="34" charset="0"/>
            </a:endParaRPr>
          </a:p>
          <a:p>
            <a:r>
              <a:rPr lang="en-US" sz="3600" b="1" dirty="0" smtClean="0">
                <a:solidFill>
                  <a:srgbClr val="002060"/>
                </a:solidFill>
                <a:latin typeface="Arial" pitchFamily="34" charset="0"/>
                <a:cs typeface="Arial" pitchFamily="34" charset="0"/>
              </a:rPr>
              <a:t>Gal 3:20 </a:t>
            </a:r>
            <a:r>
              <a:rPr lang="en-US" sz="3600" dirty="0" smtClean="0">
                <a:latin typeface="Arial" pitchFamily="34" charset="0"/>
                <a:cs typeface="Arial" pitchFamily="34" charset="0"/>
              </a:rPr>
              <a:t>— the second inferiority is amplified</a:t>
            </a:r>
            <a:r>
              <a:rPr lang="en-US" sz="3600" b="1" dirty="0" smtClean="0">
                <a:solidFill>
                  <a:srgbClr val="002060"/>
                </a:solidFill>
                <a:latin typeface="Arial" pitchFamily="34" charset="0"/>
                <a:cs typeface="Arial" pitchFamily="34" charset="0"/>
              </a:rPr>
              <a:t>. “Now a mediator is not for one party only,; whereas God is only one</a:t>
            </a:r>
            <a:r>
              <a:rPr lang="en-US" sz="3600" dirty="0" smtClean="0">
                <a:latin typeface="Arial" pitchFamily="34" charset="0"/>
                <a:cs typeface="Arial" pitchFamily="34" charset="0"/>
              </a:rPr>
              <a:t>.”  MESITES is a mediator. </a:t>
            </a:r>
          </a:p>
          <a:p>
            <a:endParaRPr lang="en-US" sz="3600" dirty="0" smtClean="0">
              <a:latin typeface="Arial" pitchFamily="34" charset="0"/>
              <a:cs typeface="Arial" pitchFamily="34" charset="0"/>
            </a:endParaRPr>
          </a:p>
          <a:p>
            <a:pPr>
              <a:buNone/>
            </a:pPr>
            <a:r>
              <a:rPr lang="en-US" sz="3600" b="1" dirty="0" smtClean="0">
                <a:latin typeface="Arial" pitchFamily="34" charset="0"/>
                <a:cs typeface="Arial" pitchFamily="34" charset="0"/>
              </a:rPr>
              <a:t>This means two things</a:t>
            </a:r>
            <a:r>
              <a:rPr lang="en-US" sz="3600" dirty="0" smtClean="0">
                <a:latin typeface="Arial" pitchFamily="34" charset="0"/>
                <a:cs typeface="Arial" pitchFamily="34" charset="0"/>
              </a:rPr>
              <a:t>: </a:t>
            </a:r>
          </a:p>
          <a:p>
            <a:pPr>
              <a:buNone/>
            </a:pPr>
            <a:r>
              <a:rPr lang="en-US" sz="3600" dirty="0" smtClean="0">
                <a:latin typeface="Arial" pitchFamily="34" charset="0"/>
                <a:cs typeface="Arial" pitchFamily="34" charset="0"/>
              </a:rPr>
              <a:t>   </a:t>
            </a:r>
          </a:p>
          <a:p>
            <a:pPr marL="742950" indent="-742950">
              <a:buAutoNum type="arabicPeriod"/>
            </a:pPr>
            <a:r>
              <a:rPr lang="en-US" sz="3600" dirty="0" smtClean="0">
                <a:latin typeface="Arial" pitchFamily="34" charset="0"/>
                <a:cs typeface="Arial" pitchFamily="34" charset="0"/>
              </a:rPr>
              <a:t>A mediator stands between party of the first part and party of the second part. The difficulty with the law is that the angels stood between God and Israel and the angel is not connected in any way with party of the first part (God). </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Faith is the absence of works, and exercising positive volition has no merit attached to 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Since there is no merit attached to this positive volition obviously there was no work of any kind involved in entering into salvation.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Nor was there any merit attached to the indwelling presence of the Holy Spirit which takes place at the moment of salvation.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the </a:t>
            </a:r>
            <a:r>
              <a:rPr lang="en-US" u="sng" dirty="0" smtClean="0">
                <a:latin typeface="Arial" pitchFamily="34" charset="0"/>
                <a:cs typeface="Arial" pitchFamily="34" charset="0"/>
              </a:rPr>
              <a:t>hearing of faith is a non-meritorious idiom </a:t>
            </a:r>
            <a:r>
              <a:rPr lang="en-US" dirty="0" smtClean="0">
                <a:latin typeface="Arial" pitchFamily="34" charset="0"/>
                <a:cs typeface="Arial" pitchFamily="34" charset="0"/>
              </a:rPr>
              <a:t>referring not only to the point of believing but the volition which is included with it. </a:t>
            </a:r>
          </a:p>
          <a:p>
            <a:endParaRPr lang="en-US" dirty="0" smtClean="0"/>
          </a:p>
          <a:p>
            <a:endParaRPr lang="en-US" dirty="0"/>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a:buNone/>
            </a:pPr>
            <a:r>
              <a:rPr lang="en-US" dirty="0" smtClean="0">
                <a:latin typeface="Arial" pitchFamily="34" charset="0"/>
                <a:cs typeface="Arial" pitchFamily="34" charset="0"/>
              </a:rPr>
              <a:t>     God isn’t an angel, He is superior to angels. Angels are not people so they are not connected to the second party (humans).</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An angel is a bad mediator because the angel is not equal with the party of the first part, God, and the angel is not equal with the party of the second part, mankind. </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2.  But Christ is equal with party of the first part, God, because Christ is God. </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Christ is the mediator of the new covenant and the Abrahamic covenant, is equal with the party of the second part because Christ is man. </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He is the </a:t>
            </a:r>
            <a:r>
              <a:rPr lang="en-US" u="sng" dirty="0" smtClean="0">
                <a:latin typeface="Arial" pitchFamily="34" charset="0"/>
                <a:cs typeface="Arial" pitchFamily="34" charset="0"/>
              </a:rPr>
              <a:t>perfect mediator</a:t>
            </a:r>
            <a:r>
              <a:rPr lang="en-US" dirty="0" smtClean="0">
                <a:latin typeface="Arial" pitchFamily="34" charset="0"/>
                <a:cs typeface="Arial" pitchFamily="34" charset="0"/>
              </a:rPr>
              <a:t>. So the law is inferior because it has an inferior mediator. </a:t>
            </a:r>
          </a:p>
          <a:p>
            <a:endParaRPr 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latin typeface="Arial" pitchFamily="34" charset="0"/>
                <a:cs typeface="Arial" pitchFamily="34" charset="0"/>
              </a:rPr>
              <a:t>“God is only one.” </a:t>
            </a:r>
            <a:r>
              <a:rPr lang="en-US" dirty="0" smtClean="0">
                <a:latin typeface="Arial" pitchFamily="34" charset="0"/>
                <a:cs typeface="Arial" pitchFamily="34" charset="0"/>
              </a:rPr>
              <a:t>THEOS EIS ESTIN </a:t>
            </a:r>
            <a:r>
              <a:rPr lang="en-US" b="1" dirty="0" smtClean="0">
                <a:latin typeface="Arial" pitchFamily="34" charset="0"/>
                <a:cs typeface="Arial" pitchFamily="34" charset="0"/>
              </a:rPr>
              <a:t>- </a:t>
            </a:r>
            <a:r>
              <a:rPr lang="en-US" dirty="0" smtClean="0">
                <a:latin typeface="Arial" pitchFamily="34" charset="0"/>
                <a:cs typeface="Arial" pitchFamily="34" charset="0"/>
              </a:rPr>
              <a:t>What does that mean? God is one in essence, and it means that Jesus Christ who is the mediator is just as much God as is the Father and is the Holy Spirit.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God is one in essence — </a:t>
            </a:r>
            <a:r>
              <a:rPr lang="en-US" b="1" dirty="0" smtClean="0">
                <a:solidFill>
                  <a:srgbClr val="C00000"/>
                </a:solidFill>
                <a:latin typeface="Arial" pitchFamily="34" charset="0"/>
                <a:cs typeface="Arial" pitchFamily="34" charset="0"/>
              </a:rPr>
              <a:t>1 Timothy 2:5, “For there is one God </a:t>
            </a:r>
            <a:r>
              <a:rPr lang="en-US" dirty="0" smtClean="0">
                <a:latin typeface="Arial" pitchFamily="34" charset="0"/>
                <a:cs typeface="Arial" pitchFamily="34" charset="0"/>
              </a:rPr>
              <a:t>[one in essence], </a:t>
            </a:r>
            <a:r>
              <a:rPr lang="en-US" b="1" dirty="0" smtClean="0">
                <a:solidFill>
                  <a:srgbClr val="C00000"/>
                </a:solidFill>
                <a:latin typeface="Arial" pitchFamily="34" charset="0"/>
                <a:cs typeface="Arial" pitchFamily="34" charset="0"/>
              </a:rPr>
              <a:t>and one mediator between God and men, the man, Christ Jesus.” </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Why the man? Because Christ is also true humanity. He is the perfect mediator: He is equal with God and He is equal with man.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God is one in essence. The essence of God provides a perfect plan because in essence God is perfect.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perfect plan comes from a perfect person. Under the Mosaic law man does something for blessing. </a:t>
            </a:r>
          </a:p>
          <a:p>
            <a:pPr hangingPunct="0"/>
            <a:endParaRPr lang="en-US" dirty="0" smtClean="0">
              <a:latin typeface="Arial" pitchFamily="34" charset="0"/>
              <a:cs typeface="Arial" pitchFamily="34" charset="0"/>
            </a:endParaRP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Anything that man has to do is not a perfect plan because the plan depends upon man doing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the law was imperfect in the sense that it was weak through the flesh - </a:t>
            </a:r>
            <a:r>
              <a:rPr lang="en-US" b="1" dirty="0" smtClean="0">
                <a:solidFill>
                  <a:srgbClr val="C00000"/>
                </a:solidFill>
                <a:latin typeface="Arial" pitchFamily="34" charset="0"/>
                <a:cs typeface="Arial" pitchFamily="34" charset="0"/>
              </a:rPr>
              <a:t>Romans 8:3</a:t>
            </a:r>
            <a:r>
              <a:rPr lang="en-US" dirty="0" smtClean="0">
                <a:latin typeface="Arial" pitchFamily="34" charset="0"/>
                <a:cs typeface="Arial" pitchFamily="34" charset="0"/>
              </a:rPr>
              <a:t>. Under the concept of grace God does all the doing. </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Gal 3:21 </a:t>
            </a:r>
            <a:r>
              <a:rPr lang="en-US" dirty="0" smtClean="0">
                <a:latin typeface="Arial" pitchFamily="34" charset="0"/>
                <a:cs typeface="Arial" pitchFamily="34" charset="0"/>
              </a:rPr>
              <a:t>— the third inferiority of the law</a:t>
            </a:r>
            <a:r>
              <a:rPr lang="en-US" b="1" dirty="0" smtClean="0">
                <a:solidFill>
                  <a:srgbClr val="002060"/>
                </a:solidFill>
                <a:latin typeface="Arial" pitchFamily="34" charset="0"/>
                <a:cs typeface="Arial" pitchFamily="34" charset="0"/>
              </a:rPr>
              <a:t>. “Is the law then contrary to the promises of God?’ May it never be! For if a law had been given which was able to impart life, then righteousness would indeed have been based on law.”</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are not fighting each other, they both have a purpose. So the third inferiority of the law: </a:t>
            </a:r>
            <a:r>
              <a:rPr lang="en-US" u="sng" dirty="0" smtClean="0">
                <a:latin typeface="Arial" pitchFamily="34" charset="0"/>
                <a:cs typeface="Arial" pitchFamily="34" charset="0"/>
              </a:rPr>
              <a:t>The law cannot give life. The promises (grace) can give life.</a:t>
            </a:r>
          </a:p>
          <a:p>
            <a:endParaRPr lang="en-US" dirty="0" smtClean="0"/>
          </a:p>
          <a:p>
            <a:endParaRPr lang="en-US"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20000"/>
          </a:bodyPr>
          <a:lstStyle/>
          <a:p>
            <a:pPr hangingPunct="0"/>
            <a:r>
              <a:rPr lang="en-US" b="1" dirty="0" smtClean="0">
                <a:solidFill>
                  <a:srgbClr val="002060"/>
                </a:solidFill>
                <a:latin typeface="Arial" pitchFamily="34" charset="0"/>
                <a:cs typeface="Arial" pitchFamily="34" charset="0"/>
              </a:rPr>
              <a:t>“may it never be” </a:t>
            </a:r>
            <a:r>
              <a:rPr lang="en-US" dirty="0" smtClean="0">
                <a:latin typeface="Arial" pitchFamily="34" charset="0"/>
                <a:cs typeface="Arial" pitchFamily="34" charset="0"/>
              </a:rPr>
              <a:t>— ME GENOITO – </a:t>
            </a:r>
            <a:r>
              <a:rPr lang="en-US" dirty="0" err="1" smtClean="0">
                <a:latin typeface="Arial" pitchFamily="34" charset="0"/>
                <a:cs typeface="Arial" pitchFamily="34" charset="0"/>
              </a:rPr>
              <a:t>AAOptative</a:t>
            </a:r>
            <a:r>
              <a:rPr lang="en-US" dirty="0" smtClean="0">
                <a:latin typeface="Arial" pitchFamily="34" charset="0"/>
                <a:cs typeface="Arial" pitchFamily="34" charset="0"/>
              </a:rPr>
              <a:t> - one of the strongest negatives in the Greek language.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t>
            </a:r>
            <a:r>
              <a:rPr lang="en-US" b="1" dirty="0" smtClean="0">
                <a:solidFill>
                  <a:srgbClr val="002060"/>
                </a:solidFill>
                <a:latin typeface="Arial" pitchFamily="34" charset="0"/>
                <a:cs typeface="Arial" pitchFamily="34" charset="0"/>
              </a:rPr>
              <a:t>“For if </a:t>
            </a:r>
            <a:r>
              <a:rPr lang="en-US" dirty="0" smtClean="0">
                <a:solidFill>
                  <a:srgbClr val="002060"/>
                </a:solidFill>
                <a:latin typeface="Arial" pitchFamily="34" charset="0"/>
                <a:cs typeface="Arial" pitchFamily="34" charset="0"/>
              </a:rPr>
              <a:t>(2</a:t>
            </a:r>
            <a:r>
              <a:rPr lang="en-US" baseline="30000" dirty="0" smtClean="0">
                <a:solidFill>
                  <a:srgbClr val="002060"/>
                </a:solidFill>
                <a:latin typeface="Arial" pitchFamily="34" charset="0"/>
                <a:cs typeface="Arial" pitchFamily="34" charset="0"/>
              </a:rPr>
              <a:t>nd</a:t>
            </a:r>
            <a:r>
              <a:rPr lang="en-US" dirty="0" smtClean="0">
                <a:solidFill>
                  <a:srgbClr val="002060"/>
                </a:solidFill>
                <a:latin typeface="Arial" pitchFamily="34" charset="0"/>
                <a:cs typeface="Arial" pitchFamily="34" charset="0"/>
              </a:rPr>
              <a:t> class and it isn’t true) </a:t>
            </a:r>
            <a:r>
              <a:rPr lang="en-US" b="1" dirty="0" smtClean="0">
                <a:solidFill>
                  <a:srgbClr val="002060"/>
                </a:solidFill>
                <a:latin typeface="Arial" pitchFamily="34" charset="0"/>
                <a:cs typeface="Arial" pitchFamily="34" charset="0"/>
              </a:rPr>
              <a:t>a law had been given which was able to impart life </a:t>
            </a:r>
            <a:r>
              <a:rPr lang="en-US" dirty="0" smtClean="0">
                <a:solidFill>
                  <a:srgbClr val="002060"/>
                </a:solidFill>
                <a:latin typeface="Arial" pitchFamily="34" charset="0"/>
                <a:cs typeface="Arial" pitchFamily="34" charset="0"/>
              </a:rPr>
              <a:t>(but there isn’t, ZOOPOIEO - AAInfin)</a:t>
            </a:r>
            <a:r>
              <a:rPr lang="en-US" b="1" dirty="0" smtClean="0">
                <a:solidFill>
                  <a:srgbClr val="002060"/>
                </a:solidFill>
                <a:latin typeface="Arial" pitchFamily="34" charset="0"/>
                <a:cs typeface="Arial" pitchFamily="34" charset="0"/>
              </a:rPr>
              <a:t>, then righteousness would indeed have been based on law.”</a:t>
            </a:r>
            <a:r>
              <a:rPr lang="en-US" dirty="0" smtClean="0">
                <a:latin typeface="Arial" pitchFamily="34" charset="0"/>
                <a:cs typeface="Arial" pitchFamily="34" charset="0"/>
              </a:rPr>
              <a:t>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But +R never comes by the law for the law cannot give life. The law can curse you but the law cannot bless you. </a:t>
            </a:r>
          </a:p>
          <a:p>
            <a:pPr hangingPunct="0"/>
            <a:endParaRPr lang="en-US" dirty="0" smtClean="0">
              <a:latin typeface="Arial" pitchFamily="34" charset="0"/>
              <a:cs typeface="Arial" pitchFamily="34" charset="0"/>
            </a:endParaRPr>
          </a:p>
          <a:p>
            <a:pPr hangingPunct="0"/>
            <a:r>
              <a:rPr lang="en-US" b="1" dirty="0" smtClean="0">
                <a:latin typeface="Arial" pitchFamily="34" charset="0"/>
                <a:cs typeface="Arial" pitchFamily="34" charset="0"/>
              </a:rPr>
              <a:t>Gal 3:22 </a:t>
            </a:r>
            <a:r>
              <a:rPr lang="en-US" dirty="0" smtClean="0">
                <a:latin typeface="Arial" pitchFamily="34" charset="0"/>
                <a:cs typeface="Arial" pitchFamily="34" charset="0"/>
              </a:rPr>
              <a:t>— a fourth inferiority of the law</a:t>
            </a:r>
            <a:r>
              <a:rPr lang="en-US" b="1" dirty="0" smtClean="0">
                <a:solidFill>
                  <a:srgbClr val="002060"/>
                </a:solidFill>
                <a:latin typeface="Arial" pitchFamily="34" charset="0"/>
                <a:cs typeface="Arial" pitchFamily="34" charset="0"/>
              </a:rPr>
              <a:t>.  “but the Scripture has shut up all men under sin, that the promise by faith in Jesus Christ might be given to those who believe.”  (</a:t>
            </a:r>
            <a:r>
              <a:rPr lang="en-US" dirty="0" smtClean="0">
                <a:latin typeface="Arial" pitchFamily="34" charset="0"/>
                <a:cs typeface="Arial" pitchFamily="34" charset="0"/>
              </a:rPr>
              <a:t>The law is a jailer and not a savior.)</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 “But the scripture” </a:t>
            </a:r>
            <a:r>
              <a:rPr lang="en-US" dirty="0" smtClean="0">
                <a:latin typeface="Arial" pitchFamily="34" charset="0"/>
                <a:cs typeface="Arial" pitchFamily="34" charset="0"/>
              </a:rPr>
              <a:t>— a reference to</a:t>
            </a:r>
            <a:r>
              <a:rPr lang="en-US" b="1" dirty="0" smtClean="0">
                <a:solidFill>
                  <a:srgbClr val="C00000"/>
                </a:solidFill>
                <a:latin typeface="Arial" pitchFamily="34" charset="0"/>
                <a:cs typeface="Arial" pitchFamily="34" charset="0"/>
              </a:rPr>
              <a:t> Deuteronomy 27:26, ‘Cursed be he that confirms not all the word as of this law to do them.’ </a:t>
            </a:r>
            <a:r>
              <a:rPr lang="en-US" dirty="0" smtClean="0">
                <a:latin typeface="Arial" pitchFamily="34" charset="0"/>
                <a:cs typeface="Arial" pitchFamily="34" charset="0"/>
              </a:rPr>
              <a:t>In other words, you are cursed if you don’t keep the whole thing.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lnSpcReduction="10000"/>
          </a:bodyPr>
          <a:lstStyle/>
          <a:p>
            <a:pPr hangingPunct="0"/>
            <a:r>
              <a:rPr lang="en-US" b="1" dirty="0" smtClean="0">
                <a:solidFill>
                  <a:srgbClr val="002060"/>
                </a:solidFill>
                <a:latin typeface="Arial" pitchFamily="34" charset="0"/>
                <a:cs typeface="Arial" pitchFamily="34" charset="0"/>
              </a:rPr>
              <a:t>“But the scripture has shut up all men under sin”</a:t>
            </a:r>
            <a:r>
              <a:rPr lang="en-US" dirty="0" smtClean="0">
                <a:latin typeface="Arial" pitchFamily="34" charset="0"/>
                <a:cs typeface="Arial" pitchFamily="34" charset="0"/>
              </a:rPr>
              <a:t>– AAIndic – SUNEKLESIS -  once and for all hath concluded;  “</a:t>
            </a:r>
            <a:r>
              <a:rPr lang="en-US" b="1" dirty="0" smtClean="0">
                <a:solidFill>
                  <a:srgbClr val="002060"/>
                </a:solidFill>
                <a:latin typeface="Arial" pitchFamily="34" charset="0"/>
                <a:cs typeface="Arial" pitchFamily="34" charset="0"/>
              </a:rPr>
              <a:t>all men under sin” </a:t>
            </a:r>
            <a:r>
              <a:rPr lang="en-US" dirty="0" smtClean="0">
                <a:latin typeface="Arial" pitchFamily="34" charset="0"/>
                <a:cs typeface="Arial" pitchFamily="34" charset="0"/>
              </a:rPr>
              <a:t>– HUPO HAMARTIAN – under domination, authority of sin.  The law slaps everyone under the control of sin.</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“that the promise by faith in Jesus Christ might be given to those who believe” </a:t>
            </a:r>
            <a:r>
              <a:rPr lang="en-US" dirty="0" smtClean="0">
                <a:latin typeface="Arial" pitchFamily="34" charset="0"/>
                <a:cs typeface="Arial" pitchFamily="34" charset="0"/>
              </a:rPr>
              <a:t>— DIDOMI – Aorist tense - once and for all given.</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“to those who believe” </a:t>
            </a:r>
            <a:r>
              <a:rPr lang="en-US" dirty="0" smtClean="0">
                <a:latin typeface="Arial" pitchFamily="34" charset="0"/>
                <a:cs typeface="Arial" pitchFamily="34" charset="0"/>
              </a:rPr>
              <a:t>— dative of advantage. It is to the advantage of any member of the human race to believe in Christ. </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“Believe” – </a:t>
            </a:r>
            <a:r>
              <a:rPr lang="en-US" dirty="0" smtClean="0">
                <a:latin typeface="Arial" pitchFamily="34" charset="0"/>
                <a:cs typeface="Arial" pitchFamily="34" charset="0"/>
              </a:rPr>
              <a:t>PISTEUO – PAPtc </a:t>
            </a:r>
            <a:r>
              <a:rPr lang="en-US" b="1" dirty="0" smtClean="0">
                <a:solidFill>
                  <a:srgbClr val="002060"/>
                </a:solidFill>
                <a:latin typeface="Arial" pitchFamily="34" charset="0"/>
                <a:cs typeface="Arial" pitchFamily="34" charset="0"/>
              </a:rPr>
              <a:t>- </a:t>
            </a:r>
            <a:r>
              <a:rPr lang="en-US" dirty="0" smtClean="0">
                <a:solidFill>
                  <a:srgbClr val="002060"/>
                </a:solidFill>
                <a:latin typeface="Arial" pitchFamily="34" charset="0"/>
                <a:cs typeface="Arial" pitchFamily="34" charset="0"/>
              </a:rPr>
              <a:t>dramatic</a:t>
            </a:r>
            <a:r>
              <a:rPr lang="en-US" dirty="0" smtClean="0">
                <a:latin typeface="Arial" pitchFamily="34" charset="0"/>
                <a:cs typeface="Arial" pitchFamily="34" charset="0"/>
              </a:rPr>
              <a:t> present - it is a dramatic moment when a person believes in Christ.</a:t>
            </a:r>
          </a:p>
          <a:p>
            <a:endParaRPr lang="en-US"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0"/>
            <a:ext cx="9144000" cy="6858000"/>
          </a:xfrm>
        </p:spPr>
        <p:txBody>
          <a:bodyPr>
            <a:normAutofit fontScale="92500" lnSpcReduction="20000"/>
          </a:bodyPr>
          <a:lstStyle/>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Gal 3:23 </a:t>
            </a:r>
            <a:r>
              <a:rPr lang="en-US" dirty="0" smtClean="0">
                <a:latin typeface="Arial" pitchFamily="34" charset="0"/>
                <a:cs typeface="Arial" pitchFamily="34" charset="0"/>
              </a:rPr>
              <a:t>— a second answer to the question; Why the law</a:t>
            </a:r>
            <a:r>
              <a:rPr lang="en-US" b="1" dirty="0" smtClean="0">
                <a:solidFill>
                  <a:srgbClr val="002060"/>
                </a:solidFill>
                <a:latin typeface="Arial" pitchFamily="34" charset="0"/>
                <a:cs typeface="Arial" pitchFamily="34" charset="0"/>
              </a:rPr>
              <a:t>? “but before faith came, we were kept in custody under the law. Being shut up to the faith which was later to be revealed.”</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“But before faith came” </a:t>
            </a:r>
            <a:r>
              <a:rPr lang="en-US" dirty="0" smtClean="0">
                <a:latin typeface="Arial" pitchFamily="34" charset="0"/>
                <a:cs typeface="Arial" pitchFamily="34" charset="0"/>
              </a:rPr>
              <a:t>— before we were saved. </a:t>
            </a:r>
            <a:r>
              <a:rPr lang="en-US" b="1" dirty="0" smtClean="0">
                <a:solidFill>
                  <a:srgbClr val="002060"/>
                </a:solidFill>
                <a:latin typeface="Arial" pitchFamily="34" charset="0"/>
                <a:cs typeface="Arial" pitchFamily="34" charset="0"/>
              </a:rPr>
              <a:t>‘Faith’ </a:t>
            </a:r>
            <a:r>
              <a:rPr lang="en-US" dirty="0" smtClean="0">
                <a:latin typeface="Arial" pitchFamily="34" charset="0"/>
                <a:cs typeface="Arial" pitchFamily="34" charset="0"/>
              </a:rPr>
              <a:t>is literally </a:t>
            </a:r>
            <a:r>
              <a:rPr lang="en-US" i="1" dirty="0" smtClean="0">
                <a:latin typeface="Arial" pitchFamily="34" charset="0"/>
                <a:cs typeface="Arial" pitchFamily="34" charset="0"/>
              </a:rPr>
              <a:t>the</a:t>
            </a:r>
            <a:r>
              <a:rPr lang="en-US" dirty="0" smtClean="0">
                <a:latin typeface="Arial" pitchFamily="34" charset="0"/>
                <a:cs typeface="Arial" pitchFamily="34" charset="0"/>
              </a:rPr>
              <a:t> faith, the salvation, </a:t>
            </a:r>
            <a:r>
              <a:rPr lang="en-US" b="1" dirty="0" smtClean="0">
                <a:solidFill>
                  <a:srgbClr val="002060"/>
                </a:solidFill>
                <a:latin typeface="Arial" pitchFamily="34" charset="0"/>
                <a:cs typeface="Arial" pitchFamily="34" charset="0"/>
              </a:rPr>
              <a:t>“we were kept in custody under the law” </a:t>
            </a:r>
            <a:r>
              <a:rPr lang="en-US" dirty="0" smtClean="0">
                <a:latin typeface="Arial" pitchFamily="34" charset="0"/>
                <a:cs typeface="Arial" pitchFamily="34" charset="0"/>
              </a:rPr>
              <a:t>— Impf of ‘kept in custody’ means to be guarded by a jailer, habitually jailed. </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“being shut up” </a:t>
            </a:r>
            <a:r>
              <a:rPr lang="en-US" dirty="0" smtClean="0">
                <a:latin typeface="Arial" pitchFamily="34" charset="0"/>
                <a:cs typeface="Arial" pitchFamily="34" charset="0"/>
              </a:rPr>
              <a:t>– PPPtc –SUGKLEIOMENOI - means to shut up in a prison cell, </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“to the faith</a:t>
            </a:r>
            <a:r>
              <a:rPr lang="en-US" dirty="0" smtClean="0">
                <a:latin typeface="Arial" pitchFamily="34" charset="0"/>
                <a:cs typeface="Arial" pitchFamily="34" charset="0"/>
              </a:rPr>
              <a:t>” — with regard to, “faith.” Faith was outside in the area of freedom, we were locked up in the prison cell.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law could not bring us to faith, it was a steel bar between us and faith.</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2060"/>
                </a:solidFill>
                <a:latin typeface="Arial" pitchFamily="34" charset="0"/>
                <a:cs typeface="Arial" pitchFamily="34" charset="0"/>
              </a:rPr>
              <a:t> “which was later to be revealed” </a:t>
            </a:r>
            <a:r>
              <a:rPr lang="en-US" dirty="0" smtClean="0">
                <a:latin typeface="Arial" pitchFamily="34" charset="0"/>
                <a:cs typeface="Arial" pitchFamily="34" charset="0"/>
              </a:rPr>
              <a:t>- Faith as a way of salvation was revealed </a:t>
            </a:r>
            <a:r>
              <a:rPr lang="en-US" b="1" dirty="0" smtClean="0">
                <a:solidFill>
                  <a:srgbClr val="002060"/>
                </a:solidFill>
                <a:latin typeface="Arial" pitchFamily="34" charset="0"/>
                <a:cs typeface="Arial" pitchFamily="34" charset="0"/>
              </a:rPr>
              <a:t>“later,” </a:t>
            </a:r>
            <a:r>
              <a:rPr lang="en-US" dirty="0" smtClean="0">
                <a:latin typeface="Arial" pitchFamily="34" charset="0"/>
                <a:cs typeface="Arial" pitchFamily="34" charset="0"/>
              </a:rPr>
              <a:t>after we got away from the law as a way of salvation.  APOKALUPTO – AAInfin means to be revealed, in Christ was revealed as a way of salvation.</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Gal 3:24 “Therefore the Law has become our tutor to lead us to Christ, that we may be justified by faith.”</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PAIDAGOGON – tutor, pedagogue. The law is not a school teacher, the law is a pedagogue or tutor.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pedagogue was not the teacher but he was a slave that escorted the children to school so that they would not be kidnapped.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pPr hangingPunct="0"/>
            <a:r>
              <a:rPr lang="en-US" dirty="0" smtClean="0">
                <a:latin typeface="Arial" pitchFamily="34" charset="0"/>
                <a:cs typeface="Arial" pitchFamily="34" charset="0"/>
              </a:rPr>
              <a:t>In other words, a school bus. The law was our school bus that took us to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school bus cannot save anyone, it only takes you to the destination, the cross of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law couldn’t save us but the law could take us to Christ; </a:t>
            </a:r>
            <a:r>
              <a:rPr lang="en-US" b="1" dirty="0" smtClean="0">
                <a:solidFill>
                  <a:srgbClr val="002060"/>
                </a:solidFill>
                <a:latin typeface="Arial" pitchFamily="34" charset="0"/>
                <a:cs typeface="Arial" pitchFamily="34" charset="0"/>
              </a:rPr>
              <a:t>“that we might be justified by faith” </a:t>
            </a:r>
            <a:r>
              <a:rPr lang="en-US" dirty="0" smtClean="0">
                <a:latin typeface="Arial" pitchFamily="34" charset="0"/>
                <a:cs typeface="Arial" pitchFamily="34" charset="0"/>
              </a:rPr>
              <a:t>— aorist tense, once and for all justified.</a:t>
            </a:r>
          </a:p>
          <a:p>
            <a:endParaRPr lang="en-US" b="1" dirty="0" smtClean="0">
              <a:solidFill>
                <a:srgbClr val="002060"/>
              </a:solidFill>
              <a:latin typeface="Arial" pitchFamily="34" charset="0"/>
              <a:cs typeface="Arial" pitchFamily="34" charset="0"/>
            </a:endParaRPr>
          </a:p>
          <a:p>
            <a:r>
              <a:rPr lang="en-US" b="1" dirty="0" smtClean="0">
                <a:solidFill>
                  <a:srgbClr val="002060"/>
                </a:solidFill>
                <a:latin typeface="Arial" pitchFamily="34" charset="0"/>
                <a:cs typeface="Arial" pitchFamily="34" charset="0"/>
              </a:rPr>
              <a:t>Gal 3:25-26</a:t>
            </a:r>
            <a:r>
              <a:rPr lang="en-US" dirty="0" smtClean="0">
                <a:latin typeface="Arial" pitchFamily="34" charset="0"/>
                <a:cs typeface="Arial" pitchFamily="34" charset="0"/>
              </a:rPr>
              <a:t>, the rich young ruler failed to understand the function of faith.</a:t>
            </a:r>
          </a:p>
          <a:p>
            <a:endParaRPr lang="en-US"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2060"/>
                </a:solidFill>
                <a:latin typeface="Arial" pitchFamily="34" charset="0"/>
                <a:cs typeface="Arial" pitchFamily="34" charset="0"/>
              </a:rPr>
              <a:t>3:25 — “But now that faith has come, we are no longer under a tutor.”  </a:t>
            </a:r>
            <a:r>
              <a:rPr lang="en-US" dirty="0" smtClean="0">
                <a:latin typeface="Arial" pitchFamily="34" charset="0"/>
                <a:cs typeface="Arial" pitchFamily="34" charset="0"/>
              </a:rPr>
              <a:t>-ERCHOMAI – AAPtc - faith comes in a point of time when we believe in Christ.  Once you accept Christ as saviour you get off the bus (PAIDAGOGON). </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3:26 — “for you are all sons of God through faith in Christ Jesus.” – </a:t>
            </a:r>
            <a:r>
              <a:rPr lang="en-US" dirty="0" smtClean="0">
                <a:solidFill>
                  <a:srgbClr val="002060"/>
                </a:solidFill>
                <a:latin typeface="Arial" pitchFamily="34" charset="0"/>
                <a:cs typeface="Arial" pitchFamily="34" charset="0"/>
              </a:rPr>
              <a:t>EIMI – PAIndic -  </a:t>
            </a:r>
            <a:r>
              <a:rPr lang="en-US" dirty="0" smtClean="0">
                <a:latin typeface="Arial" pitchFamily="34" charset="0"/>
                <a:cs typeface="Arial" pitchFamily="34" charset="0"/>
              </a:rPr>
              <a:t>you keep on being the sons (UIOI mature sons, positional truth) of God by faith.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Through the instrumentality of faith; </a:t>
            </a:r>
            <a:r>
              <a:rPr lang="en-US" b="1" dirty="0" smtClean="0">
                <a:solidFill>
                  <a:srgbClr val="002060"/>
                </a:solidFill>
                <a:latin typeface="Arial" pitchFamily="34" charset="0"/>
                <a:cs typeface="Arial" pitchFamily="34" charset="0"/>
              </a:rPr>
              <a:t>“in Christ Jesus.” </a:t>
            </a:r>
            <a:r>
              <a:rPr lang="en-US" dirty="0" smtClean="0">
                <a:latin typeface="Arial" pitchFamily="34" charset="0"/>
                <a:cs typeface="Arial" pitchFamily="34" charset="0"/>
              </a:rPr>
              <a:t>It is believing in Christ that makes us sons of God. </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3:27-29</a:t>
            </a:r>
            <a:r>
              <a:rPr lang="en-US" dirty="0" smtClean="0">
                <a:latin typeface="Arial" pitchFamily="34" charset="0"/>
                <a:cs typeface="Arial" pitchFamily="34" charset="0"/>
              </a:rPr>
              <a:t>, the rich young ruler failed to understand the principle of inheritance.</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382000" cy="1066800"/>
          </a:xfrm>
        </p:spPr>
        <p:txBody>
          <a:bodyPr>
            <a:noAutofit/>
          </a:bodyPr>
          <a:lstStyle/>
          <a:p>
            <a:pPr algn="ctr"/>
            <a:r>
              <a:rPr lang="en-US" sz="3200" b="1" dirty="0" smtClean="0"/>
              <a:t>Grace: New Way of Administering </a:t>
            </a:r>
            <a:br>
              <a:rPr lang="en-US" sz="3200" b="1" dirty="0" smtClean="0"/>
            </a:br>
            <a:r>
              <a:rPr lang="en-US" sz="3200" b="1" dirty="0" smtClean="0"/>
              <a:t>God’s Moral Absolutes</a:t>
            </a:r>
            <a:endParaRPr lang="en-US" sz="3200" b="1" dirty="0"/>
          </a:p>
        </p:txBody>
      </p:sp>
      <p:sp>
        <p:nvSpPr>
          <p:cNvPr id="3" name="Content Placeholder 2"/>
          <p:cNvSpPr>
            <a:spLocks noGrp="1"/>
          </p:cNvSpPr>
          <p:nvPr>
            <p:ph sz="quarter" idx="1"/>
          </p:nvPr>
        </p:nvSpPr>
        <p:spPr>
          <a:xfrm>
            <a:off x="0" y="1371600"/>
            <a:ext cx="9144000" cy="5486400"/>
          </a:xfrm>
        </p:spPr>
        <p:txBody>
          <a:bodyPr>
            <a:normAutofit fontScale="92500" lnSpcReduction="10000"/>
          </a:bodyPr>
          <a:lstStyle/>
          <a:p>
            <a:r>
              <a:rPr lang="en-US" dirty="0" smtClean="0">
                <a:latin typeface="Arial" pitchFamily="34" charset="0"/>
                <a:cs typeface="Arial" pitchFamily="34" charset="0"/>
              </a:rPr>
              <a:t>During Christ’s first coming He established grace as God’s new way of administering His moral absolutes previously found in the Mosaic Law.</a:t>
            </a:r>
          </a:p>
          <a:p>
            <a:endParaRPr lang="en-US" u="sng" dirty="0" smtClean="0">
              <a:latin typeface="Arial" pitchFamily="34" charset="0"/>
              <a:cs typeface="Arial" pitchFamily="34" charset="0"/>
            </a:endParaRPr>
          </a:p>
          <a:p>
            <a:r>
              <a:rPr lang="en-US" b="1" u="sng" dirty="0" smtClean="0">
                <a:latin typeface="Arial" pitchFamily="34" charset="0"/>
                <a:cs typeface="Arial" pitchFamily="34" charset="0"/>
              </a:rPr>
              <a:t>Grace and Jesus</a:t>
            </a:r>
            <a:r>
              <a:rPr lang="en-US" dirty="0" smtClean="0">
                <a:latin typeface="Arial" pitchFamily="34" charset="0"/>
                <a:cs typeface="Arial" pitchFamily="34" charset="0"/>
              </a:rPr>
              <a:t>: While Israel was under the Mosaic Law, Jesus grew up under grace (</a:t>
            </a:r>
            <a:r>
              <a:rPr lang="en-US" b="1" dirty="0" smtClean="0">
                <a:solidFill>
                  <a:srgbClr val="C00000"/>
                </a:solidFill>
                <a:latin typeface="Arial" pitchFamily="34" charset="0"/>
                <a:cs typeface="Arial" pitchFamily="34" charset="0"/>
              </a:rPr>
              <a:t>Luke 2:40,52</a:t>
            </a:r>
            <a:r>
              <a:rPr lang="en-US" dirty="0" smtClean="0">
                <a:latin typeface="Arial" pitchFamily="34" charset="0"/>
                <a:cs typeface="Arial" pitchFamily="34" charset="0"/>
              </a:rPr>
              <a:t>) which was a higher law.</a:t>
            </a:r>
          </a:p>
          <a:p>
            <a:endParaRPr lang="en-US" b="1" dirty="0" smtClean="0">
              <a:solidFill>
                <a:srgbClr val="C00000"/>
              </a:solidFill>
              <a:latin typeface="Arial" pitchFamily="34" charset="0"/>
              <a:cs typeface="Arial" pitchFamily="34" charset="0"/>
            </a:endParaRPr>
          </a:p>
          <a:p>
            <a:r>
              <a:rPr lang="en-US" b="1" dirty="0" smtClean="0">
                <a:solidFill>
                  <a:srgbClr val="C00000"/>
                </a:solidFill>
                <a:latin typeface="Arial" pitchFamily="34" charset="0"/>
                <a:cs typeface="Arial" pitchFamily="34" charset="0"/>
              </a:rPr>
              <a:t>John 4:22 – </a:t>
            </a:r>
            <a:r>
              <a:rPr lang="en-US" dirty="0" smtClean="0">
                <a:latin typeface="Arial" pitchFamily="34" charset="0"/>
                <a:cs typeface="Arial" pitchFamily="34" charset="0"/>
              </a:rPr>
              <a:t>As an adult Jesus spoke </a:t>
            </a:r>
            <a:r>
              <a:rPr lang="en-US" b="1" dirty="0" smtClean="0">
                <a:solidFill>
                  <a:srgbClr val="C00000"/>
                </a:solidFill>
                <a:latin typeface="Arial" pitchFamily="34" charset="0"/>
                <a:cs typeface="Arial" pitchFamily="34" charset="0"/>
              </a:rPr>
              <a:t>“gracious words” </a:t>
            </a:r>
            <a:r>
              <a:rPr lang="en-US" dirty="0" smtClean="0">
                <a:latin typeface="Arial" pitchFamily="34" charset="0"/>
                <a:cs typeface="Arial" pitchFamily="34" charset="0"/>
              </a:rPr>
              <a:t>in the synagogue of Nazareth which were the words of God (</a:t>
            </a:r>
            <a:r>
              <a:rPr lang="en-US" b="1" dirty="0" smtClean="0">
                <a:solidFill>
                  <a:srgbClr val="C00000"/>
                </a:solidFill>
                <a:latin typeface="Arial" pitchFamily="34" charset="0"/>
                <a:cs typeface="Arial" pitchFamily="34" charset="0"/>
              </a:rPr>
              <a:t>John 12:49-50</a:t>
            </a:r>
            <a:r>
              <a:rPr lang="en-US" dirty="0" smtClean="0">
                <a:latin typeface="Arial" pitchFamily="34" charset="0"/>
                <a:cs typeface="Arial" pitchFamily="34" charset="0"/>
              </a:rPr>
              <a:t>). </a:t>
            </a:r>
          </a:p>
          <a:p>
            <a:endParaRPr lang="en-US" b="1" dirty="0" smtClean="0">
              <a:solidFill>
                <a:srgbClr val="C00000"/>
              </a:solidFill>
              <a:latin typeface="Arial" pitchFamily="34" charset="0"/>
              <a:cs typeface="Arial" pitchFamily="34" charset="0"/>
            </a:endParaRPr>
          </a:p>
          <a:p>
            <a:r>
              <a:rPr lang="en-US" b="1" dirty="0" smtClean="0">
                <a:solidFill>
                  <a:srgbClr val="C00000"/>
                </a:solidFill>
                <a:latin typeface="Arial" pitchFamily="34" charset="0"/>
                <a:cs typeface="Arial" pitchFamily="34" charset="0"/>
              </a:rPr>
              <a:t>John 1:14  - </a:t>
            </a:r>
            <a:r>
              <a:rPr lang="en-US" dirty="0" smtClean="0">
                <a:latin typeface="Arial" pitchFamily="34" charset="0"/>
                <a:cs typeface="Arial" pitchFamily="34" charset="0"/>
              </a:rPr>
              <a:t>People noticed Jesus glory, </a:t>
            </a:r>
            <a:r>
              <a:rPr lang="en-US" b="1" dirty="0" smtClean="0">
                <a:solidFill>
                  <a:srgbClr val="C00000"/>
                </a:solidFill>
                <a:latin typeface="Arial" pitchFamily="34" charset="0"/>
                <a:cs typeface="Arial" pitchFamily="34" charset="0"/>
              </a:rPr>
              <a:t>“full of grace and truth </a:t>
            </a:r>
            <a:r>
              <a:rPr lang="en-US" dirty="0" smtClean="0">
                <a:latin typeface="Arial" pitchFamily="34" charset="0"/>
                <a:cs typeface="Arial" pitchFamily="34" charset="0"/>
              </a:rPr>
              <a:t>(salvation and living under FHS)</a:t>
            </a:r>
            <a:r>
              <a:rPr lang="en-US" b="1" dirty="0" smtClean="0">
                <a:solidFill>
                  <a:srgbClr val="C00000"/>
                </a:solidFill>
                <a:latin typeface="Arial" pitchFamily="34" charset="0"/>
                <a:cs typeface="Arial" pitchFamily="34" charset="0"/>
              </a:rPr>
              <a:t>”. </a:t>
            </a:r>
          </a:p>
          <a:p>
            <a:endParaRPr lang="en-US" b="1" dirty="0" smtClean="0">
              <a:solidFill>
                <a:srgbClr val="C00000"/>
              </a:solidFill>
              <a:latin typeface="Arial" pitchFamily="34" charset="0"/>
              <a:cs typeface="Arial" pitchFamily="34" charset="0"/>
            </a:endParaRPr>
          </a:p>
          <a:p>
            <a:endParaRPr lang="en-US" dirty="0" smtClean="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lnSpcReduction="10000"/>
          </a:bodyPr>
          <a:lstStyle/>
          <a:p>
            <a:pPr hangingPunct="0"/>
            <a:r>
              <a:rPr lang="en-US" dirty="0" smtClean="0">
                <a:latin typeface="Arial" pitchFamily="34" charset="0"/>
                <a:cs typeface="Arial" pitchFamily="34" charset="0"/>
              </a:rPr>
              <a:t>There were a lot of people in the Galatian cities who heard and did not respond.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were willing to listen with their ears but their volition was not in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Since God Himself designed this volition there is </a:t>
            </a:r>
            <a:r>
              <a:rPr lang="en-US" u="sng" dirty="0" smtClean="0">
                <a:latin typeface="Arial" pitchFamily="34" charset="0"/>
                <a:cs typeface="Arial" pitchFamily="34" charset="0"/>
              </a:rPr>
              <a:t>no merit, ability, talent, or works in volition</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All of the </a:t>
            </a:r>
            <a:r>
              <a:rPr lang="en-US" b="1" u="sng" dirty="0" smtClean="0">
                <a:latin typeface="Arial" pitchFamily="34" charset="0"/>
                <a:cs typeface="Arial" pitchFamily="34" charset="0"/>
              </a:rPr>
              <a:t>merit is in God’s side </a:t>
            </a:r>
            <a:r>
              <a:rPr lang="en-US" dirty="0" smtClean="0">
                <a:latin typeface="Arial" pitchFamily="34" charset="0"/>
                <a:cs typeface="Arial" pitchFamily="34" charset="0"/>
              </a:rPr>
              <a:t>which is the work side. God did the work. God the Father planned it, God the Son executed it, God the Holy Spirit revealed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Paul is saying, I am willing to stake the whole concept of grace on this principle: How did you receive the Holy Spirit? Not by works or keeping the law.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C00000"/>
                </a:solidFill>
                <a:latin typeface="Arial" pitchFamily="34" charset="0"/>
                <a:cs typeface="Arial" pitchFamily="34" charset="0"/>
              </a:rPr>
              <a:t>John 1:16 “fullness we have all received, and grace for grace</a:t>
            </a:r>
            <a:r>
              <a:rPr lang="en-US" dirty="0" smtClean="0">
                <a:latin typeface="Arial" pitchFamily="34" charset="0"/>
                <a:cs typeface="Arial" pitchFamily="34" charset="0"/>
              </a:rPr>
              <a:t> (grace after grace, grace pours forth through new streams).  Jesus added a new form of grace (FHS, divine powersphere).  </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John 1:17 “For the Law was given through Moses, but grace and truth </a:t>
            </a:r>
            <a:r>
              <a:rPr lang="en-US" b="1" u="sng" dirty="0" smtClean="0">
                <a:solidFill>
                  <a:srgbClr val="C00000"/>
                </a:solidFill>
                <a:latin typeface="Arial" pitchFamily="34" charset="0"/>
                <a:cs typeface="Arial" pitchFamily="34" charset="0"/>
              </a:rPr>
              <a:t>came</a:t>
            </a:r>
            <a:r>
              <a:rPr lang="en-US" b="1" dirty="0" smtClean="0">
                <a:solidFill>
                  <a:srgbClr val="C00000"/>
                </a:solidFill>
                <a:latin typeface="Arial" pitchFamily="34" charset="0"/>
                <a:cs typeface="Arial" pitchFamily="34" charset="0"/>
              </a:rPr>
              <a:t> through Jesus Christ.”   </a:t>
            </a:r>
            <a:r>
              <a:rPr lang="en-US" dirty="0" smtClean="0">
                <a:latin typeface="Arial" pitchFamily="34" charset="0"/>
                <a:cs typeface="Arial" pitchFamily="34" charset="0"/>
              </a:rPr>
              <a:t>Jesus introduced a new form of God’s grace, one that did not exist in OT times.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Both Abraham (who lived prior to the ML) and David (who lived under the ML) were justified from the penalty of sin by grace.</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John 1:17 </a:t>
            </a:r>
            <a:r>
              <a:rPr lang="en-US" dirty="0" smtClean="0">
                <a:latin typeface="Arial" pitchFamily="34" charset="0"/>
                <a:cs typeface="Arial" pitchFamily="34" charset="0"/>
              </a:rPr>
              <a:t>tells us the new grace was to have the same basic function as the Mosaic Law, but it was to fulfill that function in a different way.</a:t>
            </a:r>
          </a:p>
          <a:p>
            <a:endParaRPr lang="en-US" dirty="0" smtClean="0">
              <a:latin typeface="Arial" pitchFamily="34" charset="0"/>
              <a:cs typeface="Arial" pitchFamily="34" charset="0"/>
            </a:endParaRP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Note the Mosaic Law never functioned as a means of eternal salvation ( </a:t>
            </a:r>
            <a:r>
              <a:rPr lang="en-US" b="1" dirty="0" smtClean="0">
                <a:solidFill>
                  <a:srgbClr val="C00000"/>
                </a:solidFill>
                <a:latin typeface="Arial" pitchFamily="34" charset="0"/>
                <a:cs typeface="Arial" pitchFamily="34" charset="0"/>
              </a:rPr>
              <a:t>Romans 3:28-30, Gal 2:15-16, 21, 3:11</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ML was a </a:t>
            </a:r>
            <a:r>
              <a:rPr lang="en-US" b="1" dirty="0" smtClean="0">
                <a:solidFill>
                  <a:srgbClr val="C00000"/>
                </a:solidFill>
                <a:latin typeface="Arial" pitchFamily="34" charset="0"/>
                <a:cs typeface="Arial" pitchFamily="34" charset="0"/>
              </a:rPr>
              <a:t>“ministry of death, written and engraved on stones”</a:t>
            </a:r>
            <a:r>
              <a:rPr lang="en-US" dirty="0" smtClean="0">
                <a:latin typeface="Arial" pitchFamily="34" charset="0"/>
                <a:cs typeface="Arial" pitchFamily="34" charset="0"/>
              </a:rPr>
              <a:t> (</a:t>
            </a:r>
            <a:r>
              <a:rPr lang="en-US" b="1" dirty="0" smtClean="0">
                <a:solidFill>
                  <a:srgbClr val="C00000"/>
                </a:solidFill>
                <a:latin typeface="Arial" pitchFamily="34" charset="0"/>
                <a:cs typeface="Arial" pitchFamily="34" charset="0"/>
              </a:rPr>
              <a:t>2 Cor 3:7</a:t>
            </a:r>
            <a:r>
              <a:rPr lang="en-US" dirty="0" smtClean="0">
                <a:latin typeface="Arial" pitchFamily="34" charset="0"/>
                <a:cs typeface="Arial" pitchFamily="34" charset="0"/>
              </a:rPr>
              <a:t>), </a:t>
            </a:r>
            <a:r>
              <a:rPr lang="en-US" b="1" dirty="0" smtClean="0">
                <a:solidFill>
                  <a:srgbClr val="C00000"/>
                </a:solidFill>
                <a:latin typeface="Arial" pitchFamily="34" charset="0"/>
                <a:cs typeface="Arial" pitchFamily="34" charset="0"/>
              </a:rPr>
              <a:t>“ministry of condemnation </a:t>
            </a:r>
            <a:r>
              <a:rPr lang="en-US" dirty="0" smtClean="0">
                <a:latin typeface="Arial" pitchFamily="34" charset="0"/>
                <a:cs typeface="Arial" pitchFamily="34" charset="0"/>
              </a:rPr>
              <a:t>(</a:t>
            </a:r>
            <a:r>
              <a:rPr lang="en-US" b="1" dirty="0" smtClean="0">
                <a:solidFill>
                  <a:srgbClr val="C00000"/>
                </a:solidFill>
                <a:latin typeface="Arial" pitchFamily="34" charset="0"/>
                <a:cs typeface="Arial" pitchFamily="34" charset="0"/>
              </a:rPr>
              <a:t>vs9</a:t>
            </a:r>
            <a:r>
              <a:rPr lang="en-US" dirty="0" smtClean="0">
                <a:latin typeface="Arial" pitchFamily="34" charset="0"/>
                <a:cs typeface="Arial" pitchFamily="34" charset="0"/>
              </a:rPr>
              <a:t>), and </a:t>
            </a:r>
            <a:r>
              <a:rPr lang="en-US" b="1" dirty="0" smtClean="0">
                <a:solidFill>
                  <a:srgbClr val="C00000"/>
                </a:solidFill>
                <a:latin typeface="Arial" pitchFamily="34" charset="0"/>
                <a:cs typeface="Arial" pitchFamily="34" charset="0"/>
              </a:rPr>
              <a:t>“brings about wrath” </a:t>
            </a:r>
            <a:r>
              <a:rPr lang="en-US" dirty="0" smtClean="0">
                <a:latin typeface="Arial" pitchFamily="34" charset="0"/>
                <a:cs typeface="Arial" pitchFamily="34" charset="0"/>
              </a:rPr>
              <a:t>to those under it (</a:t>
            </a:r>
            <a:r>
              <a:rPr lang="en-US" b="1" dirty="0" smtClean="0">
                <a:solidFill>
                  <a:srgbClr val="C00000"/>
                </a:solidFill>
                <a:latin typeface="Arial" pitchFamily="34" charset="0"/>
                <a:cs typeface="Arial" pitchFamily="34" charset="0"/>
              </a:rPr>
              <a:t>Rom 4:25</a:t>
            </a:r>
            <a:r>
              <a:rPr lang="en-US" dirty="0" smtClean="0">
                <a:latin typeface="Arial" pitchFamily="34" charset="0"/>
                <a:cs typeface="Arial" pitchFamily="34" charset="0"/>
              </a:rPr>
              <a:t>).</a:t>
            </a:r>
          </a:p>
          <a:p>
            <a:endParaRPr lang="en-US" b="1" dirty="0" smtClean="0">
              <a:latin typeface="Arial" pitchFamily="34" charset="0"/>
              <a:cs typeface="Arial" pitchFamily="34" charset="0"/>
            </a:endParaRPr>
          </a:p>
          <a:p>
            <a:r>
              <a:rPr lang="en-US" b="1" dirty="0" smtClean="0">
                <a:latin typeface="Arial" pitchFamily="34" charset="0"/>
                <a:cs typeface="Arial" pitchFamily="34" charset="0"/>
              </a:rPr>
              <a:t>Summary: </a:t>
            </a:r>
            <a:r>
              <a:rPr lang="en-US" dirty="0" smtClean="0">
                <a:latin typeface="Arial" pitchFamily="34" charset="0"/>
                <a:cs typeface="Arial" pitchFamily="34" charset="0"/>
              </a:rPr>
              <a:t>In </a:t>
            </a:r>
            <a:r>
              <a:rPr lang="en-US" b="1" dirty="0" smtClean="0">
                <a:solidFill>
                  <a:srgbClr val="C00000"/>
                </a:solidFill>
                <a:latin typeface="Arial" pitchFamily="34" charset="0"/>
                <a:cs typeface="Arial" pitchFamily="34" charset="0"/>
              </a:rPr>
              <a:t>John 1:17 </a:t>
            </a:r>
            <a:r>
              <a:rPr lang="en-US" dirty="0" smtClean="0">
                <a:latin typeface="Arial" pitchFamily="34" charset="0"/>
                <a:cs typeface="Arial" pitchFamily="34" charset="0"/>
              </a:rPr>
              <a:t>God established the ML as a way of administering His eternal, moral absolutes </a:t>
            </a:r>
            <a:r>
              <a:rPr lang="en-US" u="sng" dirty="0" smtClean="0">
                <a:latin typeface="Arial" pitchFamily="34" charset="0"/>
                <a:cs typeface="Arial" pitchFamily="34" charset="0"/>
              </a:rPr>
              <a:t>over Israel</a:t>
            </a:r>
            <a:r>
              <a:rPr lang="en-US" dirty="0" smtClean="0">
                <a:latin typeface="Arial" pitchFamily="34" charset="0"/>
                <a:cs typeface="Arial" pitchFamily="34" charset="0"/>
              </a:rPr>
              <a:t>.</a:t>
            </a:r>
          </a:p>
          <a:p>
            <a:pPr>
              <a:buNone/>
            </a:pPr>
            <a:r>
              <a:rPr lang="en-US" dirty="0" smtClean="0">
                <a:latin typeface="Arial" pitchFamily="34" charset="0"/>
                <a:cs typeface="Arial" pitchFamily="34" charset="0"/>
              </a:rPr>
              <a:t>  </a:t>
            </a:r>
          </a:p>
          <a:p>
            <a:pPr>
              <a:buNone/>
            </a:pPr>
            <a:r>
              <a:rPr lang="en-US" dirty="0" smtClean="0">
                <a:latin typeface="Arial" pitchFamily="34" charset="0"/>
                <a:cs typeface="Arial" pitchFamily="34" charset="0"/>
              </a:rPr>
              <a:t>    But through Jesus Christ, He established grace as a new way of administering His eternal, moral absolutes </a:t>
            </a:r>
            <a:r>
              <a:rPr lang="en-US" u="sng" dirty="0" smtClean="0">
                <a:latin typeface="Arial" pitchFamily="34" charset="0"/>
                <a:cs typeface="Arial" pitchFamily="34" charset="0"/>
              </a:rPr>
              <a:t>over mankind.</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b="1" dirty="0" smtClean="0">
                <a:latin typeface="Arial" pitchFamily="34" charset="0"/>
                <a:cs typeface="Arial" pitchFamily="34" charset="0"/>
              </a:rPr>
              <a:t>3:27</a:t>
            </a:r>
            <a:r>
              <a:rPr lang="en-US" dirty="0" smtClean="0">
                <a:latin typeface="Arial" pitchFamily="34" charset="0"/>
                <a:cs typeface="Arial" pitchFamily="34" charset="0"/>
              </a:rPr>
              <a:t> — the baptism of the Spirit results in being in union with Christ</a:t>
            </a:r>
            <a:r>
              <a:rPr lang="en-US" b="1" dirty="0" smtClean="0">
                <a:solidFill>
                  <a:srgbClr val="002060"/>
                </a:solidFill>
                <a:latin typeface="Arial" pitchFamily="34" charset="0"/>
                <a:cs typeface="Arial" pitchFamily="34" charset="0"/>
              </a:rPr>
              <a:t>. “for all of you who were baptized into Christ </a:t>
            </a:r>
            <a:r>
              <a:rPr lang="en-US" dirty="0" smtClean="0">
                <a:latin typeface="Arial" pitchFamily="34" charset="0"/>
                <a:cs typeface="Arial" pitchFamily="34" charset="0"/>
              </a:rPr>
              <a:t>(BAPTISO – APIndic – once and for all identified with Christ) </a:t>
            </a:r>
            <a:r>
              <a:rPr lang="en-US" b="1" dirty="0" smtClean="0">
                <a:solidFill>
                  <a:srgbClr val="002060"/>
                </a:solidFill>
                <a:latin typeface="Arial" pitchFamily="34" charset="0"/>
                <a:cs typeface="Arial" pitchFamily="34" charset="0"/>
              </a:rPr>
              <a:t>have clothed yourselves with Christ </a:t>
            </a:r>
            <a:r>
              <a:rPr lang="en-US" dirty="0" smtClean="0">
                <a:latin typeface="Arial" pitchFamily="34" charset="0"/>
                <a:cs typeface="Arial" pitchFamily="34" charset="0"/>
              </a:rPr>
              <a:t>(ENEDUSASTHE AMIndic – put on clothing)</a:t>
            </a:r>
            <a:r>
              <a:rPr lang="en-US" b="1" dirty="0" smtClean="0">
                <a:latin typeface="Arial" pitchFamily="34" charset="0"/>
                <a:cs typeface="Arial" pitchFamily="34" charset="0"/>
              </a:rPr>
              <a:t>.” </a:t>
            </a:r>
          </a:p>
          <a:p>
            <a:endParaRPr lang="en-US" b="1" dirty="0" smtClean="0">
              <a:solidFill>
                <a:srgbClr val="002060"/>
              </a:solidFill>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3:28</a:t>
            </a:r>
            <a:r>
              <a:rPr lang="en-US" dirty="0" smtClean="0">
                <a:latin typeface="Arial" pitchFamily="34" charset="0"/>
                <a:cs typeface="Arial" pitchFamily="34" charset="0"/>
              </a:rPr>
              <a:t>  “(In Christ positionally) </a:t>
            </a:r>
            <a:r>
              <a:rPr lang="en-US" b="1" dirty="0" smtClean="0">
                <a:solidFill>
                  <a:srgbClr val="002060"/>
                </a:solidFill>
                <a:latin typeface="Arial" pitchFamily="34" charset="0"/>
                <a:cs typeface="Arial" pitchFamily="34" charset="0"/>
              </a:rPr>
              <a:t>there is neither Jew nor Greek </a:t>
            </a:r>
            <a:r>
              <a:rPr lang="en-US" dirty="0" smtClean="0">
                <a:latin typeface="Arial" pitchFamily="34" charset="0"/>
                <a:cs typeface="Arial" pitchFamily="34" charset="0"/>
              </a:rPr>
              <a:t>(no racial distinction positionally); </a:t>
            </a:r>
            <a:r>
              <a:rPr lang="en-US" b="1" dirty="0" smtClean="0">
                <a:solidFill>
                  <a:srgbClr val="002060"/>
                </a:solidFill>
                <a:latin typeface="Arial" pitchFamily="34" charset="0"/>
                <a:cs typeface="Arial" pitchFamily="34" charset="0"/>
              </a:rPr>
              <a:t>there is neither slave nor free man </a:t>
            </a:r>
            <a:r>
              <a:rPr lang="en-US" dirty="0" smtClean="0">
                <a:latin typeface="Arial" pitchFamily="34" charset="0"/>
                <a:cs typeface="Arial" pitchFamily="34" charset="0"/>
              </a:rPr>
              <a:t>( there are no social distinctions); </a:t>
            </a:r>
          </a:p>
          <a:p>
            <a:pPr hangingPunct="0"/>
            <a:endParaRPr lang="en-US" b="1" dirty="0" smtClean="0">
              <a:solidFill>
                <a:srgbClr val="002060"/>
              </a:solidFill>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“there is neither male nor female </a:t>
            </a:r>
            <a:r>
              <a:rPr lang="en-US" dirty="0" smtClean="0">
                <a:latin typeface="Arial" pitchFamily="34" charset="0"/>
                <a:cs typeface="Arial" pitchFamily="34" charset="0"/>
              </a:rPr>
              <a:t> (in Christ male does not have any privilege over female, and visa versa); </a:t>
            </a:r>
            <a:r>
              <a:rPr lang="en-US" b="1" dirty="0" smtClean="0">
                <a:solidFill>
                  <a:srgbClr val="002060"/>
                </a:solidFill>
                <a:latin typeface="Arial" pitchFamily="34" charset="0"/>
                <a:cs typeface="Arial" pitchFamily="34" charset="0"/>
              </a:rPr>
              <a:t>for you all one in Christ Jesus.” </a:t>
            </a:r>
            <a:r>
              <a:rPr lang="en-US" dirty="0" smtClean="0">
                <a:latin typeface="Arial" pitchFamily="34" charset="0"/>
                <a:cs typeface="Arial" pitchFamily="34" charset="0"/>
              </a:rPr>
              <a:t>(EIMI – PAIndic </a:t>
            </a:r>
            <a:r>
              <a:rPr lang="en-US" b="1" dirty="0" smtClean="0">
                <a:solidFill>
                  <a:srgbClr val="002060"/>
                </a:solidFill>
                <a:latin typeface="Arial" pitchFamily="34" charset="0"/>
                <a:cs typeface="Arial" pitchFamily="34" charset="0"/>
              </a:rPr>
              <a:t>-</a:t>
            </a:r>
            <a:r>
              <a:rPr lang="en-US" dirty="0" smtClean="0">
                <a:latin typeface="Arial" pitchFamily="34" charset="0"/>
                <a:cs typeface="Arial" pitchFamily="34" charset="0"/>
              </a:rPr>
              <a:t> absolute status quo. You are always in absolute status quo).</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The rich young ruler, by sticking with the law, turned his back on union with Christ and being an adult son forever. </a:t>
            </a:r>
          </a:p>
          <a:p>
            <a:endParaRPr lang="en-US" dirty="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002060"/>
                </a:solidFill>
                <a:latin typeface="Arial" pitchFamily="34" charset="0"/>
                <a:cs typeface="Arial" pitchFamily="34" charset="0"/>
              </a:rPr>
              <a:t>Gal. 3:28 </a:t>
            </a:r>
            <a:r>
              <a:rPr lang="en-US" dirty="0" smtClean="0">
                <a:latin typeface="Arial" pitchFamily="34" charset="0"/>
                <a:cs typeface="Arial" pitchFamily="34" charset="0"/>
              </a:rPr>
              <a:t>has been misapplied in several areas either to justify something or prove something wrong. </a:t>
            </a:r>
          </a:p>
          <a:p>
            <a:pPr>
              <a:buNone/>
            </a:pPr>
            <a:r>
              <a:rPr lang="en-US" dirty="0" smtClean="0">
                <a:latin typeface="Arial" pitchFamily="34" charset="0"/>
                <a:cs typeface="Arial" pitchFamily="34" charset="0"/>
              </a:rPr>
              <a:t>     1.  Inter-racial marriages, abolishment of slavery</a:t>
            </a:r>
          </a:p>
          <a:p>
            <a:pPr>
              <a:buNone/>
            </a:pPr>
            <a:r>
              <a:rPr lang="en-US" dirty="0" smtClean="0">
                <a:latin typeface="Arial" pitchFamily="34" charset="0"/>
                <a:cs typeface="Arial" pitchFamily="34" charset="0"/>
              </a:rPr>
              <a:t>     2.  Equality of Roles in Divine Institutions</a:t>
            </a:r>
          </a:p>
          <a:p>
            <a:pPr>
              <a:buNone/>
            </a:pPr>
            <a:r>
              <a:rPr lang="en-US" dirty="0" smtClean="0">
                <a:latin typeface="Arial" pitchFamily="34" charset="0"/>
                <a:cs typeface="Arial" pitchFamily="34" charset="0"/>
              </a:rPr>
              <a:t>     3.  Egalitarian views of Women in church (equality in roles in church, economics, social levels) based upon </a:t>
            </a:r>
            <a:r>
              <a:rPr lang="en-US" b="1" dirty="0" smtClean="0">
                <a:solidFill>
                  <a:srgbClr val="C00000"/>
                </a:solidFill>
                <a:latin typeface="Arial" pitchFamily="34" charset="0"/>
                <a:cs typeface="Arial" pitchFamily="34" charset="0"/>
              </a:rPr>
              <a:t>Gen 3,</a:t>
            </a:r>
            <a:r>
              <a:rPr lang="en-US" dirty="0" smtClean="0">
                <a:latin typeface="Arial" pitchFamily="34" charset="0"/>
                <a:cs typeface="Arial" pitchFamily="34" charset="0"/>
              </a:rPr>
              <a:t> Fall of Man (“everyone on same level in roles after Fall”). </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a:t>
            </a:r>
            <a:r>
              <a:rPr lang="en-US" b="1" dirty="0" smtClean="0">
                <a:latin typeface="Arial" pitchFamily="34" charset="0"/>
                <a:cs typeface="Arial" pitchFamily="34" charset="0"/>
              </a:rPr>
              <a:t>Inter-racial </a:t>
            </a:r>
            <a:r>
              <a:rPr lang="en-US" b="1" dirty="0" smtClean="0">
                <a:latin typeface="Arial" pitchFamily="34" charset="0"/>
                <a:cs typeface="Arial" pitchFamily="34" charset="0"/>
              </a:rPr>
              <a:t>Marriages </a:t>
            </a:r>
            <a:endParaRPr lang="en-US" b="1" dirty="0" smtClean="0">
              <a:latin typeface="Arial" pitchFamily="34" charset="0"/>
              <a:cs typeface="Arial" pitchFamily="34" charset="0"/>
            </a:endParaRPr>
          </a:p>
          <a:p>
            <a:pPr>
              <a:buNone/>
            </a:pPr>
            <a:r>
              <a:rPr lang="en-US" dirty="0" smtClean="0">
                <a:latin typeface="Arial" pitchFamily="34" charset="0"/>
                <a:cs typeface="Arial" pitchFamily="34" charset="0"/>
              </a:rPr>
              <a:t>  1. God forbade Israel to marry foreigners in OT because they worshipped false gods. </a:t>
            </a:r>
            <a:r>
              <a:rPr lang="en-US" b="1" dirty="0" smtClean="0">
                <a:solidFill>
                  <a:srgbClr val="C00000"/>
                </a:solidFill>
                <a:latin typeface="Arial" pitchFamily="34" charset="0"/>
                <a:cs typeface="Arial" pitchFamily="34" charset="0"/>
              </a:rPr>
              <a:t>Gen 24:3, 28:1, Exo 34:10-17, Deut 7:1-4, Joshua 23:12-13, Ezra 9:10ff</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2. However if a foreigner became saved and practiced under the Mosaic Law, then marriage could occur. </a:t>
            </a:r>
            <a:r>
              <a:rPr lang="en-US" b="1" dirty="0" smtClean="0">
                <a:solidFill>
                  <a:srgbClr val="C00000"/>
                </a:solidFill>
                <a:latin typeface="Arial" pitchFamily="34" charset="0"/>
                <a:cs typeface="Arial" pitchFamily="34" charset="0"/>
              </a:rPr>
              <a:t>Deut 21:10-13</a:t>
            </a:r>
            <a:endParaRPr lang="en-US" b="1" dirty="0">
              <a:solidFill>
                <a:srgbClr val="C00000"/>
              </a:solidFill>
              <a:latin typeface="Arial" pitchFamily="34" charset="0"/>
              <a:cs typeface="Arial" pitchFamily="34" charset="0"/>
            </a:endParaRP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a:buNone/>
            </a:pPr>
            <a:r>
              <a:rPr lang="en-US" dirty="0" smtClean="0">
                <a:latin typeface="Arial" pitchFamily="34" charset="0"/>
                <a:cs typeface="Arial" pitchFamily="34" charset="0"/>
              </a:rPr>
              <a:t>   3.  Saved foreigners who married Jews:</a:t>
            </a:r>
          </a:p>
          <a:p>
            <a:pPr>
              <a:buNone/>
            </a:pPr>
            <a:r>
              <a:rPr lang="en-US" dirty="0" smtClean="0">
                <a:latin typeface="Arial" pitchFamily="34" charset="0"/>
                <a:cs typeface="Arial" pitchFamily="34" charset="0"/>
              </a:rPr>
              <a:t>       Tamar – </a:t>
            </a:r>
            <a:r>
              <a:rPr lang="en-US" b="1" dirty="0" smtClean="0">
                <a:solidFill>
                  <a:srgbClr val="C00000"/>
                </a:solidFill>
                <a:latin typeface="Arial" pitchFamily="34" charset="0"/>
                <a:cs typeface="Arial" pitchFamily="34" charset="0"/>
              </a:rPr>
              <a:t>Gen 38</a:t>
            </a:r>
          </a:p>
          <a:p>
            <a:pPr>
              <a:buNone/>
            </a:pPr>
            <a:r>
              <a:rPr lang="en-US" dirty="0" smtClean="0">
                <a:latin typeface="Arial" pitchFamily="34" charset="0"/>
                <a:cs typeface="Arial" pitchFamily="34" charset="0"/>
              </a:rPr>
              <a:t>       Rahab – </a:t>
            </a:r>
            <a:r>
              <a:rPr lang="en-US" b="1" dirty="0" smtClean="0">
                <a:solidFill>
                  <a:srgbClr val="C00000"/>
                </a:solidFill>
                <a:latin typeface="Arial" pitchFamily="34" charset="0"/>
                <a:cs typeface="Arial" pitchFamily="34" charset="0"/>
              </a:rPr>
              <a:t>Joshua 2:1</a:t>
            </a:r>
          </a:p>
          <a:p>
            <a:pPr>
              <a:buNone/>
            </a:pPr>
            <a:r>
              <a:rPr lang="en-US" dirty="0" smtClean="0">
                <a:latin typeface="Arial" pitchFamily="34" charset="0"/>
                <a:cs typeface="Arial" pitchFamily="34" charset="0"/>
              </a:rPr>
              <a:t>       Ruth – </a:t>
            </a:r>
            <a:r>
              <a:rPr lang="en-US" b="1" dirty="0" smtClean="0">
                <a:solidFill>
                  <a:srgbClr val="C00000"/>
                </a:solidFill>
                <a:latin typeface="Arial" pitchFamily="34" charset="0"/>
                <a:cs typeface="Arial" pitchFamily="34" charset="0"/>
              </a:rPr>
              <a:t>Book of Ruth</a:t>
            </a:r>
          </a:p>
          <a:p>
            <a:pPr>
              <a:buNone/>
            </a:pPr>
            <a:r>
              <a:rPr lang="en-US" dirty="0" smtClean="0">
                <a:latin typeface="Arial" pitchFamily="34" charset="0"/>
                <a:cs typeface="Arial" pitchFamily="34" charset="0"/>
              </a:rPr>
              <a:t>       Joseph married an Egyptian woman (</a:t>
            </a:r>
            <a:r>
              <a:rPr lang="en-US" b="1" dirty="0" smtClean="0">
                <a:solidFill>
                  <a:srgbClr val="C00000"/>
                </a:solidFill>
                <a:latin typeface="Arial" pitchFamily="34" charset="0"/>
                <a:cs typeface="Arial" pitchFamily="34" charset="0"/>
              </a:rPr>
              <a:t>Gen 41:50</a:t>
            </a:r>
            <a:r>
              <a:rPr lang="en-US" dirty="0" smtClean="0">
                <a:latin typeface="Arial" pitchFamily="34" charset="0"/>
                <a:cs typeface="Arial" pitchFamily="34" charset="0"/>
              </a:rPr>
              <a:t>)</a:t>
            </a:r>
          </a:p>
          <a:p>
            <a:pPr>
              <a:buNone/>
            </a:pPr>
            <a:r>
              <a:rPr lang="en-US" dirty="0" smtClean="0">
                <a:latin typeface="Arial" pitchFamily="34" charset="0"/>
                <a:cs typeface="Arial" pitchFamily="34" charset="0"/>
              </a:rPr>
              <a:t>       Moses married a </a:t>
            </a:r>
            <a:r>
              <a:rPr lang="en-US" dirty="0" err="1" smtClean="0">
                <a:latin typeface="Arial" pitchFamily="34" charset="0"/>
                <a:cs typeface="Arial" pitchFamily="34" charset="0"/>
              </a:rPr>
              <a:t>Cushite</a:t>
            </a:r>
            <a:r>
              <a:rPr lang="en-US" dirty="0" smtClean="0">
                <a:latin typeface="Arial" pitchFamily="34" charset="0"/>
                <a:cs typeface="Arial" pitchFamily="34" charset="0"/>
              </a:rPr>
              <a:t> woman (</a:t>
            </a:r>
            <a:r>
              <a:rPr lang="en-US" b="1" dirty="0" smtClean="0">
                <a:solidFill>
                  <a:srgbClr val="C00000"/>
                </a:solidFill>
                <a:latin typeface="Arial" pitchFamily="34" charset="0"/>
                <a:cs typeface="Arial" pitchFamily="34" charset="0"/>
              </a:rPr>
              <a:t>Num 12:1</a:t>
            </a:r>
            <a:r>
              <a:rPr lang="en-US" dirty="0" smtClean="0">
                <a:latin typeface="Arial" pitchFamily="34" charset="0"/>
                <a:cs typeface="Arial" pitchFamily="34" charset="0"/>
              </a:rPr>
              <a:t>)</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4. The issue was not skin color, culture, social status, but rather salvation and turning away from worshipping false gods. </a:t>
            </a:r>
            <a:r>
              <a:rPr lang="en-US" b="1" dirty="0" smtClean="0">
                <a:solidFill>
                  <a:srgbClr val="C00000"/>
                </a:solidFill>
                <a:latin typeface="Arial" pitchFamily="34" charset="0"/>
                <a:cs typeface="Arial" pitchFamily="34" charset="0"/>
              </a:rPr>
              <a:t>Deut 7:1-5, Josh 23:12-13, Judges 3:14, 1 Kings 11:1-8</a:t>
            </a:r>
          </a:p>
          <a:p>
            <a:pPr>
              <a:buNone/>
            </a:pPr>
            <a:endParaRPr lang="en-US" b="1" dirty="0" smtClean="0">
              <a:solidFill>
                <a:srgbClr val="C00000"/>
              </a:solidFill>
              <a:latin typeface="Arial" pitchFamily="34" charset="0"/>
              <a:cs typeface="Arial" pitchFamily="34" charset="0"/>
            </a:endParaRPr>
          </a:p>
          <a:p>
            <a:pPr>
              <a:buNone/>
            </a:pPr>
            <a:r>
              <a:rPr lang="en-US" b="1" dirty="0" smtClean="0">
                <a:solidFill>
                  <a:srgbClr val="C00000"/>
                </a:solidFill>
                <a:latin typeface="Arial" pitchFamily="34" charset="0"/>
                <a:cs typeface="Arial" pitchFamily="34" charset="0"/>
              </a:rPr>
              <a:t>    </a:t>
            </a:r>
            <a:r>
              <a:rPr lang="en-US" dirty="0" smtClean="0">
                <a:latin typeface="Arial" pitchFamily="34" charset="0"/>
                <a:cs typeface="Arial" pitchFamily="34" charset="0"/>
              </a:rPr>
              <a:t>5. In the NT the gospel is presented to all Gentiles and they are equal to Jews in Christ. </a:t>
            </a:r>
            <a:r>
              <a:rPr lang="en-US" b="1" dirty="0" smtClean="0">
                <a:solidFill>
                  <a:srgbClr val="C00000"/>
                </a:solidFill>
                <a:latin typeface="Arial" pitchFamily="34" charset="0"/>
                <a:cs typeface="Arial" pitchFamily="34" charset="0"/>
              </a:rPr>
              <a:t>Rom 15:5-12</a:t>
            </a:r>
            <a:endParaRPr lang="en-US" b="1" dirty="0">
              <a:solidFill>
                <a:srgbClr val="C00000"/>
              </a:solidFill>
              <a:latin typeface="Arial" pitchFamily="34" charset="0"/>
              <a:cs typeface="Arial" pitchFamily="34" charset="0"/>
            </a:endParaRP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a:buNone/>
            </a:pPr>
            <a:r>
              <a:rPr lang="en-US" dirty="0" smtClean="0">
                <a:latin typeface="Arial" pitchFamily="34" charset="0"/>
                <a:cs typeface="Arial" pitchFamily="34" charset="0"/>
              </a:rPr>
              <a:t>    6. Both Jews and Gentiles are put into union with Christ at the moment of salvation.  </a:t>
            </a:r>
            <a:r>
              <a:rPr lang="en-US" b="1" dirty="0" smtClean="0">
                <a:solidFill>
                  <a:srgbClr val="C00000"/>
                </a:solidFill>
                <a:latin typeface="Arial" pitchFamily="34" charset="0"/>
                <a:cs typeface="Arial" pitchFamily="34" charset="0"/>
              </a:rPr>
              <a:t>Matt 3:9, Luke 4:16-30, Acts 2:21-22, Galatians </a:t>
            </a:r>
            <a:r>
              <a:rPr lang="en-US" b="1" dirty="0" smtClean="0">
                <a:solidFill>
                  <a:srgbClr val="C00000"/>
                </a:solidFill>
                <a:latin typeface="Arial" pitchFamily="34" charset="0"/>
                <a:cs typeface="Arial" pitchFamily="34" charset="0"/>
              </a:rPr>
              <a:t>3:28 (all races are equal in Christ at Salvation). </a:t>
            </a:r>
            <a:endParaRPr lang="en-US" b="1" dirty="0" smtClean="0">
              <a:solidFill>
                <a:srgbClr val="C00000"/>
              </a:solidFill>
              <a:latin typeface="Arial" pitchFamily="34" charset="0"/>
              <a:cs typeface="Arial" pitchFamily="34" charset="0"/>
            </a:endParaRPr>
          </a:p>
          <a:p>
            <a:pPr>
              <a:buNone/>
            </a:pPr>
            <a:endParaRPr lang="en-US" b="1" dirty="0" smtClean="0">
              <a:solidFill>
                <a:srgbClr val="C00000"/>
              </a:solidFill>
              <a:latin typeface="Arial" pitchFamily="34" charset="0"/>
              <a:cs typeface="Arial" pitchFamily="34" charset="0"/>
            </a:endParaRPr>
          </a:p>
          <a:p>
            <a:pPr>
              <a:buNone/>
            </a:pPr>
            <a:r>
              <a:rPr lang="en-US" b="1" dirty="0" smtClean="0">
                <a:solidFill>
                  <a:srgbClr val="C00000"/>
                </a:solidFill>
                <a:latin typeface="Arial" pitchFamily="34" charset="0"/>
                <a:cs typeface="Arial" pitchFamily="34" charset="0"/>
              </a:rPr>
              <a:t>    </a:t>
            </a:r>
            <a:r>
              <a:rPr lang="en-US" dirty="0" smtClean="0">
                <a:latin typeface="Arial" pitchFamily="34" charset="0"/>
                <a:cs typeface="Arial" pitchFamily="34" charset="0"/>
              </a:rPr>
              <a:t>7. Salvation in Christ tears down all racial barriers positionally.  </a:t>
            </a:r>
            <a:r>
              <a:rPr lang="en-US" b="1" dirty="0" smtClean="0">
                <a:solidFill>
                  <a:srgbClr val="C00000"/>
                </a:solidFill>
                <a:latin typeface="Arial" pitchFamily="34" charset="0"/>
                <a:cs typeface="Arial" pitchFamily="34" charset="0"/>
              </a:rPr>
              <a:t>Gal 3:23-29, Eph 2:11-22</a:t>
            </a:r>
          </a:p>
          <a:p>
            <a:pPr>
              <a:buNone/>
            </a:pPr>
            <a:endParaRPr lang="en-US" b="1" dirty="0" smtClean="0">
              <a:solidFill>
                <a:srgbClr val="C00000"/>
              </a:solidFill>
              <a:latin typeface="Arial" pitchFamily="34" charset="0"/>
              <a:cs typeface="Arial" pitchFamily="34" charset="0"/>
            </a:endParaRPr>
          </a:p>
          <a:p>
            <a:pPr>
              <a:buNone/>
            </a:pPr>
            <a:r>
              <a:rPr lang="en-US" b="1" dirty="0" smtClean="0">
                <a:solidFill>
                  <a:srgbClr val="C00000"/>
                </a:solidFill>
                <a:latin typeface="Arial" pitchFamily="34" charset="0"/>
                <a:cs typeface="Arial" pitchFamily="34" charset="0"/>
              </a:rPr>
              <a:t>    </a:t>
            </a:r>
            <a:r>
              <a:rPr lang="en-US" dirty="0" smtClean="0">
                <a:latin typeface="Arial" pitchFamily="34" charset="0"/>
                <a:cs typeface="Arial" pitchFamily="34" charset="0"/>
              </a:rPr>
              <a:t>8. The only restrictions in the Bible regarding marriage:</a:t>
            </a:r>
          </a:p>
          <a:p>
            <a:r>
              <a:rPr lang="en-US" dirty="0" smtClean="0">
                <a:latin typeface="Arial" pitchFamily="34" charset="0"/>
                <a:cs typeface="Arial" pitchFamily="34" charset="0"/>
              </a:rPr>
              <a:t>Believer cannot marry an unbeliever (</a:t>
            </a:r>
            <a:r>
              <a:rPr lang="en-US" b="1" dirty="0" smtClean="0">
                <a:solidFill>
                  <a:srgbClr val="C00000"/>
                </a:solidFill>
                <a:latin typeface="Arial" pitchFamily="34" charset="0"/>
                <a:cs typeface="Arial" pitchFamily="34" charset="0"/>
              </a:rPr>
              <a:t>1 Cor 7:39, 2 Cor 6:14-18) </a:t>
            </a:r>
          </a:p>
          <a:p>
            <a:r>
              <a:rPr lang="en-US" dirty="0" smtClean="0">
                <a:latin typeface="Arial" pitchFamily="34" charset="0"/>
                <a:cs typeface="Arial" pitchFamily="34" charset="0"/>
              </a:rPr>
              <a:t>You must marry the opposite sex (male marries female who is not family or related by marriage) since homosexuality, lesbianism, bestiality, and incest are forbidden. (</a:t>
            </a:r>
            <a:r>
              <a:rPr lang="en-US" b="1" dirty="0" smtClean="0">
                <a:solidFill>
                  <a:srgbClr val="C00000"/>
                </a:solidFill>
                <a:latin typeface="Arial" pitchFamily="34" charset="0"/>
                <a:cs typeface="Arial" pitchFamily="34" charset="0"/>
              </a:rPr>
              <a:t>Leviticus 20:11-21, Deut 27:20-23, 1 Cor 5:1, Matt 5:27-28, Gal 5:19ff, Romans 1:18-32</a:t>
            </a:r>
            <a:r>
              <a:rPr lang="en-US" dirty="0" smtClean="0">
                <a:latin typeface="Arial" pitchFamily="34" charset="0"/>
                <a:cs typeface="Arial" pitchFamily="34" charset="0"/>
              </a:rPr>
              <a:t>).</a:t>
            </a:r>
          </a:p>
          <a:p>
            <a:pPr>
              <a:buNone/>
            </a:pPr>
            <a:endParaRPr lang="en-US" b="1" dirty="0" smtClean="0">
              <a:solidFill>
                <a:srgbClr val="C00000"/>
              </a:solidFill>
              <a:latin typeface="Arial" pitchFamily="34" charset="0"/>
              <a:cs typeface="Arial" pitchFamily="34" charset="0"/>
            </a:endParaRPr>
          </a:p>
          <a:p>
            <a:pPr>
              <a:buNone/>
            </a:pPr>
            <a:r>
              <a:rPr lang="en-US" b="1" dirty="0" smtClean="0">
                <a:solidFill>
                  <a:srgbClr val="C00000"/>
                </a:solidFill>
                <a:latin typeface="Arial" pitchFamily="34" charset="0"/>
                <a:cs typeface="Arial" pitchFamily="34" charset="0"/>
              </a:rPr>
              <a:t>    </a:t>
            </a:r>
            <a:r>
              <a:rPr lang="en-US" dirty="0" smtClean="0">
                <a:latin typeface="Arial" pitchFamily="34" charset="0"/>
                <a:cs typeface="Arial" pitchFamily="34" charset="0"/>
              </a:rPr>
              <a:t>9. In conclusion, if two people of the </a:t>
            </a:r>
            <a:r>
              <a:rPr lang="en-US" b="1" dirty="0" smtClean="0">
                <a:latin typeface="Arial" pitchFamily="34" charset="0"/>
                <a:cs typeface="Arial" pitchFamily="34" charset="0"/>
              </a:rPr>
              <a:t>opposite sex are believers in Christ </a:t>
            </a:r>
            <a:r>
              <a:rPr lang="en-US" dirty="0" smtClean="0">
                <a:latin typeface="Arial" pitchFamily="34" charset="0"/>
                <a:cs typeface="Arial" pitchFamily="34" charset="0"/>
              </a:rPr>
              <a:t>and want to marry it is </a:t>
            </a:r>
            <a:r>
              <a:rPr lang="en-US" u="sng" dirty="0" smtClean="0">
                <a:latin typeface="Arial" pitchFamily="34" charset="0"/>
                <a:cs typeface="Arial" pitchFamily="34" charset="0"/>
              </a:rPr>
              <a:t>allowed</a:t>
            </a:r>
            <a:r>
              <a:rPr lang="en-US" dirty="0" smtClean="0">
                <a:latin typeface="Arial" pitchFamily="34" charset="0"/>
                <a:cs typeface="Arial" pitchFamily="34" charset="0"/>
              </a:rPr>
              <a:t> regardless of race or social status. </a:t>
            </a:r>
            <a:endParaRPr lang="en-US" b="1" dirty="0">
              <a:solidFill>
                <a:srgbClr val="C00000"/>
              </a:solidFill>
              <a:latin typeface="Arial" pitchFamily="34" charset="0"/>
              <a:cs typeface="Arial" pitchFamily="34" charset="0"/>
            </a:endParaRP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10. Abolishment of slavery is </a:t>
            </a:r>
            <a:r>
              <a:rPr lang="en-US" b="1" u="sng" dirty="0" smtClean="0">
                <a:latin typeface="Arial" pitchFamily="34" charset="0"/>
                <a:cs typeface="Arial" pitchFamily="34" charset="0"/>
              </a:rPr>
              <a:t>not taught </a:t>
            </a:r>
            <a:r>
              <a:rPr lang="en-US" dirty="0" smtClean="0">
                <a:latin typeface="Arial" pitchFamily="34" charset="0"/>
                <a:cs typeface="Arial" pitchFamily="34" charset="0"/>
              </a:rPr>
              <a:t>in </a:t>
            </a:r>
            <a:r>
              <a:rPr lang="en-US" b="1" dirty="0" smtClean="0">
                <a:solidFill>
                  <a:srgbClr val="0070C0"/>
                </a:solidFill>
                <a:latin typeface="Arial" pitchFamily="34" charset="0"/>
                <a:cs typeface="Arial" pitchFamily="34" charset="0"/>
              </a:rPr>
              <a:t>Galatians 3:28.</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Slavery was a large part of the ancient world and still is in many parts of the Arab world today.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the book of Philemon the apostle Paul tells Philemon that his slave, Onesimus, has become a believer in Christ.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a:t>
            </a:r>
            <a:r>
              <a:rPr lang="en-US" b="1" dirty="0" smtClean="0">
                <a:latin typeface="Arial" pitchFamily="34" charset="0"/>
                <a:cs typeface="Arial" pitchFamily="34" charset="0"/>
              </a:rPr>
              <a:t>NEVER</a:t>
            </a:r>
            <a:r>
              <a:rPr lang="en-US" dirty="0" smtClean="0">
                <a:latin typeface="Arial" pitchFamily="34" charset="0"/>
                <a:cs typeface="Arial" pitchFamily="34" charset="0"/>
              </a:rPr>
              <a:t> tells Philemon to free Onesimus but rather to treat him like a fellow believer in Christ (</a:t>
            </a:r>
            <a:r>
              <a:rPr lang="en-US" b="1" dirty="0" smtClean="0">
                <a:solidFill>
                  <a:srgbClr val="C00000"/>
                </a:solidFill>
                <a:latin typeface="Arial" pitchFamily="34" charset="0"/>
                <a:cs typeface="Arial" pitchFamily="34" charset="0"/>
              </a:rPr>
              <a:t>Eph 6:5, Col 3:22 </a:t>
            </a:r>
            <a:r>
              <a:rPr lang="en-US" dirty="0" smtClean="0">
                <a:latin typeface="Arial" pitchFamily="34" charset="0"/>
                <a:cs typeface="Arial" pitchFamily="34" charset="0"/>
              </a:rPr>
              <a:t>still stands). </a:t>
            </a:r>
          </a:p>
          <a:p>
            <a:r>
              <a:rPr lang="en-US" b="1" dirty="0" smtClean="0">
                <a:solidFill>
                  <a:srgbClr val="C00000"/>
                </a:solidFill>
                <a:latin typeface="Arial" pitchFamily="34" charset="0"/>
                <a:cs typeface="Arial" pitchFamily="34" charset="0"/>
              </a:rPr>
              <a:t>Philemon 1:16 “no longer as a slave, but more than a slave, a beloved brother, especially to me, but how much more to you, both in the flesh and in the Lord.</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1:17 - “If then you regard me a partner, accept him as you would me”  </a:t>
            </a:r>
            <a:endParaRPr lang="en-US" b="1" dirty="0">
              <a:solidFill>
                <a:srgbClr val="C00000"/>
              </a:solidFill>
              <a:latin typeface="Arial" pitchFamily="34" charset="0"/>
              <a:cs typeface="Arial" pitchFamily="34" charset="0"/>
            </a:endParaRP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a:buNone/>
            </a:pPr>
            <a:r>
              <a:rPr lang="en-US" b="1" dirty="0" smtClean="0">
                <a:latin typeface="Arial" pitchFamily="34" charset="0"/>
                <a:cs typeface="Arial" pitchFamily="34" charset="0"/>
              </a:rPr>
              <a:t>   Equality of Roles in Divine Institutions and the Church </a:t>
            </a:r>
          </a:p>
          <a:p>
            <a:pPr>
              <a:buNone/>
            </a:pPr>
            <a:r>
              <a:rPr lang="en-US" dirty="0" smtClean="0">
                <a:latin typeface="Arial" pitchFamily="34" charset="0"/>
                <a:cs typeface="Arial" pitchFamily="34" charset="0"/>
              </a:rPr>
              <a:t> </a:t>
            </a:r>
          </a:p>
          <a:p>
            <a:pPr>
              <a:buNone/>
            </a:pPr>
            <a:r>
              <a:rPr lang="en-US" dirty="0" smtClean="0">
                <a:latin typeface="Arial" pitchFamily="34" charset="0"/>
                <a:cs typeface="Arial" pitchFamily="34" charset="0"/>
              </a:rPr>
              <a:t>  1. </a:t>
            </a:r>
            <a:r>
              <a:rPr lang="en-US" b="1" dirty="0" smtClean="0">
                <a:solidFill>
                  <a:srgbClr val="002060"/>
                </a:solidFill>
                <a:latin typeface="Arial" pitchFamily="34" charset="0"/>
                <a:cs typeface="Arial" pitchFamily="34" charset="0"/>
              </a:rPr>
              <a:t>Galatians 3 </a:t>
            </a:r>
            <a:r>
              <a:rPr lang="en-US" dirty="0" smtClean="0">
                <a:latin typeface="Arial" pitchFamily="34" charset="0"/>
                <a:cs typeface="Arial" pitchFamily="34" charset="0"/>
              </a:rPr>
              <a:t>teaches justification by faith alone in Christ </a:t>
            </a:r>
            <a:r>
              <a:rPr lang="en-US" u="sng" dirty="0" smtClean="0">
                <a:latin typeface="Arial" pitchFamily="34" charset="0"/>
                <a:cs typeface="Arial" pitchFamily="34" charset="0"/>
              </a:rPr>
              <a:t>from the OT </a:t>
            </a:r>
            <a:r>
              <a:rPr lang="en-US" dirty="0" smtClean="0">
                <a:latin typeface="Arial" pitchFamily="34" charset="0"/>
                <a:cs typeface="Arial" pitchFamily="34" charset="0"/>
              </a:rPr>
              <a:t>to prove to Judaizers that salvation is not by keeping the Mosaic Law. </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Gal 3:6 based on </a:t>
            </a:r>
            <a:r>
              <a:rPr lang="en-US" b="1" dirty="0" smtClean="0">
                <a:solidFill>
                  <a:srgbClr val="C00000"/>
                </a:solidFill>
                <a:latin typeface="Arial" pitchFamily="34" charset="0"/>
                <a:cs typeface="Arial" pitchFamily="34" charset="0"/>
              </a:rPr>
              <a:t>Gen 15:6 </a:t>
            </a:r>
            <a:r>
              <a:rPr lang="en-US" dirty="0" smtClean="0">
                <a:latin typeface="Arial" pitchFamily="34" charset="0"/>
                <a:cs typeface="Arial" pitchFamily="34" charset="0"/>
              </a:rPr>
              <a:t>(Abrahams faith)</a:t>
            </a:r>
          </a:p>
          <a:p>
            <a:pPr>
              <a:buNone/>
            </a:pPr>
            <a:r>
              <a:rPr lang="en-US" dirty="0" smtClean="0">
                <a:latin typeface="Arial" pitchFamily="34" charset="0"/>
                <a:cs typeface="Arial" pitchFamily="34" charset="0"/>
              </a:rPr>
              <a:t>      Gal 3:8 based on </a:t>
            </a:r>
            <a:r>
              <a:rPr lang="en-US" b="1" dirty="0" smtClean="0">
                <a:solidFill>
                  <a:srgbClr val="C00000"/>
                </a:solidFill>
                <a:latin typeface="Arial" pitchFamily="34" charset="0"/>
                <a:cs typeface="Arial" pitchFamily="34" charset="0"/>
              </a:rPr>
              <a:t>Gen 12:3</a:t>
            </a:r>
          </a:p>
          <a:p>
            <a:pPr>
              <a:buNone/>
            </a:pPr>
            <a:r>
              <a:rPr lang="en-US" dirty="0" smtClean="0">
                <a:latin typeface="Arial" pitchFamily="34" charset="0"/>
                <a:cs typeface="Arial" pitchFamily="34" charset="0"/>
              </a:rPr>
              <a:t>      Gal 3:10 based on </a:t>
            </a:r>
            <a:r>
              <a:rPr lang="en-US" b="1" dirty="0" smtClean="0">
                <a:solidFill>
                  <a:srgbClr val="C00000"/>
                </a:solidFill>
                <a:latin typeface="Arial" pitchFamily="34" charset="0"/>
                <a:cs typeface="Arial" pitchFamily="34" charset="0"/>
              </a:rPr>
              <a:t>Deut 27:26</a:t>
            </a:r>
          </a:p>
          <a:p>
            <a:pPr>
              <a:buNone/>
            </a:pPr>
            <a:r>
              <a:rPr lang="en-US" dirty="0" smtClean="0">
                <a:latin typeface="Arial" pitchFamily="34" charset="0"/>
                <a:cs typeface="Arial" pitchFamily="34" charset="0"/>
              </a:rPr>
              <a:t>      Gal 3:11 based on </a:t>
            </a:r>
            <a:r>
              <a:rPr lang="en-US" b="1" dirty="0" smtClean="0">
                <a:solidFill>
                  <a:srgbClr val="C00000"/>
                </a:solidFill>
                <a:latin typeface="Arial" pitchFamily="34" charset="0"/>
                <a:cs typeface="Arial" pitchFamily="34" charset="0"/>
              </a:rPr>
              <a:t>Habakkuk 2:4</a:t>
            </a:r>
          </a:p>
          <a:p>
            <a:pPr>
              <a:buNone/>
            </a:pPr>
            <a:r>
              <a:rPr lang="en-US" dirty="0" smtClean="0">
                <a:latin typeface="Arial" pitchFamily="34" charset="0"/>
                <a:cs typeface="Arial" pitchFamily="34" charset="0"/>
              </a:rPr>
              <a:t>      Gal 3:12 based on </a:t>
            </a:r>
            <a:r>
              <a:rPr lang="en-US" b="1" dirty="0" smtClean="0">
                <a:solidFill>
                  <a:srgbClr val="C00000"/>
                </a:solidFill>
                <a:latin typeface="Arial" pitchFamily="34" charset="0"/>
                <a:cs typeface="Arial" pitchFamily="34" charset="0"/>
              </a:rPr>
              <a:t>Leviticus 18:5</a:t>
            </a:r>
          </a:p>
          <a:p>
            <a:pPr>
              <a:buNone/>
            </a:pPr>
            <a:r>
              <a:rPr lang="en-US" dirty="0" smtClean="0">
                <a:latin typeface="Arial" pitchFamily="34" charset="0"/>
                <a:cs typeface="Arial" pitchFamily="34" charset="0"/>
              </a:rPr>
              <a:t>      Gal 3:13 based on </a:t>
            </a:r>
            <a:r>
              <a:rPr lang="en-US" b="1" dirty="0" smtClean="0">
                <a:solidFill>
                  <a:srgbClr val="C00000"/>
                </a:solidFill>
                <a:latin typeface="Arial" pitchFamily="34" charset="0"/>
                <a:cs typeface="Arial" pitchFamily="34" charset="0"/>
              </a:rPr>
              <a:t>Deut 21:23</a:t>
            </a:r>
          </a:p>
          <a:p>
            <a:pPr>
              <a:buNone/>
            </a:pPr>
            <a:r>
              <a:rPr lang="en-US" dirty="0" smtClean="0">
                <a:latin typeface="Arial" pitchFamily="34" charset="0"/>
                <a:cs typeface="Arial" pitchFamily="34" charset="0"/>
              </a:rPr>
              <a:t>      Gal 3:16 based on </a:t>
            </a:r>
            <a:r>
              <a:rPr lang="en-US" b="1" dirty="0" smtClean="0">
                <a:solidFill>
                  <a:srgbClr val="C00000"/>
                </a:solidFill>
                <a:latin typeface="Arial" pitchFamily="34" charset="0"/>
                <a:cs typeface="Arial" pitchFamily="34" charset="0"/>
              </a:rPr>
              <a:t>Gen 13:15, 22:18</a:t>
            </a:r>
          </a:p>
          <a:p>
            <a:pPr>
              <a:buNone/>
            </a:pPr>
            <a:endParaRPr lang="en-US" b="1" dirty="0" smtClean="0">
              <a:solidFill>
                <a:srgbClr val="C00000"/>
              </a:solidFill>
              <a:latin typeface="Arial" pitchFamily="34" charset="0"/>
              <a:cs typeface="Arial" pitchFamily="34" charset="0"/>
            </a:endParaRPr>
          </a:p>
          <a:p>
            <a:pPr>
              <a:buNone/>
            </a:pPr>
            <a:endParaRPr lang="en-US" b="1" dirty="0" smtClean="0">
              <a:solidFill>
                <a:srgbClr val="C00000"/>
              </a:solidFill>
              <a:latin typeface="Arial" pitchFamily="34" charset="0"/>
              <a:cs typeface="Arial" pitchFamily="34" charset="0"/>
            </a:endParaRPr>
          </a:p>
          <a:p>
            <a:pPr>
              <a:buNone/>
            </a:pPr>
            <a:endParaRPr lang="en-US" dirty="0" smtClean="0">
              <a:latin typeface="Arial" pitchFamily="34" charset="0"/>
              <a:cs typeface="Arial" pitchFamily="34" charset="0"/>
            </a:endParaRPr>
          </a:p>
          <a:p>
            <a:endParaRPr lang="en-US" b="1" dirty="0">
              <a:latin typeface="Arial" pitchFamily="34" charset="0"/>
              <a:cs typeface="Arial" pitchFamily="34" charset="0"/>
            </a:endParaRP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2. Purpose of the Mosaic Law was to prove to </a:t>
            </a:r>
            <a:r>
              <a:rPr lang="en-US" dirty="0" smtClean="0">
                <a:latin typeface="Arial" pitchFamily="34" charset="0"/>
                <a:cs typeface="Arial" pitchFamily="34" charset="0"/>
              </a:rPr>
              <a:t>mankind they are </a:t>
            </a:r>
            <a:r>
              <a:rPr lang="en-US" dirty="0" smtClean="0">
                <a:latin typeface="Arial" pitchFamily="34" charset="0"/>
                <a:cs typeface="Arial" pitchFamily="34" charset="0"/>
              </a:rPr>
              <a:t>sinners who cannot save themselves by works thus their need of a Savior.  </a:t>
            </a:r>
            <a:r>
              <a:rPr lang="en-US" b="1" dirty="0" smtClean="0">
                <a:solidFill>
                  <a:srgbClr val="002060"/>
                </a:solidFill>
                <a:latin typeface="Arial" pitchFamily="34" charset="0"/>
                <a:cs typeface="Arial" pitchFamily="34" charset="0"/>
              </a:rPr>
              <a:t>Gal 3:19-29</a:t>
            </a:r>
          </a:p>
          <a:p>
            <a:endParaRPr lang="en-US" b="1" dirty="0" smtClean="0">
              <a:solidFill>
                <a:srgbClr val="002060"/>
              </a:solidFill>
              <a:latin typeface="Arial" pitchFamily="34" charset="0"/>
              <a:cs typeface="Arial" pitchFamily="34" charset="0"/>
            </a:endParaRPr>
          </a:p>
          <a:p>
            <a:r>
              <a:rPr lang="en-US" dirty="0" smtClean="0">
                <a:latin typeface="Arial" pitchFamily="34" charset="0"/>
                <a:cs typeface="Arial" pitchFamily="34" charset="0"/>
              </a:rPr>
              <a:t>Positional Truth, equality in Christ for all believers is taught in </a:t>
            </a:r>
            <a:r>
              <a:rPr lang="en-US" b="1" dirty="0" smtClean="0">
                <a:solidFill>
                  <a:srgbClr val="002060"/>
                </a:solidFill>
                <a:latin typeface="Arial" pitchFamily="34" charset="0"/>
                <a:cs typeface="Arial" pitchFamily="34" charset="0"/>
              </a:rPr>
              <a:t>Galatians 3:28 </a:t>
            </a:r>
            <a:r>
              <a:rPr lang="en-US" dirty="0" smtClean="0">
                <a:latin typeface="Arial" pitchFamily="34" charset="0"/>
                <a:cs typeface="Arial" pitchFamily="34" charset="0"/>
              </a:rPr>
              <a:t>(no gender, racial, or social distinctions).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3</a:t>
            </a:r>
            <a:r>
              <a:rPr lang="en-US" b="1" dirty="0" smtClean="0">
                <a:latin typeface="Arial" pitchFamily="34" charset="0"/>
                <a:cs typeface="Arial" pitchFamily="34" charset="0"/>
              </a:rPr>
              <a:t>.  Experiential truth</a:t>
            </a:r>
            <a:r>
              <a:rPr lang="en-US" dirty="0" smtClean="0">
                <a:latin typeface="Arial" pitchFamily="34" charset="0"/>
                <a:cs typeface="Arial" pitchFamily="34" charset="0"/>
              </a:rPr>
              <a:t>, bottom circle, creates EQUAL OPPORTUNITY for maturity and service but it does not remove role distinctions in divine institutions (no equality).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Freedom – Mentality and freewill over emotions</a:t>
            </a:r>
          </a:p>
          <a:p>
            <a:r>
              <a:rPr lang="en-US" dirty="0" smtClean="0">
                <a:latin typeface="Arial" pitchFamily="34" charset="0"/>
                <a:cs typeface="Arial" pitchFamily="34" charset="0"/>
              </a:rPr>
              <a:t>Marriage – Husband is head of wife (</a:t>
            </a:r>
            <a:r>
              <a:rPr lang="en-US" b="1" dirty="0" smtClean="0">
                <a:solidFill>
                  <a:srgbClr val="C00000"/>
                </a:solidFill>
                <a:latin typeface="Arial" pitchFamily="34" charset="0"/>
                <a:cs typeface="Arial" pitchFamily="34" charset="0"/>
              </a:rPr>
              <a:t>Eph 5:22-33</a:t>
            </a:r>
            <a:r>
              <a:rPr lang="en-US" dirty="0" smtClean="0">
                <a:latin typeface="Arial" pitchFamily="34" charset="0"/>
                <a:cs typeface="Arial" pitchFamily="34" charset="0"/>
              </a:rPr>
              <a:t>)</a:t>
            </a:r>
          </a:p>
          <a:p>
            <a:r>
              <a:rPr lang="en-US" dirty="0" smtClean="0">
                <a:latin typeface="Arial" pitchFamily="34" charset="0"/>
                <a:cs typeface="Arial" pitchFamily="34" charset="0"/>
              </a:rPr>
              <a:t>Family – Parents over children (</a:t>
            </a:r>
            <a:r>
              <a:rPr lang="en-US" b="1" dirty="0" smtClean="0">
                <a:solidFill>
                  <a:srgbClr val="C00000"/>
                </a:solidFill>
                <a:latin typeface="Arial" pitchFamily="34" charset="0"/>
                <a:cs typeface="Arial" pitchFamily="34" charset="0"/>
              </a:rPr>
              <a:t>Eph 6:4</a:t>
            </a:r>
            <a:r>
              <a:rPr lang="en-US" dirty="0" smtClean="0">
                <a:latin typeface="Arial" pitchFamily="34" charset="0"/>
                <a:cs typeface="Arial" pitchFamily="34" charset="0"/>
              </a:rPr>
              <a:t>)</a:t>
            </a:r>
          </a:p>
          <a:p>
            <a:r>
              <a:rPr lang="en-US" dirty="0" smtClean="0">
                <a:latin typeface="Arial" pitchFamily="34" charset="0"/>
                <a:cs typeface="Arial" pitchFamily="34" charset="0"/>
              </a:rPr>
              <a:t>Nationalism – Citizens over government but under laws of the land (</a:t>
            </a:r>
            <a:r>
              <a:rPr lang="en-US" b="1" dirty="0" smtClean="0">
                <a:solidFill>
                  <a:srgbClr val="C00000"/>
                </a:solidFill>
                <a:latin typeface="Arial" pitchFamily="34" charset="0"/>
                <a:cs typeface="Arial" pitchFamily="34" charset="0"/>
              </a:rPr>
              <a:t>Romans 13:1-8</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4. In Experiential truth role distinctions, functional roles and authority levels remain intact. </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Church</a:t>
            </a:r>
            <a:r>
              <a:rPr lang="en-US" dirty="0" smtClean="0">
                <a:latin typeface="Arial" pitchFamily="34" charset="0"/>
                <a:cs typeface="Arial" pitchFamily="34" charset="0"/>
              </a:rPr>
              <a:t> – Male Pastor over congregation and he respects the function of other spiritual gifts. PT is to provide truth, protect freedoms and privacy of the congregation so they may grow and serve Christ. </a:t>
            </a:r>
          </a:p>
          <a:p>
            <a:endParaRPr lang="en-US" u="sng" dirty="0" smtClean="0">
              <a:latin typeface="Arial" pitchFamily="34" charset="0"/>
              <a:cs typeface="Arial" pitchFamily="34" charset="0"/>
            </a:endParaRPr>
          </a:p>
          <a:p>
            <a:r>
              <a:rPr lang="en-US" u="sng" dirty="0" smtClean="0">
                <a:latin typeface="Arial" pitchFamily="34" charset="0"/>
                <a:cs typeface="Arial" pitchFamily="34" charset="0"/>
              </a:rPr>
              <a:t>Labor, Employment </a:t>
            </a:r>
            <a:r>
              <a:rPr lang="en-US" dirty="0" smtClean="0">
                <a:latin typeface="Arial" pitchFamily="34" charset="0"/>
                <a:cs typeface="Arial" pitchFamily="34" charset="0"/>
              </a:rPr>
              <a:t>- Boss over employee (masters over slaves, bosses and companies have the right to determine your salary, work schedule, environment, vacations, etc. whether you are male or female).</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Military and Police Agencies</a:t>
            </a:r>
            <a:r>
              <a:rPr lang="en-US" dirty="0" smtClean="0">
                <a:latin typeface="Arial" pitchFamily="34" charset="0"/>
                <a:cs typeface="Arial" pitchFamily="34" charset="0"/>
              </a:rPr>
              <a:t>– authority structure</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Schools</a:t>
            </a:r>
            <a:r>
              <a:rPr lang="en-US" dirty="0" smtClean="0">
                <a:latin typeface="Arial" pitchFamily="34" charset="0"/>
                <a:cs typeface="Arial" pitchFamily="34" charset="0"/>
              </a:rPr>
              <a:t> </a:t>
            </a:r>
            <a:r>
              <a:rPr lang="en-US" dirty="0" smtClean="0">
                <a:latin typeface="Arial" pitchFamily="34" charset="0"/>
                <a:cs typeface="Arial" pitchFamily="34" charset="0"/>
              </a:rPr>
              <a:t>– admin. over teachers, teachers </a:t>
            </a:r>
            <a:r>
              <a:rPr lang="en-US" dirty="0" smtClean="0">
                <a:latin typeface="Arial" pitchFamily="34" charset="0"/>
                <a:cs typeface="Arial" pitchFamily="34" charset="0"/>
              </a:rPr>
              <a:t>over students</a:t>
            </a: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a:bodyPr>
          <a:lstStyle/>
          <a:p>
            <a:r>
              <a:rPr lang="en-US" dirty="0" smtClean="0">
                <a:latin typeface="Arial" pitchFamily="34" charset="0"/>
                <a:cs typeface="Arial" pitchFamily="34" charset="0"/>
              </a:rPr>
              <a:t>The rest of this chapter amplifies this one principle: that you do not earn salvation, neither do you earn the things that come to you at the point of salvation.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things that come to you at salvation are the basis of victorious Christian experience, i.e. the indwelling of the Holy Spirit.</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3:3</a:t>
            </a:r>
            <a:r>
              <a:rPr lang="en-US" dirty="0" smtClean="0">
                <a:latin typeface="Arial" pitchFamily="34" charset="0"/>
                <a:cs typeface="Arial" pitchFamily="34" charset="0"/>
              </a:rPr>
              <a:t> - the second question. This is a question regarding the </a:t>
            </a:r>
            <a:r>
              <a:rPr lang="en-US" u="sng" dirty="0" smtClean="0">
                <a:latin typeface="Arial" pitchFamily="34" charset="0"/>
                <a:cs typeface="Arial" pitchFamily="34" charset="0"/>
              </a:rPr>
              <a:t>filling of the Spirit</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first question in </a:t>
            </a:r>
            <a:r>
              <a:rPr lang="en-US" b="1" dirty="0" smtClean="0">
                <a:solidFill>
                  <a:srgbClr val="002060"/>
                </a:solidFill>
                <a:latin typeface="Arial" pitchFamily="34" charset="0"/>
                <a:cs typeface="Arial" pitchFamily="34" charset="0"/>
              </a:rPr>
              <a:t>verse 2 </a:t>
            </a:r>
            <a:r>
              <a:rPr lang="en-US" dirty="0" smtClean="0">
                <a:latin typeface="Arial" pitchFamily="34" charset="0"/>
                <a:cs typeface="Arial" pitchFamily="34" charset="0"/>
              </a:rPr>
              <a:t>was a the question of the indwelling of the Holy Spirit. </a:t>
            </a:r>
          </a:p>
          <a:p>
            <a:endParaRPr lang="en-US" dirty="0"/>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5. All of the apostle Paul’s references to a husband being head of his wife in the marriage relationship are based upon the </a:t>
            </a:r>
            <a:r>
              <a:rPr lang="en-US" b="1" dirty="0" smtClean="0">
                <a:latin typeface="Arial" pitchFamily="34" charset="0"/>
                <a:cs typeface="Arial" pitchFamily="34" charset="0"/>
              </a:rPr>
              <a:t>PRE-FALL</a:t>
            </a:r>
            <a:r>
              <a:rPr lang="en-US" dirty="0" smtClean="0">
                <a:latin typeface="Arial" pitchFamily="34" charset="0"/>
                <a:cs typeface="Arial" pitchFamily="34" charset="0"/>
              </a:rPr>
              <a:t> state of </a:t>
            </a:r>
            <a:r>
              <a:rPr lang="en-US" b="1" dirty="0" smtClean="0">
                <a:solidFill>
                  <a:srgbClr val="C00000"/>
                </a:solidFill>
                <a:latin typeface="Arial" pitchFamily="34" charset="0"/>
                <a:cs typeface="Arial" pitchFamily="34" charset="0"/>
              </a:rPr>
              <a:t>Genesis 2 </a:t>
            </a:r>
            <a:r>
              <a:rPr lang="en-US" dirty="0" smtClean="0">
                <a:latin typeface="Arial" pitchFamily="34" charset="0"/>
                <a:cs typeface="Arial" pitchFamily="34" charset="0"/>
              </a:rPr>
              <a:t>which disproves the egalitarian view which is based on Gen 3 Fall. </a:t>
            </a:r>
            <a:r>
              <a:rPr lang="en-US" b="1" dirty="0" smtClean="0">
                <a:solidFill>
                  <a:srgbClr val="C00000"/>
                </a:solidFill>
                <a:latin typeface="Arial" pitchFamily="34" charset="0"/>
                <a:cs typeface="Arial" pitchFamily="34" charset="0"/>
              </a:rPr>
              <a:t> (Eph 5:22-33, 1 Cor 11:2-16, 14:34-35, 1 Timothy 2:12-13)</a:t>
            </a:r>
          </a:p>
          <a:p>
            <a:endParaRPr lang="en-US" b="1" dirty="0" smtClean="0"/>
          </a:p>
          <a:p>
            <a:r>
              <a:rPr lang="en-US" dirty="0" smtClean="0">
                <a:latin typeface="Arial" pitchFamily="34" charset="0"/>
                <a:cs typeface="Arial" pitchFamily="34" charset="0"/>
              </a:rPr>
              <a:t>Therefore the Fall of Man, </a:t>
            </a:r>
            <a:r>
              <a:rPr lang="en-US" b="1" dirty="0" smtClean="0">
                <a:solidFill>
                  <a:srgbClr val="C00000"/>
                </a:solidFill>
                <a:latin typeface="Arial" pitchFamily="34" charset="0"/>
                <a:cs typeface="Arial" pitchFamily="34" charset="0"/>
              </a:rPr>
              <a:t>Gen. 3</a:t>
            </a:r>
            <a:r>
              <a:rPr lang="en-US" dirty="0" smtClean="0">
                <a:latin typeface="Arial" pitchFamily="34" charset="0"/>
                <a:cs typeface="Arial" pitchFamily="34" charset="0"/>
              </a:rPr>
              <a:t>, did </a:t>
            </a:r>
            <a:r>
              <a:rPr lang="en-US" b="1" dirty="0" smtClean="0">
                <a:latin typeface="Arial" pitchFamily="34" charset="0"/>
                <a:cs typeface="Arial" pitchFamily="34" charset="0"/>
              </a:rPr>
              <a:t>NOT</a:t>
            </a:r>
            <a:r>
              <a:rPr lang="en-US" dirty="0" smtClean="0">
                <a:latin typeface="Arial" pitchFamily="34" charset="0"/>
                <a:cs typeface="Arial" pitchFamily="34" charset="0"/>
              </a:rPr>
              <a:t> create a new relationship between men and women, rather it </a:t>
            </a:r>
            <a:r>
              <a:rPr lang="en-US" u="sng" dirty="0" smtClean="0">
                <a:latin typeface="Arial" pitchFamily="34" charset="0"/>
                <a:cs typeface="Arial" pitchFamily="34" charset="0"/>
              </a:rPr>
              <a:t>further defines the roles of a man and woman.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Man is the initiator, provider (job) and protector of the woman’s freedom. He provides a safe, nurturing environment for her so she can express her opinions and ideas without censure.</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Woman is the responder, helpmeet, and child bearer. She is under the husband’s authority (to protect her from other male aggression). </a:t>
            </a:r>
          </a:p>
          <a:p>
            <a:endParaRPr lang="en-US" dirty="0" smtClean="0">
              <a:latin typeface="Arial" pitchFamily="34" charset="0"/>
              <a:cs typeface="Arial" pitchFamily="34" charset="0"/>
            </a:endParaRPr>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10000"/>
          </a:bodyPr>
          <a:lstStyle/>
          <a:p>
            <a:r>
              <a:rPr lang="en-US" dirty="0" smtClean="0">
                <a:latin typeface="Arial" pitchFamily="34" charset="0"/>
                <a:cs typeface="Arial" pitchFamily="34" charset="0"/>
              </a:rPr>
              <a:t> She supports him, is his “back-up”, protects the family reputation, teaches the children, and is the household manager. </a:t>
            </a:r>
          </a:p>
          <a:p>
            <a:endParaRPr lang="en-US" b="1" dirty="0" smtClean="0">
              <a:solidFill>
                <a:srgbClr val="002060"/>
              </a:solidFill>
              <a:latin typeface="Arial" pitchFamily="34" charset="0"/>
              <a:cs typeface="Arial" pitchFamily="34" charset="0"/>
            </a:endParaRPr>
          </a:p>
          <a:p>
            <a:r>
              <a:rPr lang="en-US" b="1" dirty="0" smtClean="0">
                <a:solidFill>
                  <a:srgbClr val="002060"/>
                </a:solidFill>
                <a:latin typeface="Arial" pitchFamily="34" charset="0"/>
                <a:cs typeface="Arial" pitchFamily="34" charset="0"/>
              </a:rPr>
              <a:t>Gal 3:29 - “And if </a:t>
            </a:r>
            <a:r>
              <a:rPr lang="en-US" dirty="0" smtClean="0">
                <a:latin typeface="Arial" pitchFamily="34" charset="0"/>
                <a:cs typeface="Arial" pitchFamily="34" charset="0"/>
              </a:rPr>
              <a:t>(EI first class condition) </a:t>
            </a:r>
            <a:r>
              <a:rPr lang="en-US" b="1" dirty="0" smtClean="0">
                <a:solidFill>
                  <a:srgbClr val="002060"/>
                </a:solidFill>
                <a:latin typeface="Arial" pitchFamily="34" charset="0"/>
                <a:cs typeface="Arial" pitchFamily="34" charset="0"/>
              </a:rPr>
              <a:t>you belong to Christ </a:t>
            </a:r>
            <a:r>
              <a:rPr lang="en-US" dirty="0" smtClean="0">
                <a:latin typeface="Arial" pitchFamily="34" charset="0"/>
                <a:cs typeface="Arial" pitchFamily="34" charset="0"/>
              </a:rPr>
              <a:t>(in union with Christ), </a:t>
            </a:r>
            <a:r>
              <a:rPr lang="en-US" b="1" dirty="0" smtClean="0">
                <a:solidFill>
                  <a:srgbClr val="002060"/>
                </a:solidFill>
                <a:latin typeface="Arial" pitchFamily="34" charset="0"/>
                <a:cs typeface="Arial" pitchFamily="34" charset="0"/>
              </a:rPr>
              <a:t>then you are Abraham’s offspring, heirs </a:t>
            </a:r>
            <a:r>
              <a:rPr lang="en-US" dirty="0" smtClean="0">
                <a:latin typeface="Arial" pitchFamily="34" charset="0"/>
                <a:cs typeface="Arial" pitchFamily="34" charset="0"/>
              </a:rPr>
              <a:t>(KLERONOMOI to receive an inheritance, an heir)</a:t>
            </a:r>
            <a:r>
              <a:rPr lang="en-US" dirty="0" smtClean="0">
                <a:solidFill>
                  <a:srgbClr val="002060"/>
                </a:solidFill>
                <a:latin typeface="Arial" pitchFamily="34" charset="0"/>
                <a:cs typeface="Arial" pitchFamily="34" charset="0"/>
              </a:rPr>
              <a:t> </a:t>
            </a:r>
            <a:r>
              <a:rPr lang="en-US" b="1" dirty="0" smtClean="0">
                <a:solidFill>
                  <a:srgbClr val="002060"/>
                </a:solidFill>
                <a:latin typeface="Arial" pitchFamily="34" charset="0"/>
                <a:cs typeface="Arial" pitchFamily="34" charset="0"/>
              </a:rPr>
              <a:t>according to promise </a:t>
            </a:r>
            <a:r>
              <a:rPr lang="en-US" dirty="0" smtClean="0">
                <a:latin typeface="Arial" pitchFamily="34" charset="0"/>
                <a:cs typeface="Arial" pitchFamily="34" charset="0"/>
              </a:rPr>
              <a:t>(grace)</a:t>
            </a:r>
            <a:r>
              <a:rPr lang="en-US" b="1" dirty="0" smtClean="0">
                <a:solidFill>
                  <a:srgbClr val="002060"/>
                </a:solidFill>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rich young ruler was a physical Jew but he is not Abraham’s spiritual seed (not born again).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argument of Galatians 3 is that </a:t>
            </a:r>
            <a:r>
              <a:rPr lang="en-US" b="1" dirty="0" smtClean="0">
                <a:latin typeface="Arial" pitchFamily="34" charset="0"/>
                <a:cs typeface="Arial" pitchFamily="34" charset="0"/>
              </a:rPr>
              <a:t>justification by faith goes back to Abraham.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intervening Mosaic Law, which occurred 430 years later, did not invalidate the promise made to Abraham.  </a:t>
            </a:r>
            <a:endParaRPr lang="en-US" dirty="0" smtClean="0"/>
          </a:p>
          <a:p>
            <a:pPr algn="ctr">
              <a:buNone/>
            </a:pPr>
            <a:r>
              <a:rPr lang="en-US" b="1" dirty="0" smtClean="0"/>
              <a:t>END Chapter 3 </a:t>
            </a:r>
            <a:endParaRPr lang="en-US"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0"/>
            <a:ext cx="9144000" cy="6858000"/>
          </a:xfrm>
        </p:spPr>
        <p:txBody>
          <a:bodyPr>
            <a:normAutofit lnSpcReduction="10000"/>
          </a:bodyPr>
          <a:lstStyle/>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“Are you so foolish?” Having begun by the Spirit, are you now being perfected by the flesh?”</a:t>
            </a:r>
          </a:p>
          <a:p>
            <a:pPr hangingPunct="0"/>
            <a:endParaRPr lang="en-US" b="1" dirty="0" smtClean="0">
              <a:solidFill>
                <a:srgbClr val="002060"/>
              </a:solidFill>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“Are you so foolish?” -  </a:t>
            </a:r>
            <a:r>
              <a:rPr lang="en-US" dirty="0" smtClean="0">
                <a:latin typeface="Arial" pitchFamily="34" charset="0"/>
                <a:cs typeface="Arial" pitchFamily="34" charset="0"/>
              </a:rPr>
              <a:t>HOUTOS ANOETOI ESTE – Present Active Indicative – keep on being a non thinker, foolish. The question is asked in the Greek syntax in a way to get a positive answer — Yes, we are.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At this moment at least their absolute status is stupidity.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How does the Bible define a stupid person? </a:t>
            </a:r>
            <a:r>
              <a:rPr lang="en-US" u="sng" dirty="0" smtClean="0">
                <a:latin typeface="Arial" pitchFamily="34" charset="0"/>
                <a:cs typeface="Arial" pitchFamily="34" charset="0"/>
              </a:rPr>
              <a:t>A person who departs from the principle of grace. </a:t>
            </a:r>
          </a:p>
          <a:p>
            <a:endParaRPr lang="en-US" b="1" dirty="0" smtClean="0">
              <a:solidFill>
                <a:srgbClr val="002060"/>
              </a:solidFill>
              <a:latin typeface="Arial" pitchFamily="34" charset="0"/>
              <a:cs typeface="Arial" pitchFamily="34" charset="0"/>
            </a:endParaRPr>
          </a:p>
          <a:p>
            <a:r>
              <a:rPr lang="en-US" b="1" dirty="0" smtClean="0">
                <a:solidFill>
                  <a:srgbClr val="002060"/>
                </a:solidFill>
                <a:latin typeface="Arial" pitchFamily="34" charset="0"/>
                <a:cs typeface="Arial" pitchFamily="34" charset="0"/>
              </a:rPr>
              <a:t>“Are you so foolish? that having begun in the Spirit” </a:t>
            </a:r>
            <a:r>
              <a:rPr lang="en-US" dirty="0" smtClean="0">
                <a:latin typeface="Arial" pitchFamily="34" charset="0"/>
                <a:cs typeface="Arial" pitchFamily="34" charset="0"/>
              </a:rPr>
              <a:t>— this tells us how they start. Why did they begin in the Spirit? </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Because after they were saved Paul had a follow up doctrinal Bible session for them and he stayed long enough to give them some basic doctrine and get them launched in the proper manner before he left.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they had a good start in the Christian life. </a:t>
            </a:r>
            <a:r>
              <a:rPr lang="en-US" b="1" dirty="0" smtClean="0">
                <a:solidFill>
                  <a:srgbClr val="002060"/>
                </a:solidFill>
                <a:latin typeface="Arial" pitchFamily="34" charset="0"/>
                <a:cs typeface="Arial" pitchFamily="34" charset="0"/>
              </a:rPr>
              <a:t>“Having begun” </a:t>
            </a:r>
            <a:r>
              <a:rPr lang="en-US" dirty="0" smtClean="0">
                <a:latin typeface="Arial" pitchFamily="34" charset="0"/>
                <a:cs typeface="Arial" pitchFamily="34" charset="0"/>
              </a:rPr>
              <a:t>is an Aorist participle,  ENARXAMENOI - and the action of the aorist participle precedes the action of the main verb.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main verb </a:t>
            </a:r>
            <a:r>
              <a:rPr lang="en-US" b="1" dirty="0" smtClean="0">
                <a:solidFill>
                  <a:srgbClr val="002060"/>
                </a:solidFill>
                <a:latin typeface="Arial" pitchFamily="34" charset="0"/>
                <a:cs typeface="Arial" pitchFamily="34" charset="0"/>
              </a:rPr>
              <a:t>is “Are you now being perfected by the flesh?”  </a:t>
            </a:r>
            <a:r>
              <a:rPr lang="en-US" dirty="0" smtClean="0">
                <a:latin typeface="Arial" pitchFamily="34" charset="0"/>
                <a:cs typeface="Arial" pitchFamily="34" charset="0"/>
              </a:rPr>
              <a:t>So they had a good beginning “in the [sphere of the] Spirit.”  EPITELEISTHE – PPIndic – to receive some benefit from the flesh, works, personal merit.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started with the filling of the Spirit and the indwelling all at the same time. </a:t>
            </a:r>
          </a:p>
          <a:p>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They moved along under the principle of grace for quite awhile and then suddenly they switched when the legalists came in with their distortions of the Mosaic law.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Paul sarcastically asks if they are being matured by their flesh, works, merit, under the Mosaic Law.</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Romans 8 </a:t>
            </a:r>
            <a:r>
              <a:rPr lang="en-US" dirty="0" smtClean="0">
                <a:latin typeface="Arial" pitchFamily="34" charset="0"/>
                <a:cs typeface="Arial" pitchFamily="34" charset="0"/>
              </a:rPr>
              <a:t>says that they that are in the flesh cannot please God. Those who follow any works system as believers cannot please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Consequently they that are in the flesh cannot please God and you </a:t>
            </a:r>
            <a:r>
              <a:rPr lang="en-US" u="sng" dirty="0" smtClean="0">
                <a:latin typeface="Arial" pitchFamily="34" charset="0"/>
                <a:cs typeface="Arial" pitchFamily="34" charset="0"/>
              </a:rPr>
              <a:t>cannot switch from the sphere of the Spirit to the flesh and ever serve, produce, or please God in phase two. </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7391400"/>
          </a:xfrm>
        </p:spPr>
        <p:txBody>
          <a:bodyPr>
            <a:normAutofit lnSpcReduction="10000"/>
          </a:bodyPr>
          <a:lstStyle/>
          <a:p>
            <a:pPr hangingPunct="0"/>
            <a:endParaRPr lang="en-US" dirty="0" smtClean="0"/>
          </a:p>
          <a:p>
            <a:pPr hangingPunct="0"/>
            <a:r>
              <a:rPr lang="en-US" b="1" dirty="0" smtClean="0">
                <a:latin typeface="Arial" pitchFamily="34" charset="0"/>
                <a:cs typeface="Arial" pitchFamily="34" charset="0"/>
              </a:rPr>
              <a:t>Principle: </a:t>
            </a:r>
            <a:r>
              <a:rPr lang="en-US" dirty="0" smtClean="0">
                <a:latin typeface="Arial" pitchFamily="34" charset="0"/>
                <a:cs typeface="Arial" pitchFamily="34" charset="0"/>
              </a:rPr>
              <a:t>When you get out of kilter with the Holy Spirit, i.e. carnality, then the moment you do you are operating on the energy of the flesh. This is another reason for rebound (confession of sin).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only possible way to operate in the power of the Spirit is to rebound when you have sinned, and as long as you are out of the bottom circle you are operating in the </a:t>
            </a:r>
            <a:r>
              <a:rPr lang="en-US" u="sng" dirty="0" smtClean="0">
                <a:latin typeface="Arial" pitchFamily="34" charset="0"/>
                <a:cs typeface="Arial" pitchFamily="34" charset="0"/>
              </a:rPr>
              <a:t>energy of the flesh whether you know it or not. </a:t>
            </a:r>
          </a:p>
          <a:p>
            <a:pPr hangingPunct="0"/>
            <a:endParaRPr lang="en-US" dirty="0" smtClean="0">
              <a:latin typeface="Arial" pitchFamily="34" charset="0"/>
              <a:cs typeface="Arial" pitchFamily="34" charset="0"/>
            </a:endParaRPr>
          </a:p>
          <a:p>
            <a:pPr hangingPunct="0"/>
            <a:r>
              <a:rPr lang="en-US" u="sng" dirty="0" smtClean="0">
                <a:latin typeface="Arial" pitchFamily="34" charset="0"/>
                <a:cs typeface="Arial" pitchFamily="34" charset="0"/>
              </a:rPr>
              <a:t>Rebound in itself is grace</a:t>
            </a:r>
            <a:r>
              <a:rPr lang="en-US" dirty="0" smtClean="0">
                <a:latin typeface="Arial" pitchFamily="34" charset="0"/>
                <a:cs typeface="Arial" pitchFamily="34" charset="0"/>
              </a:rPr>
              <a:t>; it is the basis for being filled with the Spirit. </a:t>
            </a:r>
          </a:p>
          <a:p>
            <a:pPr hangingPunct="0"/>
            <a:endParaRPr lang="en-US" dirty="0" smtClean="0">
              <a:latin typeface="Arial" pitchFamily="34" charset="0"/>
              <a:cs typeface="Arial" pitchFamily="34" charset="0"/>
            </a:endParaRPr>
          </a:p>
          <a:p>
            <a:pPr hangingPunct="0"/>
            <a:r>
              <a:rPr lang="en-US" b="1" dirty="0" smtClean="0">
                <a:latin typeface="Arial" pitchFamily="34" charset="0"/>
                <a:cs typeface="Arial" pitchFamily="34" charset="0"/>
              </a:rPr>
              <a:t>Confession is the absence of human merit. It involves volition but it is </a:t>
            </a:r>
            <a:r>
              <a:rPr lang="en-US" b="1" u="sng" dirty="0" smtClean="0">
                <a:latin typeface="Arial" pitchFamily="34" charset="0"/>
                <a:cs typeface="Arial" pitchFamily="34" charset="0"/>
              </a:rPr>
              <a:t>not based </a:t>
            </a:r>
            <a:r>
              <a:rPr lang="en-US" b="1" dirty="0" smtClean="0">
                <a:latin typeface="Arial" pitchFamily="34" charset="0"/>
                <a:cs typeface="Arial" pitchFamily="34" charset="0"/>
              </a:rPr>
              <a:t>upon personality, talent, works, feeling sorry, feeling guilty, nor any human quality = non meritorious.</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 When we are out of fellowship it doesn’t matter what we do or what we say, it is all energy of the flesh.</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Even if we are saying nice things, kind things, thoughtful things, religious things, or have the best intentions:  </a:t>
            </a:r>
            <a:r>
              <a:rPr lang="en-US" b="1" dirty="0" smtClean="0">
                <a:latin typeface="Arial" pitchFamily="34" charset="0"/>
                <a:cs typeface="Arial" pitchFamily="34" charset="0"/>
              </a:rPr>
              <a:t>IT IS ALL ENERGY OF THE FLESH! </a:t>
            </a:r>
          </a:p>
          <a:p>
            <a:endParaRPr lang="en-US" b="1" dirty="0" smtClean="0">
              <a:latin typeface="Arial" pitchFamily="34" charset="0"/>
              <a:cs typeface="Arial" pitchFamily="34" charset="0"/>
            </a:endParaRPr>
          </a:p>
          <a:p>
            <a:r>
              <a:rPr lang="en-US" dirty="0" smtClean="0">
                <a:latin typeface="Arial" pitchFamily="34" charset="0"/>
                <a:cs typeface="Arial" pitchFamily="34" charset="0"/>
              </a:rPr>
              <a:t>When the Holy Spirit </a:t>
            </a:r>
            <a:r>
              <a:rPr lang="en-US" u="sng" dirty="0" smtClean="0">
                <a:latin typeface="Arial" pitchFamily="34" charset="0"/>
                <a:cs typeface="Arial" pitchFamily="34" charset="0"/>
              </a:rPr>
              <a:t>controls the life </a:t>
            </a:r>
            <a:r>
              <a:rPr lang="en-US" dirty="0" smtClean="0">
                <a:latin typeface="Arial" pitchFamily="34" charset="0"/>
                <a:cs typeface="Arial" pitchFamily="34" charset="0"/>
              </a:rPr>
              <a:t> (attitude and behavior changes expected) then we operate in the power of God.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we have sinned the old sin nature or the flesh controls the life, and the moment the flesh controls the life we operate on works, legalism, energy of the flesh. </a:t>
            </a:r>
          </a:p>
          <a:p>
            <a:endParaRPr lang="en-US" b="1"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477000"/>
          </a:xfrm>
        </p:spPr>
        <p:txBody>
          <a:bodyPr>
            <a:normAutofit/>
          </a:bodyPr>
          <a:lstStyle/>
          <a:p>
            <a:pPr hangingPunct="0"/>
            <a:endParaRPr lang="en-US" dirty="0" smtClean="0">
              <a:latin typeface="Arial" pitchFamily="34" charset="0"/>
              <a:cs typeface="Arial" pitchFamily="34" charset="0"/>
            </a:endParaRPr>
          </a:p>
          <a:p>
            <a:pPr algn="ctr" hangingPunct="0">
              <a:buNone/>
            </a:pPr>
            <a:r>
              <a:rPr lang="en-US" b="1" dirty="0" smtClean="0">
                <a:solidFill>
                  <a:srgbClr val="0070C0"/>
                </a:solidFill>
                <a:latin typeface="Arial" pitchFamily="34" charset="0"/>
                <a:cs typeface="Arial" pitchFamily="34" charset="0"/>
              </a:rPr>
              <a:t>  </a:t>
            </a:r>
            <a:r>
              <a:rPr lang="en-US" b="1" dirty="0" smtClean="0">
                <a:solidFill>
                  <a:srgbClr val="C00000"/>
                </a:solidFill>
                <a:latin typeface="Arial" pitchFamily="34" charset="0"/>
                <a:cs typeface="Arial" pitchFamily="34" charset="0"/>
              </a:rPr>
              <a:t>Two Contrasting Ways of Life</a:t>
            </a:r>
          </a:p>
          <a:p>
            <a:pPr algn="ctr" hangingPunct="0">
              <a:buNone/>
            </a:pPr>
            <a:r>
              <a:rPr lang="en-US" b="1" u="sng" dirty="0" smtClean="0">
                <a:solidFill>
                  <a:srgbClr val="C00000"/>
                </a:solidFill>
                <a:latin typeface="Arial" pitchFamily="34" charset="0"/>
                <a:cs typeface="Arial" pitchFamily="34" charset="0"/>
              </a:rPr>
              <a:t>Our Choice</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CSB (rebound) =  Filling       Control of the Spirit</a:t>
            </a:r>
          </a:p>
          <a:p>
            <a:pPr hangingPunct="0">
              <a:buNone/>
            </a:pPr>
            <a:r>
              <a:rPr lang="en-US" b="1" dirty="0" smtClean="0">
                <a:solidFill>
                  <a:srgbClr val="0070C0"/>
                </a:solidFill>
                <a:latin typeface="Arial" pitchFamily="34" charset="0"/>
                <a:cs typeface="Arial" pitchFamily="34" charset="0"/>
              </a:rPr>
              <a:t>                               Instant       Instant + Walk, Abide, Yield</a:t>
            </a:r>
          </a:p>
          <a:p>
            <a:pPr hangingPunct="0">
              <a:buNone/>
            </a:pPr>
            <a:r>
              <a:rPr lang="en-US" b="1" dirty="0" smtClean="0">
                <a:solidFill>
                  <a:srgbClr val="0070C0"/>
                </a:solidFill>
                <a:latin typeface="Arial" pitchFamily="34" charset="0"/>
                <a:cs typeface="Arial" pitchFamily="34" charset="0"/>
              </a:rPr>
              <a:t>                   100% Spiritual      100% Controlled</a:t>
            </a:r>
          </a:p>
          <a:p>
            <a:pPr hangingPunct="0">
              <a:buNone/>
            </a:pPr>
            <a:endParaRPr lang="en-US" dirty="0" smtClean="0">
              <a:latin typeface="Arial" pitchFamily="34" charset="0"/>
              <a:cs typeface="Arial" pitchFamily="34" charset="0"/>
            </a:endParaRPr>
          </a:p>
          <a:p>
            <a:endParaRPr lang="en-US" b="1" dirty="0" smtClean="0">
              <a:latin typeface="Arial" pitchFamily="34" charset="0"/>
              <a:cs typeface="Arial" pitchFamily="34" charset="0"/>
            </a:endParaRPr>
          </a:p>
          <a:p>
            <a:r>
              <a:rPr lang="en-US" b="1" dirty="0" smtClean="0">
                <a:latin typeface="Arial" pitchFamily="34" charset="0"/>
                <a:cs typeface="Arial" pitchFamily="34" charset="0"/>
              </a:rPr>
              <a:t>Sin (Carnal) =   OSN Takeover     OSN Dictatorship</a:t>
            </a:r>
            <a:endParaRPr lang="en-US" b="1" dirty="0" smtClean="0"/>
          </a:p>
          <a:p>
            <a:pPr>
              <a:buNone/>
            </a:pPr>
            <a:r>
              <a:rPr lang="en-US" b="1" dirty="0" smtClean="0">
                <a:latin typeface="Arial" pitchFamily="34" charset="0"/>
                <a:cs typeface="Arial" pitchFamily="34" charset="0"/>
              </a:rPr>
              <a:t>                    100% Carnal                 Lusts, Sin Cycles, </a:t>
            </a:r>
          </a:p>
          <a:p>
            <a:pPr>
              <a:buNone/>
            </a:pPr>
            <a:r>
              <a:rPr lang="en-US" b="1" dirty="0" smtClean="0">
                <a:latin typeface="Arial" pitchFamily="34" charset="0"/>
                <a:cs typeface="Arial" pitchFamily="34" charset="0"/>
              </a:rPr>
              <a:t>                                                           Human  Good Trends</a:t>
            </a:r>
            <a:endParaRPr lang="en-US" b="1" dirty="0">
              <a:latin typeface="Arial" pitchFamily="34" charset="0"/>
              <a:cs typeface="Arial" pitchFamily="34" charset="0"/>
            </a:endParaRPr>
          </a:p>
        </p:txBody>
      </p:sp>
      <p:cxnSp>
        <p:nvCxnSpPr>
          <p:cNvPr id="5" name="Straight Connector 4"/>
          <p:cNvCxnSpPr/>
          <p:nvPr/>
        </p:nvCxnSpPr>
        <p:spPr>
          <a:xfrm flipH="1">
            <a:off x="4191000" y="2209800"/>
            <a:ext cx="381000" cy="1524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5029200" y="4191000"/>
            <a:ext cx="304800" cy="12192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563562"/>
          </a:xfrm>
        </p:spPr>
        <p:txBody>
          <a:bodyPr>
            <a:normAutofit fontScale="90000"/>
          </a:bodyPr>
          <a:lstStyle/>
          <a:p>
            <a:pPr algn="ctr"/>
            <a:r>
              <a:rPr lang="en-US" b="1" dirty="0" smtClean="0">
                <a:solidFill>
                  <a:schemeClr val="tx1"/>
                </a:solidFill>
              </a:rPr>
              <a:t>Outline of Chapter 3</a:t>
            </a:r>
            <a:endParaRPr lang="en-US" b="1" dirty="0">
              <a:solidFill>
                <a:schemeClr val="tx1"/>
              </a:solidFill>
            </a:endParaRPr>
          </a:p>
        </p:txBody>
      </p:sp>
      <p:sp>
        <p:nvSpPr>
          <p:cNvPr id="3" name="Content Placeholder 2"/>
          <p:cNvSpPr>
            <a:spLocks noGrp="1"/>
          </p:cNvSpPr>
          <p:nvPr>
            <p:ph sz="quarter" idx="1"/>
          </p:nvPr>
        </p:nvSpPr>
        <p:spPr>
          <a:xfrm>
            <a:off x="0" y="838200"/>
            <a:ext cx="9144000" cy="6019800"/>
          </a:xfrm>
        </p:spPr>
        <p:txBody>
          <a:bodyPr/>
          <a:lstStyle/>
          <a:p>
            <a:r>
              <a:rPr lang="en-US" dirty="0" smtClean="0">
                <a:latin typeface="Arial" pitchFamily="34" charset="0"/>
                <a:cs typeface="Arial" pitchFamily="34" charset="0"/>
              </a:rPr>
              <a:t>3:1-5  Doctrinal Issue: Faith or Works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3:6-9  Doctrinal Argument: Sons of Abraham</a:t>
            </a:r>
          </a:p>
          <a:p>
            <a:endParaRPr lang="en-US" dirty="0" smtClean="0">
              <a:latin typeface="Arial" pitchFamily="34" charset="0"/>
              <a:cs typeface="Arial" pitchFamily="34" charset="0"/>
            </a:endParaRPr>
          </a:p>
          <a:p>
            <a:r>
              <a:rPr lang="en-US" dirty="0" smtClean="0">
                <a:latin typeface="Arial" pitchFamily="34" charset="0"/>
                <a:cs typeface="Arial" pitchFamily="34" charset="0"/>
              </a:rPr>
              <a:t>3:10-14  The Mosaic Law’s Curse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3:15-18  The Seed of Abraham</a:t>
            </a:r>
          </a:p>
          <a:p>
            <a:endParaRPr lang="en-US" dirty="0" smtClean="0">
              <a:latin typeface="Arial" pitchFamily="34" charset="0"/>
              <a:cs typeface="Arial" pitchFamily="34" charset="0"/>
            </a:endParaRPr>
          </a:p>
          <a:p>
            <a:r>
              <a:rPr lang="en-US" dirty="0" smtClean="0">
                <a:latin typeface="Arial" pitchFamily="34" charset="0"/>
                <a:cs typeface="Arial" pitchFamily="34" charset="0"/>
              </a:rPr>
              <a:t>3:19-22  Mosaic Law vs. Abrahamic Covenant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3:23-29  Heirs with Abraham</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b="1" dirty="0" smtClean="0">
                <a:solidFill>
                  <a:srgbClr val="002060"/>
                </a:solidFill>
                <a:latin typeface="Arial" pitchFamily="34" charset="0"/>
                <a:cs typeface="Arial" pitchFamily="34" charset="0"/>
              </a:rPr>
              <a:t>3:4</a:t>
            </a:r>
            <a:r>
              <a:rPr lang="en-US" dirty="0" smtClean="0">
                <a:latin typeface="Arial" pitchFamily="34" charset="0"/>
                <a:cs typeface="Arial" pitchFamily="34" charset="0"/>
              </a:rPr>
              <a:t> — the third question</a:t>
            </a:r>
            <a:r>
              <a:rPr lang="en-US" b="1" dirty="0" smtClean="0">
                <a:solidFill>
                  <a:srgbClr val="002060"/>
                </a:solidFill>
                <a:latin typeface="Arial" pitchFamily="34" charset="0"/>
                <a:cs typeface="Arial" pitchFamily="34" charset="0"/>
              </a:rPr>
              <a:t>. “Did you suffer so many things in vain- if indeed it was in vain?”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a question regarding the sustaining ministry of the Spirit.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other words all of the persecution they had suffered after their salvation, all of the trials and heartaches, when they were controlled by the Spirit and they rolled right through them.</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Have they now suffered those things in vain? </a:t>
            </a:r>
            <a:r>
              <a:rPr lang="en-US" b="1" dirty="0" smtClean="0">
                <a:solidFill>
                  <a:srgbClr val="002060"/>
                </a:solidFill>
                <a:latin typeface="Arial" pitchFamily="34" charset="0"/>
                <a:cs typeface="Arial" pitchFamily="34" charset="0"/>
              </a:rPr>
              <a:t>“Did you suffer” </a:t>
            </a:r>
            <a:r>
              <a:rPr lang="en-US" dirty="0" smtClean="0">
                <a:latin typeface="Arial" pitchFamily="34" charset="0"/>
                <a:cs typeface="Arial" pitchFamily="34" charset="0"/>
              </a:rPr>
              <a:t>– EPATHETE – AAIndic - it gathers into a point of time every bit of suffering they have had since they were saved. </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Here we have the point of time divorced from time and perpetuated forever — the type of aorist we have here in verse 4: a series of parallel experiences pulled together in one ball of wax.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Every time they have suffered, was it all in vain? When they were controlled by the Spirit and had peace, stability,  power, blessing, enduring trials and testings, heartaches and frustrations, </a:t>
            </a:r>
            <a:r>
              <a:rPr lang="en-US" u="sng" dirty="0" smtClean="0">
                <a:latin typeface="Arial" pitchFamily="34" charset="0"/>
                <a:cs typeface="Arial" pitchFamily="34" charset="0"/>
              </a:rPr>
              <a:t>was it all in vain</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Paul is asking them to remember. The Mosaic law will never give this.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endParaRPr lang="en-US" b="1" dirty="0" smtClean="0">
              <a:solidFill>
                <a:srgbClr val="002060"/>
              </a:solidFill>
              <a:latin typeface="Arial" pitchFamily="34" charset="0"/>
              <a:cs typeface="Arial" pitchFamily="34" charset="0"/>
            </a:endParaRPr>
          </a:p>
          <a:p>
            <a:r>
              <a:rPr lang="en-US" dirty="0" smtClean="0">
                <a:latin typeface="Arial" pitchFamily="34" charset="0"/>
                <a:cs typeface="Arial" pitchFamily="34" charset="0"/>
              </a:rPr>
              <a:t>The Holy Spirit sustains us in our time of suffering, in our time of pressure, so God is glorified! IT IS NEVER IN VAIN.</a:t>
            </a:r>
          </a:p>
          <a:p>
            <a:pPr>
              <a:buNone/>
            </a:pPr>
            <a:endParaRPr lang="en-US" b="1" dirty="0" smtClean="0">
              <a:solidFill>
                <a:srgbClr val="002060"/>
              </a:solidFill>
              <a:latin typeface="Arial" pitchFamily="34" charset="0"/>
              <a:cs typeface="Arial" pitchFamily="34" charset="0"/>
            </a:endParaRPr>
          </a:p>
          <a:p>
            <a:r>
              <a:rPr lang="en-US" b="1" dirty="0" smtClean="0">
                <a:solidFill>
                  <a:srgbClr val="002060"/>
                </a:solidFill>
                <a:latin typeface="Arial" pitchFamily="34" charset="0"/>
                <a:cs typeface="Arial" pitchFamily="34" charset="0"/>
              </a:rPr>
              <a:t> “So many things in vain” </a:t>
            </a:r>
            <a:r>
              <a:rPr lang="en-US" dirty="0" smtClean="0">
                <a:latin typeface="Arial" pitchFamily="34" charset="0"/>
                <a:cs typeface="Arial" pitchFamily="34" charset="0"/>
              </a:rPr>
              <a:t>refers to all of the sufferings which had come to the Galatians since they were saved, when they were filled with the Spirit.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Now Paul asks, Were all of these things in vain? By that he means, Were they empty? EIKE – adverb – in vain, empty.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Paul is pointing out this: All right, you are saying that those experiences were empty by going to the Mosaic law. The Mosaic law will never sustain you in suffering. </a:t>
            </a:r>
          </a:p>
          <a:p>
            <a:pPr>
              <a:buNone/>
            </a:pPr>
            <a:endParaRPr lang="en-US" dirty="0" smtClean="0">
              <a:latin typeface="Arial" pitchFamily="34" charset="0"/>
              <a:cs typeface="Arial" pitchFamily="34" charset="0"/>
            </a:endParaRP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Paul is not only appealing to them on the basis of doctrine but on the basis of their past victorious experience.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In the midst of all their pressures they had perfect inner peace, inner happiness. Nothing could get to them.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But now that they had switched over to the Mosaic law (and the Mosaic law would not sustain them) they were no longer sustained by the Holy Spirit.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Holy Spirit  is grieved (because of carnality) and quenched (because of legalism), though He still indwells them.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They have switched over to legalism and no legalism will sustain in time of pressure.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By going over to legalism we say in effect that our previous bona fide victorious experiences in the Christian life are empty or vain - which they are really not. </a:t>
            </a:r>
          </a:p>
          <a:p>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3:5 – </a:t>
            </a:r>
            <a:r>
              <a:rPr lang="en-US" dirty="0" smtClean="0">
                <a:latin typeface="Arial" pitchFamily="34" charset="0"/>
                <a:cs typeface="Arial" pitchFamily="34" charset="0"/>
              </a:rPr>
              <a:t>fourth question </a:t>
            </a:r>
            <a:r>
              <a:rPr lang="en-US" b="1" dirty="0" smtClean="0">
                <a:solidFill>
                  <a:srgbClr val="002060"/>
                </a:solidFill>
                <a:latin typeface="Arial" pitchFamily="34" charset="0"/>
                <a:cs typeface="Arial" pitchFamily="34" charset="0"/>
              </a:rPr>
              <a:t>- “Does He then, who provides you with the Spirit and works  miracles among you do it by the works of the law or by hearing with faith?”</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has to do with the manifestation of the Spirit</a:t>
            </a:r>
            <a:r>
              <a:rPr lang="en-US" b="1" dirty="0" smtClean="0">
                <a:solidFill>
                  <a:srgbClr val="002060"/>
                </a:solidFill>
                <a:latin typeface="Arial" pitchFamily="34" charset="0"/>
                <a:cs typeface="Arial" pitchFamily="34" charset="0"/>
              </a:rPr>
              <a:t>. “who provides you with the Spirit”  </a:t>
            </a:r>
            <a:r>
              <a:rPr lang="en-US" dirty="0" smtClean="0">
                <a:latin typeface="Arial" pitchFamily="34" charset="0"/>
                <a:cs typeface="Arial" pitchFamily="34" charset="0"/>
              </a:rPr>
              <a:t>OUN EPICHOREGON – PAPtc - He keeps on providing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Greek word “provides” came from the drama on the Greek stage. The word means the one who foots the bill for the chorus for the drama.</a:t>
            </a: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lnSpcReduction="10000"/>
          </a:bodyPr>
          <a:lstStyle/>
          <a:p>
            <a:pPr hangingPunct="0"/>
            <a:r>
              <a:rPr lang="en-US" dirty="0" smtClean="0">
                <a:latin typeface="Arial" pitchFamily="34" charset="0"/>
                <a:cs typeface="Arial" pitchFamily="34" charset="0"/>
              </a:rPr>
              <a:t> In other words, it is a Greek word for someone who provides. It is one of the strongest words in the Greek language for providing the expenses, for extreme generosity, for bountiful giving. </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“He that gave graciously and bountifully to you” </a:t>
            </a:r>
            <a:r>
              <a:rPr lang="en-US" dirty="0" smtClean="0">
                <a:latin typeface="Arial" pitchFamily="34" charset="0"/>
                <a:cs typeface="Arial" pitchFamily="34" charset="0"/>
              </a:rPr>
              <a:t>is the way we should translate it. </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“To you” </a:t>
            </a:r>
            <a:r>
              <a:rPr lang="en-US" dirty="0" smtClean="0">
                <a:latin typeface="Arial" pitchFamily="34" charset="0"/>
                <a:cs typeface="Arial" pitchFamily="34" charset="0"/>
              </a:rPr>
              <a:t>is dative of advantage. It was to the advantage of the Galatians to have the Holy Spirit but they are not taking advantage of the advantage. They had reverted instead to the law. </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“and works miracles among you” </a:t>
            </a:r>
            <a:r>
              <a:rPr lang="en-US" dirty="0" smtClean="0">
                <a:latin typeface="Arial" pitchFamily="34" charset="0"/>
                <a:cs typeface="Arial" pitchFamily="34" charset="0"/>
              </a:rPr>
              <a:t>—ENERGEO (PAPtc) works DUNAMEIS - abilities, power, strength — natural and supernatural.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b="1" dirty="0" smtClean="0">
                <a:solidFill>
                  <a:srgbClr val="002060"/>
                </a:solidFill>
                <a:latin typeface="Arial" pitchFamily="34" charset="0"/>
                <a:cs typeface="Arial" pitchFamily="34" charset="0"/>
              </a:rPr>
              <a:t>“He who keeps on working with effectiveness in providing abilities — or the ability.” </a:t>
            </a:r>
            <a:r>
              <a:rPr lang="en-US" dirty="0" smtClean="0">
                <a:latin typeface="Arial" pitchFamily="34" charset="0"/>
                <a:cs typeface="Arial" pitchFamily="34" charset="0"/>
              </a:rPr>
              <a:t>Supernatural ability to love all believers, the ability to be humble in the true sense of the word, the ability to forgive as Christ forgave, etc. </a:t>
            </a:r>
          </a:p>
          <a:p>
            <a:pPr hangingPunct="0"/>
            <a:endParaRPr lang="en-US" b="1" dirty="0" smtClean="0">
              <a:solidFill>
                <a:srgbClr val="002060"/>
              </a:solidFill>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“among you” </a:t>
            </a:r>
            <a:r>
              <a:rPr lang="en-US" dirty="0" smtClean="0">
                <a:latin typeface="Arial" pitchFamily="34" charset="0"/>
                <a:cs typeface="Arial" pitchFamily="34" charset="0"/>
              </a:rPr>
              <a:t>is EN HUMIN - literally “in you.” The Holy Spirit works inside of us.</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“do it by the work of the Law or by hearing with faith?” </a:t>
            </a:r>
            <a:r>
              <a:rPr lang="en-US" dirty="0" smtClean="0">
                <a:latin typeface="Arial" pitchFamily="34" charset="0"/>
                <a:cs typeface="Arial" pitchFamily="34" charset="0"/>
              </a:rPr>
              <a:t>-  HE EX AKOES PISTEOS - The answer obviously is by the hearing of faith. Faith begins spirituality in the Christian life (phase two).</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2060"/>
                </a:solidFill>
                <a:latin typeface="Arial" pitchFamily="34" charset="0"/>
                <a:cs typeface="Arial" pitchFamily="34" charset="0"/>
              </a:rPr>
              <a:t>3:6-9</a:t>
            </a:r>
            <a:r>
              <a:rPr lang="en-US" dirty="0" smtClean="0">
                <a:latin typeface="Arial" pitchFamily="34" charset="0"/>
                <a:cs typeface="Arial" pitchFamily="34" charset="0"/>
              </a:rPr>
              <a:t>  Doctrinal Argument: Sons of Abraham</a:t>
            </a:r>
          </a:p>
          <a:p>
            <a:pPr hangingPunct="0"/>
            <a:endParaRPr lang="en-US" b="1" dirty="0" smtClean="0">
              <a:solidFill>
                <a:srgbClr val="002060"/>
              </a:solidFill>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3:6 </a:t>
            </a:r>
            <a:r>
              <a:rPr lang="en-US" dirty="0" smtClean="0">
                <a:latin typeface="Arial" pitchFamily="34" charset="0"/>
                <a:cs typeface="Arial" pitchFamily="34" charset="0"/>
              </a:rPr>
              <a:t>- an illustration of the principle of grace in Abraham. </a:t>
            </a:r>
            <a:r>
              <a:rPr lang="en-US" b="1" dirty="0" smtClean="0">
                <a:solidFill>
                  <a:srgbClr val="002060"/>
                </a:solidFill>
                <a:latin typeface="Arial" pitchFamily="34" charset="0"/>
                <a:cs typeface="Arial" pitchFamily="34" charset="0"/>
              </a:rPr>
              <a:t>“Even so Abraham believed God, and it was reckoned to him as righteousness.”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The word </a:t>
            </a:r>
            <a:r>
              <a:rPr lang="en-US" b="1" dirty="0" smtClean="0">
                <a:solidFill>
                  <a:srgbClr val="002060"/>
                </a:solidFill>
                <a:latin typeface="Arial" pitchFamily="34" charset="0"/>
                <a:cs typeface="Arial" pitchFamily="34" charset="0"/>
              </a:rPr>
              <a:t>“as righteousness” </a:t>
            </a:r>
            <a:r>
              <a:rPr lang="en-US" dirty="0" smtClean="0">
                <a:latin typeface="Arial" pitchFamily="34" charset="0"/>
                <a:cs typeface="Arial" pitchFamily="34" charset="0"/>
              </a:rPr>
              <a:t>is an analogy. There is an analogy between the overall principle of grace and specific grace in the case of Abraham.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Abraham is a Gentile who founded the Jewish race. He is the first patriarch of the Jewish race but at the same time he is the outstanding illustration of salvation in the Old Testament.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So Abraham has a physical progeny, the Jewish people.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Then we have </a:t>
            </a:r>
            <a:r>
              <a:rPr lang="en-US" u="sng" dirty="0" smtClean="0">
                <a:latin typeface="Arial" pitchFamily="34" charset="0"/>
                <a:cs typeface="Arial" pitchFamily="34" charset="0"/>
              </a:rPr>
              <a:t>another concept </a:t>
            </a:r>
            <a:r>
              <a:rPr lang="en-US" dirty="0" smtClean="0">
                <a:latin typeface="Arial" pitchFamily="34" charset="0"/>
                <a:cs typeface="Arial" pitchFamily="34" charset="0"/>
              </a:rPr>
              <a:t>of Abraham and that is  Abraham is the pattern for salvation in the Old Testament, and that everyone that is born again is born again the same way that Abraham was, whether it is historical Christology or shadow Christology.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difference is that in the Old Testament they had shadow Christology. </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Old Testament                      New Testament</a:t>
            </a:r>
          </a:p>
          <a:p>
            <a:pPr hangingPunct="0">
              <a:buNone/>
            </a:pPr>
            <a:r>
              <a:rPr lang="en-US" dirty="0" smtClean="0">
                <a:latin typeface="Arial" pitchFamily="34" charset="0"/>
                <a:cs typeface="Arial" pitchFamily="34" charset="0"/>
              </a:rPr>
              <a:t>        Shadows                       Reality – Historical Christology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Before the cross took place historically Christ was revealed through shadows (tabernacle sacrifices, feasts, etc.) </a:t>
            </a:r>
          </a:p>
          <a:p>
            <a:pPr hangingPunct="0"/>
            <a:endParaRPr lang="en-US" dirty="0" smtClean="0">
              <a:latin typeface="Arial" pitchFamily="34" charset="0"/>
              <a:cs typeface="Arial" pitchFamily="34" charset="0"/>
            </a:endParaRPr>
          </a:p>
          <a:p>
            <a:endParaRPr lang="en-US" dirty="0" smtClean="0"/>
          </a:p>
          <a:p>
            <a:endParaRPr lang="en-US" dirty="0"/>
          </a:p>
        </p:txBody>
      </p:sp>
      <p:cxnSp>
        <p:nvCxnSpPr>
          <p:cNvPr id="5" name="Straight Connector 4"/>
          <p:cNvCxnSpPr/>
          <p:nvPr/>
        </p:nvCxnSpPr>
        <p:spPr>
          <a:xfrm>
            <a:off x="533400" y="5105400"/>
            <a:ext cx="7848600"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Plus 5"/>
          <p:cNvSpPr/>
          <p:nvPr/>
        </p:nvSpPr>
        <p:spPr>
          <a:xfrm>
            <a:off x="3505200" y="4114800"/>
            <a:ext cx="685800" cy="1143000"/>
          </a:xfrm>
          <a:prstGeom prst="mathPlus">
            <a:avLst>
              <a:gd name="adj1" fmla="val 1209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After the cross we have historical Christology, but whichever way the answer is, </a:t>
            </a:r>
            <a:r>
              <a:rPr lang="en-US" u="sng" dirty="0" smtClean="0">
                <a:latin typeface="Arial" pitchFamily="34" charset="0"/>
                <a:cs typeface="Arial" pitchFamily="34" charset="0"/>
              </a:rPr>
              <a:t>believe in Christ </a:t>
            </a:r>
            <a:r>
              <a:rPr lang="en-US" dirty="0" smtClean="0">
                <a:latin typeface="Arial" pitchFamily="34" charset="0"/>
                <a:cs typeface="Arial" pitchFamily="34" charset="0"/>
              </a:rPr>
              <a:t>- whether you got information through the shadows or through historical Christology. </a:t>
            </a:r>
          </a:p>
          <a:p>
            <a:endParaRPr lang="en-US"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“Even so Abraham believed the God” </a:t>
            </a:r>
            <a:r>
              <a:rPr lang="en-US" dirty="0" smtClean="0">
                <a:latin typeface="Arial" pitchFamily="34" charset="0"/>
                <a:cs typeface="Arial" pitchFamily="34" charset="0"/>
              </a:rPr>
              <a:t>– EPISTEUSEN – AAIndic - Abraham believed TO THEO – the God. The verb to believe is a transitive verb, it has a subject and it has an object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Obviously the subject is Abraham and he is the pattern here. The question is: What is the object? This is a quotation from </a:t>
            </a:r>
            <a:r>
              <a:rPr lang="en-US" b="1" dirty="0" smtClean="0">
                <a:solidFill>
                  <a:srgbClr val="C00000"/>
                </a:solidFill>
                <a:latin typeface="Arial" pitchFamily="34" charset="0"/>
                <a:cs typeface="Arial" pitchFamily="34" charset="0"/>
              </a:rPr>
              <a:t>Genesis 15:6 </a:t>
            </a:r>
            <a:r>
              <a:rPr lang="en-US" dirty="0" smtClean="0">
                <a:latin typeface="Arial" pitchFamily="34" charset="0"/>
                <a:cs typeface="Arial" pitchFamily="34" charset="0"/>
              </a:rPr>
              <a:t>and in the quotation it says Abraham believed the Lord. </a:t>
            </a:r>
            <a:r>
              <a:rPr lang="en-US" b="1" dirty="0" smtClean="0">
                <a:solidFill>
                  <a:srgbClr val="C00000"/>
                </a:solidFill>
                <a:latin typeface="Arial" pitchFamily="34" charset="0"/>
                <a:cs typeface="Arial" pitchFamily="34" charset="0"/>
              </a:rPr>
              <a:t>Acts 7:2-8</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word in the Hebrew is </a:t>
            </a:r>
            <a:r>
              <a:rPr lang="en-US" u="sng" dirty="0" smtClean="0">
                <a:latin typeface="Arial" pitchFamily="34" charset="0"/>
                <a:cs typeface="Arial" pitchFamily="34" charset="0"/>
              </a:rPr>
              <a:t>Jehovah (YHWH)</a:t>
            </a:r>
            <a:r>
              <a:rPr lang="en-US" dirty="0" smtClean="0">
                <a:latin typeface="Arial" pitchFamily="34" charset="0"/>
                <a:cs typeface="Arial" pitchFamily="34" charset="0"/>
              </a:rPr>
              <a:t>. It is a singular word, it means one person. It can refer to God the Father, as it does in some cases, or God the Son, or in some cases as in Isaiah, God the Holy Spirit.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20000"/>
          </a:bodyPr>
          <a:lstStyle/>
          <a:p>
            <a:r>
              <a:rPr lang="en-US" dirty="0" smtClean="0">
                <a:latin typeface="Arial" pitchFamily="34" charset="0"/>
                <a:cs typeface="Arial" pitchFamily="34" charset="0"/>
              </a:rPr>
              <a:t>3:1-5  Doctrinal Issue: Faith or Works</a:t>
            </a:r>
          </a:p>
          <a:p>
            <a:endParaRPr lang="en-US"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3:1 “You foolish Galatians, who has bewitched you, before whose eyes Jesus Christ was publicly portrayed as crucified?”</a:t>
            </a:r>
          </a:p>
          <a:p>
            <a:endParaRPr lang="en-US"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“You foolish Galatians” - </a:t>
            </a:r>
            <a:r>
              <a:rPr lang="en-US" dirty="0" smtClean="0">
                <a:latin typeface="Arial" pitchFamily="34" charset="0"/>
                <a:cs typeface="Arial" pitchFamily="34" charset="0"/>
              </a:rPr>
              <a:t>ANOETOI – foolish – adjective to describe their thinking and behavior.</a:t>
            </a:r>
          </a:p>
          <a:p>
            <a:endParaRPr lang="en-US"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  “who has bewitched you.” </a:t>
            </a:r>
            <a:r>
              <a:rPr lang="en-US" dirty="0" smtClean="0">
                <a:latin typeface="Arial" pitchFamily="34" charset="0"/>
                <a:cs typeface="Arial" pitchFamily="34" charset="0"/>
              </a:rPr>
              <a:t>– EBASKANEN – AAIndic – to hypnotize</a:t>
            </a:r>
            <a:r>
              <a:rPr lang="en-US" b="1" dirty="0" smtClean="0">
                <a:solidFill>
                  <a:srgbClr val="002060"/>
                </a:solidFill>
                <a:latin typeface="Arial" pitchFamily="34" charset="0"/>
                <a:cs typeface="Arial" pitchFamily="34" charset="0"/>
              </a:rPr>
              <a:t> </a:t>
            </a:r>
            <a:r>
              <a:rPr lang="en-US" dirty="0" smtClean="0">
                <a:latin typeface="Arial" pitchFamily="34" charset="0"/>
                <a:cs typeface="Arial" pitchFamily="34" charset="0"/>
              </a:rPr>
              <a:t>or give someone</a:t>
            </a:r>
            <a:r>
              <a:rPr lang="en-US" b="1" dirty="0" smtClean="0">
                <a:solidFill>
                  <a:srgbClr val="002060"/>
                </a:solidFill>
                <a:latin typeface="Arial" pitchFamily="34" charset="0"/>
                <a:cs typeface="Arial" pitchFamily="34" charset="0"/>
              </a:rPr>
              <a:t> </a:t>
            </a:r>
            <a:r>
              <a:rPr lang="en-US" dirty="0" smtClean="0">
                <a:latin typeface="Arial" pitchFamily="34" charset="0"/>
                <a:cs typeface="Arial" pitchFamily="34" charset="0"/>
              </a:rPr>
              <a:t>an evil eye.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associated hypnotism in the ancient world with the eyes.  The legalists have hypnotized them with legalism.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are now hypnotized with spirituality by works. They are going to be spiritual by something they do — by keeping the law, etc. </a:t>
            </a:r>
          </a:p>
          <a:p>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So which person does it refer to? It refers to the </a:t>
            </a:r>
            <a:r>
              <a:rPr lang="en-US" u="sng" dirty="0" smtClean="0">
                <a:latin typeface="Arial" pitchFamily="34" charset="0"/>
                <a:cs typeface="Arial" pitchFamily="34" charset="0"/>
              </a:rPr>
              <a:t>Son</a:t>
            </a:r>
            <a:r>
              <a:rPr lang="en-US" dirty="0" smtClean="0">
                <a:latin typeface="Arial" pitchFamily="34" charset="0"/>
                <a:cs typeface="Arial" pitchFamily="34" charset="0"/>
              </a:rPr>
              <a:t>. The reason we know is because there is a definite article even in the Greek here — </a:t>
            </a:r>
            <a:r>
              <a:rPr lang="en-US" b="1" dirty="0" smtClean="0">
                <a:solidFill>
                  <a:srgbClr val="002060"/>
                </a:solidFill>
                <a:latin typeface="Arial" pitchFamily="34" charset="0"/>
                <a:cs typeface="Arial" pitchFamily="34" charset="0"/>
              </a:rPr>
              <a:t>“the God.” </a:t>
            </a:r>
            <a:r>
              <a:rPr lang="en-US" dirty="0" smtClean="0">
                <a:latin typeface="Arial" pitchFamily="34" charset="0"/>
                <a:cs typeface="Arial" pitchFamily="34" charset="0"/>
              </a:rPr>
              <a:t>This is a translation from the Tetra-</a:t>
            </a:r>
            <a:r>
              <a:rPr lang="en-US" dirty="0" err="1" smtClean="0">
                <a:latin typeface="Arial" pitchFamily="34" charset="0"/>
                <a:cs typeface="Arial" pitchFamily="34" charset="0"/>
              </a:rPr>
              <a:t>grammaton</a:t>
            </a:r>
            <a:r>
              <a:rPr lang="en-US" dirty="0" smtClean="0">
                <a:latin typeface="Arial" pitchFamily="34" charset="0"/>
                <a:cs typeface="Arial" pitchFamily="34" charset="0"/>
              </a:rPr>
              <a:t> (YHWH).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definite article is often used to delineate something revealed and the only member of the Godhead who is revealed is the Lord Jesus Christ — </a:t>
            </a:r>
            <a:r>
              <a:rPr lang="en-US" b="1" dirty="0" smtClean="0">
                <a:solidFill>
                  <a:srgbClr val="C00000"/>
                </a:solidFill>
                <a:latin typeface="Arial" pitchFamily="34" charset="0"/>
                <a:cs typeface="Arial" pitchFamily="34" charset="0"/>
              </a:rPr>
              <a:t>John 1:18</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always the revealed God, and the revealed God (shadow Christology) is the Lord Jesus Christ.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revealed God (historical Christology) is the Lord Jesus Christ, so the object is always the Lord Jesus Christ. </a:t>
            </a:r>
          </a:p>
          <a:p>
            <a:endParaRPr lang="en-US" dirty="0" smtClean="0">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Abraham believed in the Lord Jesus Christ and because this was the start of the Jewish race Stephen said before the Sanhedrin in the book of </a:t>
            </a:r>
            <a:r>
              <a:rPr lang="en-US" b="1" dirty="0" smtClean="0">
                <a:solidFill>
                  <a:srgbClr val="C00000"/>
                </a:solidFill>
                <a:latin typeface="Arial" pitchFamily="34" charset="0"/>
                <a:cs typeface="Arial" pitchFamily="34" charset="0"/>
              </a:rPr>
              <a:t>Acts7:52</a:t>
            </a:r>
            <a:r>
              <a:rPr lang="en-US" dirty="0" smtClean="0">
                <a:latin typeface="Arial" pitchFamily="34" charset="0"/>
                <a:cs typeface="Arial" pitchFamily="34" charset="0"/>
              </a:rPr>
              <a:t>; </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a:t>
            </a:r>
            <a:r>
              <a:rPr lang="en-US" b="1" dirty="0" smtClean="0">
                <a:solidFill>
                  <a:srgbClr val="C00000"/>
                </a:solidFill>
                <a:latin typeface="Arial" pitchFamily="34" charset="0"/>
                <a:cs typeface="Arial" pitchFamily="34" charset="0"/>
              </a:rPr>
              <a:t>“the coming of the Righteous One, whose betrayers and murderers you have now become.” </a:t>
            </a:r>
            <a:r>
              <a:rPr lang="en-US" dirty="0" smtClean="0">
                <a:latin typeface="Arial" pitchFamily="34" charset="0"/>
                <a:cs typeface="Arial" pitchFamily="34" charset="0"/>
              </a:rPr>
              <a:t>That is why they stoned Stephen. </a:t>
            </a:r>
          </a:p>
          <a:p>
            <a:endParaRPr lang="en-US" dirty="0" smtClean="0">
              <a:latin typeface="Arial" pitchFamily="34" charset="0"/>
              <a:cs typeface="Arial" pitchFamily="34" charset="0"/>
            </a:endParaRPr>
          </a:p>
          <a:p>
            <a:r>
              <a:rPr lang="en-US" dirty="0" smtClean="0">
                <a:solidFill>
                  <a:srgbClr val="C00000"/>
                </a:solidFill>
                <a:latin typeface="Arial" pitchFamily="34" charset="0"/>
                <a:cs typeface="Arial" pitchFamily="34" charset="0"/>
              </a:rPr>
              <a:t>Acts 7:2 </a:t>
            </a:r>
            <a:r>
              <a:rPr lang="en-US" dirty="0" smtClean="0">
                <a:latin typeface="Arial" pitchFamily="34" charset="0"/>
                <a:cs typeface="Arial" pitchFamily="34" charset="0"/>
              </a:rPr>
              <a:t>the God of glory (Jesus) appeared to Abraham </a:t>
            </a:r>
          </a:p>
          <a:p>
            <a:endParaRPr lang="en-US" dirty="0" smtClean="0">
              <a:latin typeface="Arial" pitchFamily="34" charset="0"/>
              <a:cs typeface="Arial" pitchFamily="34" charset="0"/>
            </a:endParaRPr>
          </a:p>
          <a:p>
            <a:r>
              <a:rPr lang="en-US" dirty="0" smtClean="0">
                <a:solidFill>
                  <a:srgbClr val="C00000"/>
                </a:solidFill>
                <a:latin typeface="Arial" pitchFamily="34" charset="0"/>
                <a:cs typeface="Arial" pitchFamily="34" charset="0"/>
              </a:rPr>
              <a:t>Acts 7:8 </a:t>
            </a:r>
            <a:r>
              <a:rPr lang="en-US" dirty="0" smtClean="0">
                <a:latin typeface="Arial" pitchFamily="34" charset="0"/>
                <a:cs typeface="Arial" pitchFamily="34" charset="0"/>
              </a:rPr>
              <a:t>the God of glory gave Abraham the covenant of circumcision</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r>
              <a:rPr lang="en-US" dirty="0" smtClean="0">
                <a:solidFill>
                  <a:srgbClr val="C00000"/>
                </a:solidFill>
                <a:latin typeface="Arial" pitchFamily="34" charset="0"/>
                <a:cs typeface="Arial" pitchFamily="34" charset="0"/>
              </a:rPr>
              <a:t>Acts 7:30 </a:t>
            </a:r>
            <a:r>
              <a:rPr lang="en-US" dirty="0" smtClean="0">
                <a:latin typeface="Arial" pitchFamily="34" charset="0"/>
                <a:cs typeface="Arial" pitchFamily="34" charset="0"/>
              </a:rPr>
              <a:t>Lord appeared to Moses at burning bush</a:t>
            </a:r>
          </a:p>
          <a:p>
            <a:endParaRPr lang="en-US" dirty="0" smtClean="0">
              <a:latin typeface="Arial" pitchFamily="34" charset="0"/>
              <a:cs typeface="Arial" pitchFamily="34" charset="0"/>
            </a:endParaRPr>
          </a:p>
          <a:p>
            <a:r>
              <a:rPr lang="en-US" dirty="0" smtClean="0">
                <a:solidFill>
                  <a:srgbClr val="C00000"/>
                </a:solidFill>
                <a:latin typeface="Arial" pitchFamily="34" charset="0"/>
                <a:cs typeface="Arial" pitchFamily="34" charset="0"/>
              </a:rPr>
              <a:t>Acts 7:32 </a:t>
            </a:r>
            <a:r>
              <a:rPr lang="en-US" dirty="0" smtClean="0">
                <a:latin typeface="Arial" pitchFamily="34" charset="0"/>
                <a:cs typeface="Arial" pitchFamily="34" charset="0"/>
              </a:rPr>
              <a:t>Lord introduces Himself to Moses as God of Abraham, Isaac, and Jacob.</a:t>
            </a:r>
          </a:p>
          <a:p>
            <a:endParaRPr lang="en-US" dirty="0" smtClean="0">
              <a:latin typeface="Arial" pitchFamily="34" charset="0"/>
              <a:cs typeface="Arial" pitchFamily="34" charset="0"/>
            </a:endParaRPr>
          </a:p>
          <a:p>
            <a:r>
              <a:rPr lang="en-US" dirty="0" smtClean="0">
                <a:solidFill>
                  <a:srgbClr val="C00000"/>
                </a:solidFill>
                <a:latin typeface="Arial" pitchFamily="34" charset="0"/>
                <a:cs typeface="Arial" pitchFamily="34" charset="0"/>
              </a:rPr>
              <a:t>Acts 7:52 </a:t>
            </a:r>
            <a:r>
              <a:rPr lang="en-US" dirty="0" smtClean="0">
                <a:latin typeface="Arial" pitchFamily="34" charset="0"/>
                <a:cs typeface="Arial" pitchFamily="34" charset="0"/>
              </a:rPr>
              <a:t>Jewish leaders killed the prophets who announced the coming Messiah, so those of Stephen’s generation were guilty of crucifying the Messiah. </a:t>
            </a:r>
            <a:endParaRPr lang="en-US" dirty="0" smtClean="0"/>
          </a:p>
          <a:p>
            <a:endParaRPr lang="en-US" dirty="0" smtClean="0">
              <a:latin typeface="Arial" pitchFamily="34" charset="0"/>
              <a:cs typeface="Arial" pitchFamily="34" charset="0"/>
            </a:endParaRPr>
          </a:p>
          <a:p>
            <a:r>
              <a:rPr lang="en-US" dirty="0" smtClean="0">
                <a:latin typeface="Arial" pitchFamily="34" charset="0"/>
                <a:cs typeface="Arial" pitchFamily="34" charset="0"/>
              </a:rPr>
              <a:t>So Abraham believed the revealed God. </a:t>
            </a:r>
            <a:r>
              <a:rPr lang="en-US" b="1" dirty="0" smtClean="0">
                <a:solidFill>
                  <a:srgbClr val="002060"/>
                </a:solidFill>
                <a:latin typeface="Arial" pitchFamily="34" charset="0"/>
                <a:cs typeface="Arial" pitchFamily="34" charset="0"/>
              </a:rPr>
              <a:t>“Believed” </a:t>
            </a:r>
            <a:r>
              <a:rPr lang="en-US" dirty="0" smtClean="0">
                <a:latin typeface="Arial" pitchFamily="34" charset="0"/>
                <a:cs typeface="Arial" pitchFamily="34" charset="0"/>
              </a:rPr>
              <a:t>here is aorist tense. It refers to a point of time. You only have to believe once.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At the point of time when you are saved you are </a:t>
            </a:r>
            <a:r>
              <a:rPr lang="en-US" u="sng" dirty="0" smtClean="0">
                <a:latin typeface="Arial" pitchFamily="34" charset="0"/>
                <a:cs typeface="Arial" pitchFamily="34" charset="0"/>
              </a:rPr>
              <a:t>spiritually</a:t>
            </a:r>
            <a:r>
              <a:rPr lang="en-US" dirty="0" smtClean="0">
                <a:latin typeface="Arial" pitchFamily="34" charset="0"/>
                <a:cs typeface="Arial" pitchFamily="34" charset="0"/>
              </a:rPr>
              <a:t> </a:t>
            </a:r>
            <a:r>
              <a:rPr lang="en-US" u="sng" dirty="0" smtClean="0">
                <a:latin typeface="Arial" pitchFamily="34" charset="0"/>
                <a:cs typeface="Arial" pitchFamily="34" charset="0"/>
              </a:rPr>
              <a:t>born again, a new creature in Christ (NT concept </a:t>
            </a:r>
            <a:r>
              <a:rPr lang="en-US" b="1" u="sng" dirty="0" smtClean="0">
                <a:solidFill>
                  <a:srgbClr val="C00000"/>
                </a:solidFill>
                <a:latin typeface="Arial" pitchFamily="34" charset="0"/>
                <a:cs typeface="Arial" pitchFamily="34" charset="0"/>
              </a:rPr>
              <a:t>– 2 Cor 5:17)</a:t>
            </a:r>
            <a:r>
              <a:rPr lang="en-US" b="1" dirty="0" smtClean="0">
                <a:solidFill>
                  <a:srgbClr val="C00000"/>
                </a:solidFill>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Abraham, as an OT believer, </a:t>
            </a:r>
            <a:r>
              <a:rPr lang="en-US" b="1" dirty="0" smtClean="0">
                <a:solidFill>
                  <a:srgbClr val="002060"/>
                </a:solidFill>
                <a:latin typeface="Arial" pitchFamily="34" charset="0"/>
                <a:cs typeface="Arial" pitchFamily="34" charset="0"/>
              </a:rPr>
              <a:t>“believed” </a:t>
            </a:r>
            <a:r>
              <a:rPr lang="en-US" dirty="0" smtClean="0">
                <a:latin typeface="Arial" pitchFamily="34" charset="0"/>
                <a:cs typeface="Arial" pitchFamily="34" charset="0"/>
              </a:rPr>
              <a:t>and  </a:t>
            </a:r>
            <a:r>
              <a:rPr lang="en-US" b="1" dirty="0" smtClean="0">
                <a:solidFill>
                  <a:srgbClr val="002060"/>
                </a:solidFill>
                <a:latin typeface="Arial" pitchFamily="34" charset="0"/>
                <a:cs typeface="Arial" pitchFamily="34" charset="0"/>
              </a:rPr>
              <a:t>“it was reckoned to him as righteousness”-</a:t>
            </a:r>
            <a:r>
              <a:rPr lang="en-US" dirty="0" smtClean="0">
                <a:latin typeface="Arial" pitchFamily="34" charset="0"/>
                <a:cs typeface="Arial" pitchFamily="34" charset="0"/>
              </a:rPr>
              <a:t> ELOGISTHE –APIndic of LOGIZOMAI - means in that same point of time Abraham received God’s righteousness into his life. </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“It was reckoned” </a:t>
            </a:r>
            <a:r>
              <a:rPr lang="en-US" dirty="0" smtClean="0">
                <a:latin typeface="Arial" pitchFamily="34" charset="0"/>
                <a:cs typeface="Arial" pitchFamily="34" charset="0"/>
              </a:rPr>
              <a:t>means to credit something on the positive side of the ledger. Righteousness here is the absolute righteousness of God.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This is the pattern of grace: we receive God’s righteousness. And why does he mention righteousness here? Because people who try to be saved by the Mosaic law stand on their own works which is -R.</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People who believe in Jesus Christ receive </a:t>
            </a:r>
            <a:r>
              <a:rPr lang="en-US" b="1" dirty="0" smtClean="0">
                <a:latin typeface="Arial" pitchFamily="34" charset="0"/>
                <a:cs typeface="Arial" pitchFamily="34" charset="0"/>
              </a:rPr>
              <a:t>+R</a:t>
            </a:r>
            <a:r>
              <a:rPr lang="en-US" dirty="0" smtClean="0">
                <a:latin typeface="Arial" pitchFamily="34" charset="0"/>
                <a:cs typeface="Arial" pitchFamily="34" charset="0"/>
              </a:rPr>
              <a:t>, and </a:t>
            </a:r>
            <a:r>
              <a:rPr lang="en-US" b="1" dirty="0" smtClean="0">
                <a:latin typeface="Arial" pitchFamily="34" charset="0"/>
                <a:cs typeface="Arial" pitchFamily="34" charset="0"/>
              </a:rPr>
              <a:t>+R </a:t>
            </a:r>
            <a:r>
              <a:rPr lang="en-US" dirty="0" smtClean="0">
                <a:latin typeface="Arial" pitchFamily="34" charset="0"/>
                <a:cs typeface="Arial" pitchFamily="34" charset="0"/>
              </a:rPr>
              <a:t>is infinitely greater than -R because </a:t>
            </a:r>
            <a:r>
              <a:rPr lang="en-US" b="1" dirty="0" smtClean="0">
                <a:latin typeface="Arial" pitchFamily="34" charset="0"/>
                <a:cs typeface="Arial" pitchFamily="34" charset="0"/>
              </a:rPr>
              <a:t>+R </a:t>
            </a:r>
            <a:r>
              <a:rPr lang="en-US" dirty="0" smtClean="0">
                <a:latin typeface="Arial" pitchFamily="34" charset="0"/>
                <a:cs typeface="Arial" pitchFamily="34" charset="0"/>
              </a:rPr>
              <a:t>is the basis of justification, it is God’s righteousness.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received at the moment we believe and yet the people in the legalism group keep working and working, and they could work for a hundred years or a thousand years and when they are through they still have -R.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That is all the Mosaic law can do. There is only one way to do it and that is God’s way: </a:t>
            </a:r>
            <a:r>
              <a:rPr lang="en-US" b="1" dirty="0" smtClean="0">
                <a:solidFill>
                  <a:srgbClr val="C00000"/>
                </a:solidFill>
                <a:latin typeface="Arial" pitchFamily="34" charset="0"/>
                <a:cs typeface="Arial" pitchFamily="34" charset="0"/>
              </a:rPr>
              <a:t>“Believe on the Lord Jesus Christ and thou shalt be saved.” Acts 16:31</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b="1" dirty="0" smtClean="0">
                <a:solidFill>
                  <a:srgbClr val="002060"/>
                </a:solidFill>
                <a:latin typeface="Arial" pitchFamily="34" charset="0"/>
                <a:cs typeface="Arial" pitchFamily="34" charset="0"/>
              </a:rPr>
              <a:t>3:7 “Therefore, be sure that it is those who are of faith who are sons of Abraham.”</a:t>
            </a:r>
          </a:p>
          <a:p>
            <a:endParaRPr lang="en-US"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“Be sure” </a:t>
            </a:r>
            <a:r>
              <a:rPr lang="en-US" dirty="0" smtClean="0">
                <a:latin typeface="Arial" pitchFamily="34" charset="0"/>
                <a:cs typeface="Arial" pitchFamily="34" charset="0"/>
              </a:rPr>
              <a:t>— GINOSKETE – PAImpv -  The imperative mood means this is an order for you to know this. Keep on knowing 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Greek word means to know from the experience of study, to know from the experience of concentrating on a point of doctrine.</a:t>
            </a:r>
          </a:p>
          <a:p>
            <a:endParaRPr lang="en-US"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“therefore” </a:t>
            </a:r>
            <a:r>
              <a:rPr lang="en-US" dirty="0" smtClean="0">
                <a:latin typeface="Arial" pitchFamily="34" charset="0"/>
                <a:cs typeface="Arial" pitchFamily="34" charset="0"/>
              </a:rPr>
              <a:t>goes back to the previous verse and connects it with </a:t>
            </a:r>
            <a:r>
              <a:rPr lang="en-US" b="1" dirty="0" smtClean="0">
                <a:solidFill>
                  <a:srgbClr val="C00000"/>
                </a:solidFill>
                <a:latin typeface="Arial" pitchFamily="34" charset="0"/>
                <a:cs typeface="Arial" pitchFamily="34" charset="0"/>
              </a:rPr>
              <a:t>Genesis 15:6 — “Know ye therefore.” </a:t>
            </a:r>
          </a:p>
          <a:p>
            <a:endParaRPr lang="en-US" b="1" dirty="0" smtClean="0">
              <a:solidFill>
                <a:srgbClr val="C00000"/>
              </a:solidFill>
              <a:latin typeface="Arial" pitchFamily="34" charset="0"/>
              <a:cs typeface="Arial" pitchFamily="34" charset="0"/>
            </a:endParaRPr>
          </a:p>
          <a:p>
            <a:endParaRPr lang="en-US" dirty="0" smtClean="0">
              <a:latin typeface="Arial" pitchFamily="34"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Now we come to the conclusion — </a:t>
            </a:r>
            <a:r>
              <a:rPr lang="en-US" b="1" dirty="0" smtClean="0">
                <a:solidFill>
                  <a:srgbClr val="002060"/>
                </a:solidFill>
                <a:latin typeface="Arial" pitchFamily="34" charset="0"/>
                <a:cs typeface="Arial" pitchFamily="34" charset="0"/>
              </a:rPr>
              <a:t>“those who are of faith”  </a:t>
            </a:r>
            <a:r>
              <a:rPr lang="en-US" dirty="0" smtClean="0">
                <a:latin typeface="Arial" pitchFamily="34" charset="0"/>
                <a:cs typeface="Arial" pitchFamily="34" charset="0"/>
              </a:rPr>
              <a:t>[”are” is not found in the Greek]” — </a:t>
            </a:r>
            <a:r>
              <a:rPr lang="en-US" b="1" dirty="0" smtClean="0">
                <a:solidFill>
                  <a:srgbClr val="002060"/>
                </a:solidFill>
                <a:latin typeface="Arial" pitchFamily="34" charset="0"/>
                <a:cs typeface="Arial" pitchFamily="34" charset="0"/>
              </a:rPr>
              <a:t>“of faith” </a:t>
            </a:r>
            <a:r>
              <a:rPr lang="en-US" dirty="0" smtClean="0">
                <a:latin typeface="Arial" pitchFamily="34" charset="0"/>
                <a:cs typeface="Arial" pitchFamily="34" charset="0"/>
              </a:rPr>
              <a:t>should be </a:t>
            </a:r>
            <a:r>
              <a:rPr lang="en-US" b="1" dirty="0" smtClean="0">
                <a:solidFill>
                  <a:srgbClr val="002060"/>
                </a:solidFill>
                <a:latin typeface="Arial" pitchFamily="34" charset="0"/>
                <a:cs typeface="Arial" pitchFamily="34" charset="0"/>
              </a:rPr>
              <a:t>“out from the source of faith.”</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word </a:t>
            </a:r>
            <a:r>
              <a:rPr lang="en-US" b="1" dirty="0" smtClean="0">
                <a:solidFill>
                  <a:srgbClr val="002060"/>
                </a:solidFill>
                <a:latin typeface="Arial" pitchFamily="34" charset="0"/>
                <a:cs typeface="Arial" pitchFamily="34" charset="0"/>
              </a:rPr>
              <a:t>“of” </a:t>
            </a:r>
            <a:r>
              <a:rPr lang="en-US" dirty="0" smtClean="0">
                <a:latin typeface="Arial" pitchFamily="34" charset="0"/>
                <a:cs typeface="Arial" pitchFamily="34" charset="0"/>
              </a:rPr>
              <a:t>is EK, a preposition of origin or source. Those who are believers, those who are of the source or from the origin of faith.</a:t>
            </a:r>
          </a:p>
          <a:p>
            <a:endParaRPr lang="en-US"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 “the sons of Abraham” </a:t>
            </a:r>
            <a:r>
              <a:rPr lang="en-US" dirty="0" smtClean="0">
                <a:latin typeface="Arial" pitchFamily="34" charset="0"/>
                <a:cs typeface="Arial" pitchFamily="34" charset="0"/>
              </a:rPr>
              <a:t>— those who are born again, those who are believers, these are the children of Abraham. These aren’t the only children of Abraham</a:t>
            </a:r>
            <a:endParaRPr lang="en-US" dirty="0" smtClean="0"/>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b="1" dirty="0" smtClean="0">
                <a:solidFill>
                  <a:srgbClr val="002060"/>
                </a:solidFill>
                <a:latin typeface="Arial" pitchFamily="34" charset="0"/>
                <a:cs typeface="Arial" pitchFamily="34" charset="0"/>
              </a:rPr>
              <a:t>“sons of Abraham” </a:t>
            </a:r>
            <a:r>
              <a:rPr lang="en-US" dirty="0" smtClean="0">
                <a:latin typeface="Arial" pitchFamily="34" charset="0"/>
                <a:cs typeface="Arial" pitchFamily="34" charset="0"/>
              </a:rPr>
              <a:t>– UIOI – sons. Abraham had two types of children. </a:t>
            </a:r>
          </a:p>
          <a:p>
            <a:pPr>
              <a:buNone/>
            </a:pPr>
            <a:r>
              <a:rPr lang="en-US" dirty="0" smtClean="0">
                <a:latin typeface="Arial" pitchFamily="34" charset="0"/>
                <a:cs typeface="Arial" pitchFamily="34" charset="0"/>
              </a:rPr>
              <a:t>      1.   UIOI – adult sons, saved or born again, regenerate ones. </a:t>
            </a:r>
          </a:p>
          <a:p>
            <a:pPr>
              <a:buNone/>
            </a:pPr>
            <a:r>
              <a:rPr lang="en-US" dirty="0" smtClean="0">
                <a:latin typeface="Arial" pitchFamily="34" charset="0"/>
                <a:cs typeface="Arial" pitchFamily="34" charset="0"/>
              </a:rPr>
              <a:t>      2.  TEKNOI – child under control of parents or guardians          ( Gal 3 the Law was the guardian over the Jews, physical Jews, racial Jews.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other words, Abraham is the pattern. Abraham became an adult son by faith in Jesus Christ. He became a son of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You never have TEKNOI used with God, you always have UIOI.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Jesus Christ, when He is called the Son of God, UIOI  is always used for it, never TEKNOI.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we accept Christ we are entered into union with Christ, we are called adult sons of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UIOI of Abraham are all who believe in Christ, because Abraham is the pattern. </a:t>
            </a:r>
            <a:r>
              <a:rPr lang="en-US" b="1" dirty="0" smtClean="0">
                <a:solidFill>
                  <a:srgbClr val="C00000"/>
                </a:solidFill>
                <a:latin typeface="Arial" pitchFamily="34" charset="0"/>
                <a:cs typeface="Arial" pitchFamily="34" charset="0"/>
              </a:rPr>
              <a:t>Genesis 15:6 </a:t>
            </a: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r>
              <a:rPr lang="en-US" dirty="0" smtClean="0">
                <a:latin typeface="Arial" pitchFamily="34" charset="0"/>
                <a:cs typeface="Arial" pitchFamily="34" charset="0"/>
              </a:rPr>
              <a:t>Abraham is used as the pattern because before he became a Jew he was a Gentile.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As a Gentile he was saved by circumcision and he became a Jew. </a:t>
            </a:r>
          </a:p>
          <a:p>
            <a:endParaRPr lang="en-US" dirty="0" smtClean="0">
              <a:latin typeface="Arial" pitchFamily="34" charset="0"/>
              <a:cs typeface="Arial" pitchFamily="34" charset="0"/>
            </a:endParaRPr>
          </a:p>
          <a:p>
            <a:endParaRPr lang="en-US" dirty="0" smtClean="0"/>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He was never under the Mosaic law for any benefit of any kind and therefore he makes a perfect illustration to those who want to go under the Mosaic law after salvation.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By salvation we </a:t>
            </a:r>
            <a:r>
              <a:rPr lang="en-US" u="sng" dirty="0" smtClean="0">
                <a:latin typeface="Arial" pitchFamily="34" charset="0"/>
                <a:cs typeface="Arial" pitchFamily="34" charset="0"/>
              </a:rPr>
              <a:t>become adult sons</a:t>
            </a:r>
            <a:r>
              <a:rPr lang="en-US" dirty="0" smtClean="0">
                <a:latin typeface="Arial" pitchFamily="34" charset="0"/>
                <a:cs typeface="Arial" pitchFamily="34" charset="0"/>
              </a:rPr>
              <a:t>. This is the doctrine of adoption. We are sons of God by virtue of union with Christ. </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“Therefore, be sure that it is those who are of faith who are sons of Abraham.”</a:t>
            </a:r>
          </a:p>
          <a:p>
            <a:pPr hangingPunct="0"/>
            <a:r>
              <a:rPr lang="en-US" dirty="0" smtClean="0">
                <a:latin typeface="Arial" pitchFamily="34" charset="0"/>
                <a:cs typeface="Arial" pitchFamily="34" charset="0"/>
              </a:rPr>
              <a:t>Who is out of the source of faith? Those who are born again by faith in Jesus Christ.</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“who are of faith”  </a:t>
            </a:r>
            <a:r>
              <a:rPr lang="en-US" dirty="0" smtClean="0">
                <a:latin typeface="Arial" pitchFamily="34" charset="0"/>
                <a:cs typeface="Arial" pitchFamily="34" charset="0"/>
              </a:rPr>
              <a:t>- PAIndic EIMI -  They are absolutely, continuously forever </a:t>
            </a:r>
            <a:r>
              <a:rPr lang="en-US" b="1" dirty="0" smtClean="0">
                <a:solidFill>
                  <a:srgbClr val="002060"/>
                </a:solidFill>
                <a:latin typeface="Arial" pitchFamily="34" charset="0"/>
                <a:cs typeface="Arial" pitchFamily="34" charset="0"/>
              </a:rPr>
              <a:t>“sons of Abraham </a:t>
            </a:r>
            <a:r>
              <a:rPr lang="en-US" dirty="0" smtClean="0">
                <a:latin typeface="Arial" pitchFamily="34" charset="0"/>
                <a:cs typeface="Arial" pitchFamily="34" charset="0"/>
              </a:rPr>
              <a:t>[UIOI].”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 Law can </a:t>
            </a:r>
            <a:r>
              <a:rPr lang="en-US" u="sng" dirty="0" smtClean="0">
                <a:latin typeface="Arial" pitchFamily="34" charset="0"/>
                <a:cs typeface="Arial" pitchFamily="34" charset="0"/>
              </a:rPr>
              <a:t>never</a:t>
            </a:r>
            <a:r>
              <a:rPr lang="en-US" dirty="0" smtClean="0">
                <a:latin typeface="Arial" pitchFamily="34" charset="0"/>
                <a:cs typeface="Arial" pitchFamily="34" charset="0"/>
              </a:rPr>
              <a:t> bring us into favor with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Law makes demands which it does not have the power to fulfill whereas </a:t>
            </a:r>
            <a:r>
              <a:rPr lang="en-US" u="sng" dirty="0" smtClean="0">
                <a:latin typeface="Arial" pitchFamily="34" charset="0"/>
                <a:cs typeface="Arial" pitchFamily="34" charset="0"/>
              </a:rPr>
              <a:t>grace sets aside the law </a:t>
            </a:r>
            <a:r>
              <a:rPr lang="en-US" dirty="0" smtClean="0">
                <a:latin typeface="Arial" pitchFamily="34" charset="0"/>
                <a:cs typeface="Arial" pitchFamily="34" charset="0"/>
              </a:rPr>
              <a:t>because these things are fulfilled through Christ.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grace is free to give us but what we cannot earn, deserve or get from the law.</a:t>
            </a:r>
          </a:p>
          <a:p>
            <a:endParaRPr lang="en-US" dirty="0" smtClean="0">
              <a:latin typeface="Arial" pitchFamily="34" charset="0"/>
              <a:cs typeface="Arial" pitchFamily="34" charset="0"/>
            </a:endParaRPr>
          </a:p>
          <a:p>
            <a:r>
              <a:rPr lang="en-US" b="1" dirty="0" smtClean="0">
                <a:latin typeface="Arial" pitchFamily="34" charset="0"/>
                <a:cs typeface="Arial" pitchFamily="34" charset="0"/>
              </a:rPr>
              <a:t>Grace</a:t>
            </a:r>
            <a:r>
              <a:rPr lang="en-US" dirty="0" smtClean="0">
                <a:latin typeface="Arial" pitchFamily="34" charset="0"/>
                <a:cs typeface="Arial" pitchFamily="34" charset="0"/>
              </a:rPr>
              <a:t> can give what the law can never gives us: relationship with God in time and in eternity.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Grace can only be appropriated by faith; merit can only be appropriated by working.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0"/>
            <a:ext cx="9144000" cy="6934200"/>
          </a:xfrm>
        </p:spPr>
        <p:txBody>
          <a:bodyPr>
            <a:normAutofit/>
          </a:bodyPr>
          <a:lstStyle/>
          <a:p>
            <a:r>
              <a:rPr lang="en-US" dirty="0" smtClean="0">
                <a:latin typeface="Arial" pitchFamily="34" charset="0"/>
                <a:cs typeface="Arial" pitchFamily="34" charset="0"/>
              </a:rPr>
              <a:t>Not children but sons. How did we become the adult sons of Abraham?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pPr>
              <a:buNone/>
            </a:pP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p:txBody>
      </p:sp>
      <p:sp>
        <p:nvSpPr>
          <p:cNvPr id="4" name="Rectangle 3"/>
          <p:cNvSpPr/>
          <p:nvPr/>
        </p:nvSpPr>
        <p:spPr>
          <a:xfrm>
            <a:off x="990600" y="1219200"/>
            <a:ext cx="6858000" cy="518160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00"/>
              </a:solidFill>
            </a:endParaRPr>
          </a:p>
        </p:txBody>
      </p:sp>
      <p:cxnSp>
        <p:nvCxnSpPr>
          <p:cNvPr id="6" name="Straight Connector 5"/>
          <p:cNvCxnSpPr/>
          <p:nvPr/>
        </p:nvCxnSpPr>
        <p:spPr>
          <a:xfrm>
            <a:off x="1600200" y="2514600"/>
            <a:ext cx="0" cy="1295400"/>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295400" y="2971800"/>
            <a:ext cx="6858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1905000" y="2971800"/>
            <a:ext cx="1676400" cy="7620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1905000" y="3733800"/>
            <a:ext cx="1752600" cy="83820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7" name="Oval 16"/>
          <p:cNvSpPr/>
          <p:nvPr/>
        </p:nvSpPr>
        <p:spPr>
          <a:xfrm>
            <a:off x="3505200" y="1447800"/>
            <a:ext cx="3429000" cy="2362200"/>
          </a:xfrm>
          <a:prstGeom prst="ellipse">
            <a:avLst/>
          </a:prstGeom>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505200" y="4038600"/>
            <a:ext cx="3657600" cy="2057400"/>
          </a:xfrm>
          <a:prstGeom prst="ellipse">
            <a:avLst/>
          </a:prstGeom>
          <a:solidFill>
            <a:srgbClr val="00B050"/>
          </a:solidFill>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3810000" y="1752600"/>
            <a:ext cx="2895600" cy="1938992"/>
          </a:xfrm>
          <a:prstGeom prst="rect">
            <a:avLst/>
          </a:prstGeom>
          <a:noFill/>
          <a:ln>
            <a:noFill/>
          </a:ln>
        </p:spPr>
        <p:txBody>
          <a:bodyPr wrap="square" rtlCol="0">
            <a:spAutoFit/>
          </a:bodyPr>
          <a:lstStyle/>
          <a:p>
            <a:pPr algn="ctr"/>
            <a:r>
              <a:rPr lang="en-US" sz="2400" b="1" dirty="0" smtClean="0">
                <a:solidFill>
                  <a:schemeClr val="bg1"/>
                </a:solidFill>
              </a:rPr>
              <a:t>Positional Truth</a:t>
            </a:r>
          </a:p>
          <a:p>
            <a:endParaRPr lang="en-US" sz="2400" b="1" dirty="0" smtClean="0">
              <a:solidFill>
                <a:schemeClr val="bg1"/>
              </a:solidFill>
            </a:endParaRPr>
          </a:p>
          <a:p>
            <a:pPr algn="ctr"/>
            <a:r>
              <a:rPr lang="en-US" sz="2400" b="1" dirty="0" smtClean="0">
                <a:solidFill>
                  <a:schemeClr val="bg1"/>
                </a:solidFill>
              </a:rPr>
              <a:t>Adult Sons of Abraham by faith </a:t>
            </a:r>
          </a:p>
          <a:p>
            <a:pPr algn="ctr"/>
            <a:r>
              <a:rPr lang="en-US" sz="2400" b="1" dirty="0" smtClean="0">
                <a:solidFill>
                  <a:schemeClr val="bg1"/>
                </a:solidFill>
              </a:rPr>
              <a:t>in Christ</a:t>
            </a:r>
            <a:endParaRPr lang="en-US" sz="2400" b="1" dirty="0">
              <a:solidFill>
                <a:schemeClr val="bg1"/>
              </a:solidFill>
            </a:endParaRPr>
          </a:p>
        </p:txBody>
      </p:sp>
      <p:sp>
        <p:nvSpPr>
          <p:cNvPr id="22" name="TextBox 21"/>
          <p:cNvSpPr txBox="1"/>
          <p:nvPr/>
        </p:nvSpPr>
        <p:spPr>
          <a:xfrm>
            <a:off x="4114800" y="4267200"/>
            <a:ext cx="2667000" cy="1569660"/>
          </a:xfrm>
          <a:prstGeom prst="rect">
            <a:avLst/>
          </a:prstGeom>
          <a:noFill/>
        </p:spPr>
        <p:txBody>
          <a:bodyPr wrap="square" rtlCol="0">
            <a:spAutoFit/>
          </a:bodyPr>
          <a:lstStyle/>
          <a:p>
            <a:r>
              <a:rPr lang="en-US" sz="2400" b="1" dirty="0" smtClean="0">
                <a:solidFill>
                  <a:schemeClr val="bg1"/>
                </a:solidFill>
              </a:rPr>
              <a:t>Experiential Truth</a:t>
            </a:r>
          </a:p>
          <a:p>
            <a:endParaRPr lang="en-US" sz="2400" b="1" dirty="0" smtClean="0">
              <a:solidFill>
                <a:schemeClr val="bg1"/>
              </a:solidFill>
            </a:endParaRPr>
          </a:p>
          <a:p>
            <a:r>
              <a:rPr lang="en-US" sz="2400" b="1" dirty="0" smtClean="0">
                <a:solidFill>
                  <a:schemeClr val="bg1"/>
                </a:solidFill>
              </a:rPr>
              <a:t>Children of God by Indw HS, FHS</a:t>
            </a:r>
            <a:endParaRPr lang="en-US" sz="2400" b="1" dirty="0">
              <a:solidFill>
                <a:schemeClr val="bg1"/>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The same way that Abraham became an adult son: </a:t>
            </a:r>
            <a:r>
              <a:rPr lang="en-US" b="1" dirty="0" smtClean="0">
                <a:solidFill>
                  <a:srgbClr val="C00000"/>
                </a:solidFill>
                <a:latin typeface="Arial" pitchFamily="34" charset="0"/>
                <a:cs typeface="Arial" pitchFamily="34" charset="0"/>
              </a:rPr>
              <a:t>“Believe on the Lord Jesus Christ and thou shalt be saved”; Acts 16:32</a:t>
            </a:r>
          </a:p>
          <a:p>
            <a:endParaRPr lang="en-US" b="1" dirty="0" smtClean="0">
              <a:solidFill>
                <a:srgbClr val="C00000"/>
              </a:solidFill>
              <a:latin typeface="Arial" pitchFamily="34" charset="0"/>
              <a:cs typeface="Arial" pitchFamily="34" charset="0"/>
            </a:endParaRPr>
          </a:p>
          <a:p>
            <a:r>
              <a:rPr lang="en-US" b="1" dirty="0" smtClean="0">
                <a:solidFill>
                  <a:srgbClr val="C00000"/>
                </a:solidFill>
                <a:latin typeface="Arial" pitchFamily="34" charset="0"/>
                <a:cs typeface="Arial" pitchFamily="34" charset="0"/>
              </a:rPr>
              <a:t>Genesis 15:6 — “Abraham believed the Lord; and he reckoned it to his account for righteousness.”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is getting ready to say that there is no excuse for anyone going to the Law after salvation.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Once we are adult sons of Abraham by faith in Christ we are to live like children of God under grace.</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0"/>
            <a:ext cx="9144000" cy="7086600"/>
          </a:xfrm>
        </p:spPr>
        <p:txBody>
          <a:bodyPr>
            <a:normAutofit/>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The law can only help up to the point of salvation by proving that a person is bankrupt and needs a saviour, but the law cannot help after salvation.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law can only hinder and make a person a legalist.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law can put you in slavery, in bondage, rob you of power, </a:t>
            </a:r>
            <a:r>
              <a:rPr lang="en-US" u="sng" dirty="0" smtClean="0">
                <a:latin typeface="Arial" pitchFamily="34" charset="0"/>
                <a:cs typeface="Arial" pitchFamily="34" charset="0"/>
              </a:rPr>
              <a:t>but the law can’t make you spiritual and it can’t save you. </a:t>
            </a:r>
          </a:p>
          <a:p>
            <a:endParaRPr lang="en-US" dirty="0" smtClean="0"/>
          </a:p>
          <a:p>
            <a:r>
              <a:rPr lang="en-US" dirty="0" smtClean="0">
                <a:latin typeface="Arial" pitchFamily="34" charset="0"/>
                <a:cs typeface="Arial" pitchFamily="34" charset="0"/>
              </a:rPr>
              <a:t>Relationship with God is based on regeneration, not natural generation. </a:t>
            </a:r>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Relationship with God is based on being born again (spiritually), never by the first (physical) birth.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Salvation comes through regeneration. The natural descendants of Abraham </a:t>
            </a:r>
            <a:r>
              <a:rPr lang="en-US" u="sng" dirty="0" smtClean="0">
                <a:latin typeface="Arial" pitchFamily="34" charset="0"/>
                <a:cs typeface="Arial" pitchFamily="34" charset="0"/>
              </a:rPr>
              <a:t>are not saved by being the natural descendants of Abraham, </a:t>
            </a:r>
            <a:r>
              <a:rPr lang="en-US" dirty="0" smtClean="0">
                <a:latin typeface="Arial" pitchFamily="34" charset="0"/>
                <a:cs typeface="Arial" pitchFamily="34" charset="0"/>
              </a:rPr>
              <a:t>they must be born again.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John the Baptist called the natural generation of Abraham in his day a generation of vipers; Jesus called them the sons of Satan — </a:t>
            </a:r>
            <a:r>
              <a:rPr lang="en-US" b="1" dirty="0" smtClean="0">
                <a:solidFill>
                  <a:srgbClr val="C00000"/>
                </a:solidFill>
                <a:latin typeface="Arial" pitchFamily="34" charset="0"/>
                <a:cs typeface="Arial" pitchFamily="34" charset="0"/>
              </a:rPr>
              <a:t>“You are of your father the devil.” </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So obviously the natural physical seed of Abraham are not saved. Israel was an elect nation but it did not insure that everyone would be saved (individual decision). </a:t>
            </a: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b="1" dirty="0" smtClean="0">
                <a:solidFill>
                  <a:srgbClr val="002060"/>
                </a:solidFill>
                <a:latin typeface="Arial" pitchFamily="34" charset="0"/>
                <a:cs typeface="Arial" pitchFamily="34" charset="0"/>
              </a:rPr>
              <a:t>3:8 “And the Scriptures, foreseeing that God would justify the Gentiles, by faith, preached the gospel beforehand to Abraham, saying, “ All the nations shall be blessed in you.”</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Quotation from </a:t>
            </a:r>
            <a:r>
              <a:rPr lang="en-US" b="1" dirty="0" smtClean="0">
                <a:solidFill>
                  <a:srgbClr val="C00000"/>
                </a:solidFill>
                <a:latin typeface="Arial" pitchFamily="34" charset="0"/>
                <a:cs typeface="Arial" pitchFamily="34" charset="0"/>
              </a:rPr>
              <a:t>Genesis 12:3, “And the scripture...”: “and in you all the families of the earth shall be blessed.”</a:t>
            </a:r>
          </a:p>
          <a:p>
            <a:pPr hangingPunct="0"/>
            <a:endParaRPr lang="en-US" b="1" dirty="0" smtClean="0">
              <a:solidFill>
                <a:srgbClr val="002060"/>
              </a:solidFill>
              <a:latin typeface="Arial" pitchFamily="34" charset="0"/>
              <a:cs typeface="Arial" pitchFamily="34" charset="0"/>
            </a:endParaRPr>
          </a:p>
          <a:p>
            <a:pPr hangingPunct="0"/>
            <a:r>
              <a:rPr lang="en-US" dirty="0" smtClean="0">
                <a:latin typeface="Arial" pitchFamily="34" charset="0"/>
                <a:cs typeface="Arial" pitchFamily="34" charset="0"/>
              </a:rPr>
              <a:t>It is in </a:t>
            </a:r>
            <a:r>
              <a:rPr lang="en-US" u="sng" dirty="0" smtClean="0">
                <a:latin typeface="Arial" pitchFamily="34" charset="0"/>
                <a:cs typeface="Arial" pitchFamily="34" charset="0"/>
              </a:rPr>
              <a:t>Abraham’s progeny, in Christ</a:t>
            </a:r>
            <a:r>
              <a:rPr lang="en-US" dirty="0" smtClean="0">
                <a:latin typeface="Arial" pitchFamily="34" charset="0"/>
                <a:cs typeface="Arial" pitchFamily="34" charset="0"/>
              </a:rPr>
              <a:t>, that all the families of the earth will be blessed.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Remember that Jesus Christ in His humanity is descended from Abraham through David.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this part means that Abraham is going to be a blessing way beyond his own generation, although he was a blessing to his own generation. </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He was also a blessing to other generations not because he personally was but because the line of Christ comes through Abraham.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a:t>
            </a:r>
            <a:r>
              <a:rPr lang="en-US" b="1" dirty="0" smtClean="0">
                <a:solidFill>
                  <a:srgbClr val="C00000"/>
                </a:solidFill>
                <a:latin typeface="Arial" pitchFamily="34" charset="0"/>
                <a:cs typeface="Arial" pitchFamily="34" charset="0"/>
              </a:rPr>
              <a:t>“in you” </a:t>
            </a:r>
            <a:r>
              <a:rPr lang="en-US" dirty="0" smtClean="0">
                <a:latin typeface="Arial" pitchFamily="34" charset="0"/>
                <a:cs typeface="Arial" pitchFamily="34" charset="0"/>
              </a:rPr>
              <a:t>(Abraham’s line of believers through salvation in Christ) </a:t>
            </a:r>
            <a:r>
              <a:rPr lang="en-US" b="1" dirty="0" smtClean="0">
                <a:solidFill>
                  <a:srgbClr val="C00000"/>
                </a:solidFill>
                <a:latin typeface="Arial" pitchFamily="34" charset="0"/>
                <a:cs typeface="Arial" pitchFamily="34" charset="0"/>
              </a:rPr>
              <a:t>shall all the families of the earth be blessed.”</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 “And the scripture, foreseeing” </a:t>
            </a:r>
            <a:r>
              <a:rPr lang="en-US" dirty="0" smtClean="0">
                <a:latin typeface="Arial" pitchFamily="34" charset="0"/>
                <a:cs typeface="Arial" pitchFamily="34" charset="0"/>
              </a:rPr>
              <a:t>— “foreseeing” is an AAPtc – PROIDOUSA - the action of the aorist participle precedes the action of the main verb which is </a:t>
            </a:r>
            <a:r>
              <a:rPr lang="en-US" b="1" dirty="0" smtClean="0">
                <a:solidFill>
                  <a:srgbClr val="002060"/>
                </a:solidFill>
                <a:latin typeface="Arial" pitchFamily="34" charset="0"/>
                <a:cs typeface="Arial" pitchFamily="34" charset="0"/>
              </a:rPr>
              <a:t>“preached the gospel” </a:t>
            </a:r>
            <a:r>
              <a:rPr lang="en-US" dirty="0" smtClean="0">
                <a:latin typeface="Arial" pitchFamily="34" charset="0"/>
                <a:cs typeface="Arial" pitchFamily="34" charset="0"/>
              </a:rPr>
              <a:t>(PROEUEGGELISATO).  And when did the scripture foresee? In what point of time?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It foresaw it in the moment when </a:t>
            </a:r>
            <a:r>
              <a:rPr lang="en-US" b="1" dirty="0" smtClean="0">
                <a:solidFill>
                  <a:srgbClr val="C00000"/>
                </a:solidFill>
                <a:latin typeface="Arial" pitchFamily="34" charset="0"/>
                <a:cs typeface="Arial" pitchFamily="34" charset="0"/>
              </a:rPr>
              <a:t>Genesis 12:3 </a:t>
            </a:r>
            <a:r>
              <a:rPr lang="en-US" dirty="0" smtClean="0">
                <a:latin typeface="Arial" pitchFamily="34" charset="0"/>
                <a:cs typeface="Arial" pitchFamily="34" charset="0"/>
              </a:rPr>
              <a:t>was quoted. The word “foreseeing” means to anticipate.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What did the scripture anticipate?</a:t>
            </a:r>
            <a:r>
              <a:rPr lang="en-US" b="1" dirty="0" smtClean="0">
                <a:solidFill>
                  <a:srgbClr val="C00000"/>
                </a:solidFill>
                <a:latin typeface="Arial" pitchFamily="34" charset="0"/>
                <a:cs typeface="Arial" pitchFamily="34" charset="0"/>
              </a:rPr>
              <a:t> “That God would justify the heathen </a:t>
            </a:r>
            <a:r>
              <a:rPr lang="en-US" dirty="0" smtClean="0">
                <a:latin typeface="Arial" pitchFamily="34" charset="0"/>
                <a:cs typeface="Arial" pitchFamily="34" charset="0"/>
              </a:rPr>
              <a:t>[Gentiles].” EK PISTEOS DIKAIOS TA ETHNE – by faith God would justify the Gentiles.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Abraham was a Gentile when he was justified. Later on he became a Jew and became the father of the Jewish race at the moment of circumcision. </a:t>
            </a:r>
          </a:p>
          <a:p>
            <a:endParaRPr lang="en-US"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“Would justify” – </a:t>
            </a:r>
            <a:r>
              <a:rPr lang="en-US" dirty="0" smtClean="0">
                <a:latin typeface="Arial" pitchFamily="34" charset="0"/>
                <a:cs typeface="Arial" pitchFamily="34" charset="0"/>
              </a:rPr>
              <a:t>DIKAIOS - is a present indicative active. The present tense means that God habitually did it the same way in every case.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indicative mood is the mood of reality and it is a real thing that the heathen are justified - by faith in Jesus Christ, </a:t>
            </a:r>
            <a:r>
              <a:rPr lang="en-US" b="1" dirty="0" smtClean="0">
                <a:solidFill>
                  <a:srgbClr val="C00000"/>
                </a:solidFill>
                <a:latin typeface="Arial" pitchFamily="34" charset="0"/>
                <a:cs typeface="Arial" pitchFamily="34" charset="0"/>
              </a:rPr>
              <a:t>Romans 5:1</a:t>
            </a:r>
            <a:r>
              <a:rPr lang="en-US" dirty="0" smtClean="0">
                <a:latin typeface="Arial" pitchFamily="34" charset="0"/>
                <a:cs typeface="Arial" pitchFamily="34" charset="0"/>
              </a:rPr>
              <a:t>. </a:t>
            </a:r>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20000"/>
          </a:bodyPr>
          <a:lstStyle/>
          <a:p>
            <a:pPr hangingPunct="0"/>
            <a:r>
              <a:rPr lang="en-US" b="1" dirty="0" smtClean="0">
                <a:solidFill>
                  <a:srgbClr val="002060"/>
                </a:solidFill>
                <a:latin typeface="Arial" pitchFamily="34" charset="0"/>
                <a:cs typeface="Arial" pitchFamily="34" charset="0"/>
              </a:rPr>
              <a:t>“that God would justify the heathen through faith” </a:t>
            </a:r>
            <a:r>
              <a:rPr lang="en-US" dirty="0" smtClean="0">
                <a:latin typeface="Arial" pitchFamily="34" charset="0"/>
                <a:cs typeface="Arial" pitchFamily="34" charset="0"/>
              </a:rPr>
              <a:t>— EK PISTEOS – preposition of origin or source, out from the source of faith, through faith.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3:7 we have the fact that we become adult sons of God by means of faith, and in both cases faith is the origin of being an adult son, faith is the origin of justification. </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“And the scripture [</a:t>
            </a:r>
            <a:r>
              <a:rPr lang="en-US" b="1" dirty="0" smtClean="0">
                <a:solidFill>
                  <a:srgbClr val="C00000"/>
                </a:solidFill>
                <a:latin typeface="Arial" pitchFamily="34" charset="0"/>
                <a:cs typeface="Arial" pitchFamily="34" charset="0"/>
              </a:rPr>
              <a:t>Genesis 12:3</a:t>
            </a:r>
            <a:r>
              <a:rPr lang="en-US" b="1" dirty="0" smtClean="0">
                <a:solidFill>
                  <a:srgbClr val="002060"/>
                </a:solidFill>
                <a:latin typeface="Arial" pitchFamily="34" charset="0"/>
                <a:cs typeface="Arial" pitchFamily="34" charset="0"/>
              </a:rPr>
              <a:t>], anticipating in a point of time [</a:t>
            </a:r>
            <a:r>
              <a:rPr lang="en-US" dirty="0" smtClean="0">
                <a:latin typeface="Arial" pitchFamily="34" charset="0"/>
                <a:cs typeface="Arial" pitchFamily="34" charset="0"/>
              </a:rPr>
              <a:t>when Genesis 12:3 was written</a:t>
            </a:r>
            <a:r>
              <a:rPr lang="en-US" b="1" dirty="0" smtClean="0">
                <a:solidFill>
                  <a:srgbClr val="002060"/>
                </a:solidFill>
                <a:latin typeface="Arial" pitchFamily="34" charset="0"/>
                <a:cs typeface="Arial" pitchFamily="34" charset="0"/>
              </a:rPr>
              <a:t>] that God would always [</a:t>
            </a:r>
            <a:r>
              <a:rPr lang="en-US" dirty="0" smtClean="0">
                <a:solidFill>
                  <a:srgbClr val="002060"/>
                </a:solidFill>
                <a:latin typeface="Arial" pitchFamily="34" charset="0"/>
                <a:cs typeface="Arial" pitchFamily="34" charset="0"/>
              </a:rPr>
              <a:t>habitually</a:t>
            </a:r>
            <a:r>
              <a:rPr lang="en-US" b="1" dirty="0" smtClean="0">
                <a:solidFill>
                  <a:srgbClr val="002060"/>
                </a:solidFill>
                <a:latin typeface="Arial" pitchFamily="34" charset="0"/>
                <a:cs typeface="Arial" pitchFamily="34" charset="0"/>
              </a:rPr>
              <a:t>] justify the heathen from the source of faith, preached before [</a:t>
            </a:r>
            <a:r>
              <a:rPr lang="en-US" dirty="0" smtClean="0">
                <a:solidFill>
                  <a:srgbClr val="002060"/>
                </a:solidFill>
                <a:latin typeface="Arial" pitchFamily="34" charset="0"/>
                <a:cs typeface="Arial" pitchFamily="34" charset="0"/>
              </a:rPr>
              <a:t>the main verb</a:t>
            </a:r>
            <a:r>
              <a:rPr lang="en-US" b="1" dirty="0" smtClean="0">
                <a:solidFill>
                  <a:srgbClr val="002060"/>
                </a:solidFill>
                <a:latin typeface="Arial" pitchFamily="34" charset="0"/>
                <a:cs typeface="Arial" pitchFamily="34" charset="0"/>
              </a:rPr>
              <a:t>]..”</a:t>
            </a:r>
          </a:p>
          <a:p>
            <a:pPr hangingPunct="0"/>
            <a:endParaRPr lang="en-US" b="1" dirty="0" smtClean="0">
              <a:solidFill>
                <a:srgbClr val="002060"/>
              </a:solidFill>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“Preached before” – </a:t>
            </a:r>
            <a:r>
              <a:rPr lang="en-US" dirty="0" smtClean="0">
                <a:latin typeface="Arial" pitchFamily="34" charset="0"/>
                <a:cs typeface="Arial" pitchFamily="34" charset="0"/>
              </a:rPr>
              <a:t>AMIndic</a:t>
            </a:r>
            <a:r>
              <a:rPr lang="en-US" b="1" dirty="0" smtClean="0">
                <a:solidFill>
                  <a:srgbClr val="002060"/>
                </a:solidFill>
                <a:latin typeface="Arial" pitchFamily="34" charset="0"/>
                <a:cs typeface="Arial" pitchFamily="34" charset="0"/>
              </a:rPr>
              <a:t> </a:t>
            </a:r>
            <a:r>
              <a:rPr lang="en-US" dirty="0" smtClean="0">
                <a:latin typeface="Arial" pitchFamily="34" charset="0"/>
                <a:cs typeface="Arial" pitchFamily="34" charset="0"/>
              </a:rPr>
              <a:t> refers to a point of time when Abraham heard the gospel while still in Ur of the Chaldees.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middle voice means that Abraham was personally benefited by hearing the gospel, receiving the gospel and being born again.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The indicative mood expresses the reality of the historical event. </a:t>
            </a:r>
            <a:r>
              <a:rPr lang="en-US" b="1" dirty="0" smtClean="0">
                <a:solidFill>
                  <a:srgbClr val="002060"/>
                </a:solidFill>
                <a:latin typeface="Arial" pitchFamily="34" charset="0"/>
                <a:cs typeface="Arial" pitchFamily="34" charset="0"/>
              </a:rPr>
              <a:t>“Preached before” </a:t>
            </a:r>
            <a:r>
              <a:rPr lang="en-US" dirty="0" smtClean="0">
                <a:latin typeface="Arial" pitchFamily="34" charset="0"/>
                <a:cs typeface="Arial" pitchFamily="34" charset="0"/>
              </a:rPr>
              <a:t>means to announce the gospel before hand in history.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person who is the recipient is described by two words, </a:t>
            </a:r>
            <a:r>
              <a:rPr lang="en-US" b="1" dirty="0" smtClean="0">
                <a:solidFill>
                  <a:srgbClr val="002060"/>
                </a:solidFill>
                <a:latin typeface="Arial" pitchFamily="34" charset="0"/>
                <a:cs typeface="Arial" pitchFamily="34" charset="0"/>
              </a:rPr>
              <a:t>“unto Abraham” </a:t>
            </a:r>
            <a:r>
              <a:rPr lang="en-US" dirty="0" smtClean="0">
                <a:latin typeface="Arial" pitchFamily="34" charset="0"/>
                <a:cs typeface="Arial" pitchFamily="34" charset="0"/>
              </a:rPr>
              <a:t>— dative of advantage. It was to Abraham’s advantage to hear the gospel. </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“In you shall all nations be blessed.” – </a:t>
            </a:r>
            <a:r>
              <a:rPr lang="en-US" dirty="0" smtClean="0">
                <a:solidFill>
                  <a:srgbClr val="002060"/>
                </a:solidFill>
                <a:latin typeface="Arial" pitchFamily="34" charset="0"/>
                <a:cs typeface="Arial" pitchFamily="34" charset="0"/>
              </a:rPr>
              <a:t>Future Pass Indic </a:t>
            </a:r>
            <a:r>
              <a:rPr lang="en-US" dirty="0" smtClean="0">
                <a:latin typeface="Arial" pitchFamily="34" charset="0"/>
                <a:cs typeface="Arial" pitchFamily="34" charset="0"/>
              </a:rPr>
              <a:t>ENEULOGETHESONTAI – to receive blessing. Gentile nations will hear the gospel through saved Jews and through Christ Himself.</a:t>
            </a:r>
          </a:p>
          <a:p>
            <a:pPr hangingPunct="0">
              <a:buNone/>
            </a:pPr>
            <a:endParaRPr lang="en-US" b="1" dirty="0" smtClean="0">
              <a:solidFill>
                <a:srgbClr val="002060"/>
              </a:solidFill>
              <a:latin typeface="Arial" pitchFamily="34" charset="0"/>
              <a:cs typeface="Arial" pitchFamily="34" charset="0"/>
            </a:endParaRPr>
          </a:p>
          <a:p>
            <a:r>
              <a:rPr lang="en-US" dirty="0" smtClean="0">
                <a:latin typeface="Arial" pitchFamily="34" charset="0"/>
                <a:cs typeface="Arial" pitchFamily="34" charset="0"/>
              </a:rPr>
              <a:t>What did Abraham hear when he was still in Ur of the Chaldees? He heard that in Christ all nations would be blessed. </a:t>
            </a:r>
          </a:p>
          <a:p>
            <a:endParaRPr lang="en-US" dirty="0" smtClean="0">
              <a:latin typeface="Arial" pitchFamily="34" charset="0"/>
              <a:cs typeface="Arial"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He heard the gospel; he heard about Jesus Christ. He heard that in Christ would come blessing to all nations, and </a:t>
            </a:r>
            <a:r>
              <a:rPr lang="en-US" b="1" dirty="0" smtClean="0">
                <a:solidFill>
                  <a:srgbClr val="002060"/>
                </a:solidFill>
                <a:latin typeface="Arial" pitchFamily="34" charset="0"/>
                <a:cs typeface="Arial" pitchFamily="34" charset="0"/>
              </a:rPr>
              <a:t>“all nations” </a:t>
            </a:r>
            <a:r>
              <a:rPr lang="en-US" dirty="0" smtClean="0">
                <a:latin typeface="Arial" pitchFamily="34" charset="0"/>
                <a:cs typeface="Arial" pitchFamily="34" charset="0"/>
              </a:rPr>
              <a:t>means the nations outside of Israel.</a:t>
            </a:r>
            <a:endParaRPr lang="en-US" dirty="0" smtClean="0"/>
          </a:p>
          <a:p>
            <a:endParaRPr lang="en-US" dirty="0" smtClean="0">
              <a:latin typeface="Arial" pitchFamily="34" charset="0"/>
              <a:cs typeface="Arial" pitchFamily="34" charset="0"/>
            </a:endParaRPr>
          </a:p>
          <a:p>
            <a:r>
              <a:rPr lang="en-US" dirty="0" smtClean="0">
                <a:latin typeface="Arial" pitchFamily="34" charset="0"/>
                <a:cs typeface="Arial" pitchFamily="34" charset="0"/>
              </a:rPr>
              <a:t>Israel is included but Israel is one of only many nations when it comes to the gospel.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know this is in the future because it is in the future tense</a:t>
            </a:r>
            <a:r>
              <a:rPr lang="en-US" b="1" dirty="0" smtClean="0">
                <a:solidFill>
                  <a:srgbClr val="002060"/>
                </a:solidFill>
                <a:latin typeface="Arial" pitchFamily="34" charset="0"/>
                <a:cs typeface="Arial" pitchFamily="34" charset="0"/>
              </a:rPr>
              <a:t>: “shall be blessed.” </a:t>
            </a:r>
            <a:r>
              <a:rPr lang="en-US" dirty="0" smtClean="0">
                <a:latin typeface="Arial" pitchFamily="34" charset="0"/>
                <a:cs typeface="Arial" pitchFamily="34" charset="0"/>
              </a:rPr>
              <a:t>This indicates that this would be perpetuated generation after generation.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in the passive voice: every generation thereafter would receive blessing by believing in Jesus Christ.</a:t>
            </a:r>
          </a:p>
          <a:p>
            <a:endParaRPr lang="en-US"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3:8 </a:t>
            </a:r>
            <a:r>
              <a:rPr lang="en-US" dirty="0" smtClean="0">
                <a:latin typeface="Arial" pitchFamily="34" charset="0"/>
                <a:cs typeface="Arial" pitchFamily="34" charset="0"/>
              </a:rPr>
              <a:t>quotes </a:t>
            </a:r>
            <a:r>
              <a:rPr lang="en-US" b="1" dirty="0" smtClean="0">
                <a:solidFill>
                  <a:srgbClr val="C00000"/>
                </a:solidFill>
                <a:latin typeface="Arial" pitchFamily="34" charset="0"/>
                <a:cs typeface="Arial" pitchFamily="34" charset="0"/>
              </a:rPr>
              <a:t>Genesis 12:3 </a:t>
            </a:r>
            <a:r>
              <a:rPr lang="en-US" dirty="0" smtClean="0">
                <a:latin typeface="Arial" pitchFamily="34" charset="0"/>
                <a:cs typeface="Arial" pitchFamily="34" charset="0"/>
              </a:rPr>
              <a:t>to establish a principle: God foresaw that He would always and habitually justify the Gentiles out of the source of faith, and He announced to Abraham the gospel which Abraham received by faith.</a:t>
            </a:r>
          </a:p>
          <a:p>
            <a:endParaRPr lang="en-US" dirty="0" smtClean="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So it is the </a:t>
            </a:r>
            <a:r>
              <a:rPr lang="en-US" u="sng" dirty="0" smtClean="0">
                <a:latin typeface="Arial" pitchFamily="34" charset="0"/>
                <a:cs typeface="Arial" pitchFamily="34" charset="0"/>
              </a:rPr>
              <a:t>difference</a:t>
            </a:r>
            <a:r>
              <a:rPr lang="en-US" dirty="0" smtClean="0">
                <a:latin typeface="Arial" pitchFamily="34" charset="0"/>
                <a:cs typeface="Arial" pitchFamily="34" charset="0"/>
              </a:rPr>
              <a:t> between believing and working for salvation and the difference between believing and working for spirituality.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“that ye should not obey the truth” is not found in the original text.</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 “before whose eyes” – </a:t>
            </a:r>
            <a:r>
              <a:rPr lang="en-US" dirty="0" smtClean="0">
                <a:latin typeface="Arial" pitchFamily="34" charset="0"/>
                <a:cs typeface="Arial" pitchFamily="34" charset="0"/>
              </a:rPr>
              <a:t>HOIS KAT OPHTHALMOUS- “Before your very eyes Christ was set forth crucified.”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You </a:t>
            </a:r>
            <a:r>
              <a:rPr lang="en-US" u="sng" dirty="0" smtClean="0">
                <a:latin typeface="Arial" pitchFamily="34" charset="0"/>
                <a:cs typeface="Arial" pitchFamily="34" charset="0"/>
              </a:rPr>
              <a:t>used to have </a:t>
            </a:r>
            <a:r>
              <a:rPr lang="en-US" dirty="0" smtClean="0">
                <a:latin typeface="Arial" pitchFamily="34" charset="0"/>
                <a:cs typeface="Arial" pitchFamily="34" charset="0"/>
              </a:rPr>
              <a:t>your eyes on Christ, </a:t>
            </a:r>
            <a:r>
              <a:rPr lang="en-US" u="sng" dirty="0" smtClean="0">
                <a:latin typeface="Arial" pitchFamily="34" charset="0"/>
                <a:cs typeface="Arial" pitchFamily="34" charset="0"/>
              </a:rPr>
              <a:t>now</a:t>
            </a:r>
            <a:r>
              <a:rPr lang="en-US" dirty="0" smtClean="0">
                <a:latin typeface="Arial" pitchFamily="34" charset="0"/>
                <a:cs typeface="Arial" pitchFamily="34" charset="0"/>
              </a:rPr>
              <a:t> you have your eyes on the Mosaic law. </a:t>
            </a:r>
            <a:r>
              <a:rPr lang="en-US" b="1" dirty="0" smtClean="0">
                <a:solidFill>
                  <a:srgbClr val="002060"/>
                </a:solidFill>
                <a:latin typeface="Arial" pitchFamily="34" charset="0"/>
                <a:cs typeface="Arial" pitchFamily="34" charset="0"/>
              </a:rPr>
              <a:t>“Before whose eyes” </a:t>
            </a:r>
            <a:r>
              <a:rPr lang="en-US" dirty="0" smtClean="0">
                <a:latin typeface="Arial" pitchFamily="34" charset="0"/>
                <a:cs typeface="Arial" pitchFamily="34" charset="0"/>
              </a:rPr>
              <a:t>refers to perception, they saw it in their mind’s eye.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 All nations in all times will be blessed. That is why Jesus Christ said in </a:t>
            </a:r>
            <a:r>
              <a:rPr lang="en-US" b="1" dirty="0" smtClean="0">
                <a:solidFill>
                  <a:srgbClr val="C00000"/>
                </a:solidFill>
                <a:latin typeface="Arial" pitchFamily="34" charset="0"/>
                <a:cs typeface="Arial" pitchFamily="34" charset="0"/>
              </a:rPr>
              <a:t>John 8:56, “Your father Abraham rejoiced to see my day; and he saw it, and was glad.”</a:t>
            </a:r>
            <a:endParaRPr lang="en-US" dirty="0" smtClean="0"/>
          </a:p>
          <a:p>
            <a:endParaRPr lang="en-US" dirty="0" smtClean="0">
              <a:latin typeface="Arial" pitchFamily="34" charset="0"/>
              <a:cs typeface="Arial" pitchFamily="34" charset="0"/>
            </a:endParaRPr>
          </a:p>
          <a:p>
            <a:r>
              <a:rPr lang="en-US" dirty="0" smtClean="0">
                <a:latin typeface="Arial" pitchFamily="34" charset="0"/>
                <a:cs typeface="Arial" pitchFamily="34" charset="0"/>
              </a:rPr>
              <a:t>Abraham wasn’t there when Christ was on earth. How did he see the day? When he was in Ur of the Chaldees.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rejoiced to see, down through the corridors of time, one from his own physical line, the Lord Jesus Christ dying on the cross for his sins.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And he responded by faith. Abraham saw the Lord’s day when the gospel was announced to him in </a:t>
            </a:r>
            <a:r>
              <a:rPr lang="en-US" b="1" dirty="0" smtClean="0">
                <a:solidFill>
                  <a:srgbClr val="C00000"/>
                </a:solidFill>
                <a:latin typeface="Arial" pitchFamily="34" charset="0"/>
                <a:cs typeface="Arial" pitchFamily="34" charset="0"/>
              </a:rPr>
              <a:t>Genesis 12:3.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All the nations of the earth are blessed </a:t>
            </a:r>
            <a:r>
              <a:rPr lang="en-US" u="sng" dirty="0" smtClean="0">
                <a:latin typeface="Arial" pitchFamily="34" charset="0"/>
                <a:cs typeface="Arial" pitchFamily="34" charset="0"/>
              </a:rPr>
              <a:t>through Abraham’s greater Son, who is also David’s greater Son, the Lord Jesus Christ.</a:t>
            </a:r>
            <a:r>
              <a:rPr lang="en-US" dirty="0" smtClean="0">
                <a:latin typeface="Arial" pitchFamily="34" charset="0"/>
                <a:cs typeface="Arial" pitchFamily="34" charset="0"/>
              </a:rPr>
              <a:t> This is the blessing of regeneration, of eternal salvation. </a:t>
            </a:r>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b="1" dirty="0" smtClean="0">
                <a:solidFill>
                  <a:srgbClr val="002060"/>
                </a:solidFill>
                <a:latin typeface="Arial" pitchFamily="34" charset="0"/>
                <a:cs typeface="Arial" pitchFamily="34" charset="0"/>
              </a:rPr>
              <a:t>3:9 </a:t>
            </a:r>
            <a:r>
              <a:rPr lang="en-US" dirty="0" smtClean="0">
                <a:latin typeface="Arial" pitchFamily="34" charset="0"/>
                <a:cs typeface="Arial" pitchFamily="34" charset="0"/>
              </a:rPr>
              <a:t>— conclusion of these few verses</a:t>
            </a:r>
            <a:r>
              <a:rPr lang="en-US" b="1" dirty="0" smtClean="0">
                <a:solidFill>
                  <a:srgbClr val="002060"/>
                </a:solidFill>
                <a:latin typeface="Arial" pitchFamily="34" charset="0"/>
                <a:cs typeface="Arial" pitchFamily="34" charset="0"/>
              </a:rPr>
              <a:t>. “So then those who are of faith are blessed with Abraham, the believer.”</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“who are of faith” </a:t>
            </a:r>
            <a:r>
              <a:rPr lang="en-US" dirty="0" smtClean="0">
                <a:latin typeface="Arial" pitchFamily="34" charset="0"/>
                <a:cs typeface="Arial" pitchFamily="34" charset="0"/>
              </a:rPr>
              <a:t>– HOI EK PISTEOS –out from the source of faith. </a:t>
            </a:r>
          </a:p>
          <a:p>
            <a:pPr hangingPunct="0"/>
            <a:r>
              <a:rPr lang="en-US" b="1" dirty="0" smtClean="0">
                <a:solidFill>
                  <a:srgbClr val="002060"/>
                </a:solidFill>
                <a:latin typeface="Arial" pitchFamily="34" charset="0"/>
                <a:cs typeface="Arial" pitchFamily="34" charset="0"/>
              </a:rPr>
              <a:t>“are blessed with the believing Abraham” </a:t>
            </a:r>
            <a:r>
              <a:rPr lang="en-US" dirty="0" smtClean="0">
                <a:latin typeface="Arial" pitchFamily="34" charset="0"/>
                <a:cs typeface="Arial" pitchFamily="34" charset="0"/>
              </a:rPr>
              <a:t>-  the believing Abraham. It is a noun, not a verb, and it is dative of advantage which means that it is to Abraham’s advantage to believe in Jesus Christ back in Ur of the Chaldees.</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 “Blessed” </a:t>
            </a:r>
            <a:r>
              <a:rPr lang="en-US" dirty="0" smtClean="0">
                <a:latin typeface="Arial" pitchFamily="34" charset="0"/>
                <a:cs typeface="Arial" pitchFamily="34" charset="0"/>
              </a:rPr>
              <a:t>is a present tense, passive voice: constantly blessed, and the passive voice means grace. The passive voice means Abraham received blessing.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preposition “with” is a preposition of accompaniment or fellowship or association </a:t>
            </a:r>
            <a:r>
              <a:rPr lang="en-US" b="1" dirty="0" smtClean="0">
                <a:solidFill>
                  <a:srgbClr val="002060"/>
                </a:solidFill>
                <a:latin typeface="Arial" pitchFamily="34" charset="0"/>
                <a:cs typeface="Arial" pitchFamily="34" charset="0"/>
              </a:rPr>
              <a:t>— “with the believing Abraham.” </a:t>
            </a:r>
          </a:p>
          <a:p>
            <a:pPr hangingPunct="0"/>
            <a:endParaRPr lang="en-US" dirty="0" smtClean="0"/>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Notice that the Galatians have trusted in Christ as savior. They came by way of grace, by way of the cross.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After the cross they revert to the Mosaic law which is legalism. That doesn’t follow Abraham’s pattern.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These religious Jews bypass the cross and go to legalism - circumcision, keeping the law. But what did Abraham do in the analogy?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Abraham was a Gentile in Ur of the Chaldees when he accepted Christ. He went by way of the cross and he never went to the law at all.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was circumcised later and he became a Jew later through circumcision, but he never did live under the law. He is the pattern.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20000"/>
          </a:bodyPr>
          <a:lstStyle/>
          <a:p>
            <a:pPr hangingPunct="0"/>
            <a:r>
              <a:rPr lang="en-US" dirty="0" smtClean="0">
                <a:latin typeface="Arial" pitchFamily="34" charset="0"/>
                <a:cs typeface="Arial" pitchFamily="34" charset="0"/>
              </a:rPr>
              <a:t>The law never touched Abraham in any way, the law did not come until Moses. </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Gal 3:10-13</a:t>
            </a:r>
            <a:r>
              <a:rPr lang="en-US" dirty="0" smtClean="0">
                <a:latin typeface="Arial" pitchFamily="34" charset="0"/>
                <a:cs typeface="Arial" pitchFamily="34" charset="0"/>
              </a:rPr>
              <a:t>, the principle of grace illustrated by the doctrine of redemption. </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3:10 — “For as many as are of the works of the law are under a curse: for it is written, Cursed is everyone who does not abide by all things written in the book of the law to perform them.” </a:t>
            </a:r>
          </a:p>
          <a:p>
            <a:pPr hangingPunct="0"/>
            <a:endParaRPr lang="en-US" b="1" dirty="0" smtClean="0">
              <a:solidFill>
                <a:srgbClr val="002060"/>
              </a:solidFill>
              <a:latin typeface="Arial" pitchFamily="34" charset="0"/>
              <a:cs typeface="Arial" pitchFamily="34" charset="0"/>
            </a:endParaRPr>
          </a:p>
          <a:p>
            <a:pPr hangingPunct="0"/>
            <a:r>
              <a:rPr lang="en-US" dirty="0" smtClean="0">
                <a:latin typeface="Arial" pitchFamily="34" charset="0"/>
                <a:cs typeface="Arial" pitchFamily="34" charset="0"/>
              </a:rPr>
              <a:t>This verse shows us that we are in slavery under the law. The law makes a slave out of the human race. </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“For as many as” </a:t>
            </a:r>
            <a:r>
              <a:rPr lang="en-US" dirty="0" smtClean="0">
                <a:latin typeface="Arial" pitchFamily="34" charset="0"/>
                <a:cs typeface="Arial" pitchFamily="34" charset="0"/>
              </a:rPr>
              <a:t>refers specifically to those who keep the law for salvation, those who keep the law for spirituality.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What can the law do for the human race? The law can only put you in jail.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Why try to keep the law for salvation when the only thing the law can do for you is put you into slavery?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You go to the Mosaic law to find out that you are bankrupt but you don’t go to the Mosaic law for salvation because the law can’t save you.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You have to go to Christ for salvation. The only way to get out of that jail is through Christ. Christ is the door.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Christ is the way, the truth and the life; no man cometh unto the Father but by Him. </a:t>
            </a:r>
            <a:r>
              <a:rPr lang="en-US" u="sng" dirty="0" smtClean="0">
                <a:latin typeface="Arial" pitchFamily="34" charset="0"/>
                <a:cs typeface="Arial" pitchFamily="34" charset="0"/>
              </a:rPr>
              <a:t>You can’t get out of slavery, out of bondage to sin, apart from Christ. </a:t>
            </a:r>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b="1" dirty="0" smtClean="0">
                <a:solidFill>
                  <a:srgbClr val="002060"/>
                </a:solidFill>
                <a:latin typeface="Arial" pitchFamily="34" charset="0"/>
                <a:cs typeface="Arial" pitchFamily="34" charset="0"/>
              </a:rPr>
              <a:t>“For as many as are” </a:t>
            </a:r>
            <a:r>
              <a:rPr lang="en-US" dirty="0" smtClean="0">
                <a:latin typeface="Arial" pitchFamily="34" charset="0"/>
                <a:cs typeface="Arial" pitchFamily="34" charset="0"/>
              </a:rPr>
              <a:t>— EIMI – PAIndic – keep on being.</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a:t>
            </a:r>
            <a:r>
              <a:rPr lang="en-US" b="1" dirty="0" smtClean="0">
                <a:solidFill>
                  <a:srgbClr val="002060"/>
                </a:solidFill>
                <a:latin typeface="Arial" pitchFamily="34" charset="0"/>
                <a:cs typeface="Arial" pitchFamily="34" charset="0"/>
              </a:rPr>
              <a:t>“of the works of the law are under the curse.”  </a:t>
            </a:r>
            <a:r>
              <a:rPr lang="en-US" dirty="0" smtClean="0">
                <a:latin typeface="Arial" pitchFamily="34" charset="0"/>
                <a:cs typeface="Arial" pitchFamily="34" charset="0"/>
              </a:rPr>
              <a:t>Instead of the law blessing, what does the law do? It curses us. By going to the law the Galatians have placed themselves in the place of cursing and condemnation. </a:t>
            </a:r>
          </a:p>
          <a:p>
            <a:endParaRPr lang="en-US"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“For it is written” </a:t>
            </a:r>
            <a:r>
              <a:rPr lang="en-US" dirty="0" smtClean="0">
                <a:latin typeface="Arial" pitchFamily="34" charset="0"/>
                <a:cs typeface="Arial" pitchFamily="34" charset="0"/>
              </a:rPr>
              <a:t>— GRAPHO – Pf Pass - it is written in the past with the results that it stands written forever.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perfect tense reminds us that the Word of God liveth and abideth forever. Passive voice: the Bible receives writing.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Quotation from </a:t>
            </a:r>
            <a:r>
              <a:rPr lang="en-US" b="1" dirty="0" smtClean="0">
                <a:solidFill>
                  <a:srgbClr val="C00000"/>
                </a:solidFill>
                <a:latin typeface="Arial" pitchFamily="34" charset="0"/>
                <a:cs typeface="Arial" pitchFamily="34" charset="0"/>
              </a:rPr>
              <a:t>Deuteronomy 27:26</a:t>
            </a:r>
            <a:r>
              <a:rPr lang="en-US" dirty="0" smtClean="0">
                <a:latin typeface="Arial" pitchFamily="34" charset="0"/>
                <a:cs typeface="Arial" pitchFamily="34" charset="0"/>
              </a:rPr>
              <a:t>, a part of the Mosaic law and in the Mosaic law it says to the Jews, </a:t>
            </a:r>
            <a:r>
              <a:rPr lang="en-US" b="1" dirty="0" smtClean="0">
                <a:solidFill>
                  <a:srgbClr val="C00000"/>
                </a:solidFill>
                <a:latin typeface="Arial" pitchFamily="34" charset="0"/>
                <a:cs typeface="Arial" pitchFamily="34" charset="0"/>
              </a:rPr>
              <a:t>“for it is written, Cursed is everyone who does not abide by all things written in the book of the law to perform them.” </a:t>
            </a:r>
          </a:p>
          <a:p>
            <a:endParaRPr lang="en-US" b="1" dirty="0" smtClean="0">
              <a:solidFill>
                <a:srgbClr val="002060"/>
              </a:solidFill>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This is what the law says to the Jews</a:t>
            </a:r>
            <a:r>
              <a:rPr lang="en-US" b="1" dirty="0" smtClean="0">
                <a:solidFill>
                  <a:srgbClr val="002060"/>
                </a:solidFill>
                <a:latin typeface="Arial" pitchFamily="34" charset="0"/>
                <a:cs typeface="Arial" pitchFamily="34" charset="0"/>
              </a:rPr>
              <a:t>. “Cursed” </a:t>
            </a:r>
            <a:r>
              <a:rPr lang="en-US" dirty="0" smtClean="0">
                <a:latin typeface="Arial" pitchFamily="34" charset="0"/>
                <a:cs typeface="Arial" pitchFamily="34" charset="0"/>
              </a:rPr>
              <a:t>is a verbal adjective connoting a curse to the point of being an outcast.</a:t>
            </a:r>
          </a:p>
          <a:p>
            <a:endParaRPr lang="en-US"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 “who does not abide by all things”  </a:t>
            </a:r>
            <a:r>
              <a:rPr lang="en-US" dirty="0" smtClean="0">
                <a:latin typeface="Arial" pitchFamily="34" charset="0"/>
                <a:cs typeface="Arial" pitchFamily="34" charset="0"/>
              </a:rPr>
              <a:t>— OUK MENO to fail to keep on abiding; </a:t>
            </a:r>
            <a:r>
              <a:rPr lang="en-US" b="1" dirty="0" smtClean="0">
                <a:solidFill>
                  <a:srgbClr val="002060"/>
                </a:solidFill>
                <a:latin typeface="Arial" pitchFamily="34" charset="0"/>
                <a:cs typeface="Arial" pitchFamily="34" charset="0"/>
              </a:rPr>
              <a:t>“in all things” </a:t>
            </a:r>
            <a:r>
              <a:rPr lang="en-US" dirty="0" smtClean="0">
                <a:latin typeface="Arial" pitchFamily="34" charset="0"/>
                <a:cs typeface="Arial" pitchFamily="34" charset="0"/>
              </a:rPr>
              <a:t>— every jot and tittle of the Mosaic law.</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a:t>
            </a:r>
            <a:r>
              <a:rPr lang="en-US" b="1" dirty="0" smtClean="0">
                <a:solidFill>
                  <a:srgbClr val="002060"/>
                </a:solidFill>
                <a:latin typeface="Arial" pitchFamily="34" charset="0"/>
                <a:cs typeface="Arial" pitchFamily="34" charset="0"/>
              </a:rPr>
              <a:t>“which are written” </a:t>
            </a:r>
            <a:r>
              <a:rPr lang="en-US" dirty="0" smtClean="0">
                <a:solidFill>
                  <a:srgbClr val="002060"/>
                </a:solidFill>
                <a:latin typeface="Arial" pitchFamily="34" charset="0"/>
                <a:cs typeface="Arial" pitchFamily="34" charset="0"/>
              </a:rPr>
              <a:t>-  Pf Pass Ptc – GRAPHO </a:t>
            </a:r>
            <a:r>
              <a:rPr lang="en-US" b="1" dirty="0" smtClean="0">
                <a:solidFill>
                  <a:srgbClr val="002060"/>
                </a:solidFill>
                <a:latin typeface="Arial" pitchFamily="34" charset="0"/>
                <a:cs typeface="Arial" pitchFamily="34" charset="0"/>
              </a:rPr>
              <a:t>- </a:t>
            </a:r>
            <a:r>
              <a:rPr lang="en-US" dirty="0" smtClean="0">
                <a:latin typeface="Arial" pitchFamily="34" charset="0"/>
                <a:cs typeface="Arial" pitchFamily="34" charset="0"/>
              </a:rPr>
              <a:t> means that the law was written in the past with the result that the law stands forever</a:t>
            </a:r>
          </a:p>
          <a:p>
            <a:endParaRPr lang="en-US"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 “to perform” </a:t>
            </a:r>
            <a:r>
              <a:rPr lang="en-US" dirty="0" smtClean="0">
                <a:latin typeface="Arial" pitchFamily="34" charset="0"/>
                <a:cs typeface="Arial" pitchFamily="34" charset="0"/>
              </a:rPr>
              <a:t>– AAInfin – POIEO - denoting purpose, and if you are going to go to the Mosaic law you have to do it one hundred per cent.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Example: </a:t>
            </a:r>
            <a:r>
              <a:rPr lang="en-US" b="1" dirty="0" smtClean="0">
                <a:solidFill>
                  <a:srgbClr val="C00000"/>
                </a:solidFill>
                <a:latin typeface="Arial" pitchFamily="34" charset="0"/>
                <a:cs typeface="Arial" pitchFamily="34" charset="0"/>
              </a:rPr>
              <a:t>Matt 19:16-26 </a:t>
            </a:r>
            <a:r>
              <a:rPr lang="en-US" dirty="0" smtClean="0">
                <a:latin typeface="Arial" pitchFamily="34" charset="0"/>
                <a:cs typeface="Arial" pitchFamily="34" charset="0"/>
              </a:rPr>
              <a:t>-The rich young ruler who said: </a:t>
            </a:r>
            <a:r>
              <a:rPr lang="en-US" b="1" dirty="0" smtClean="0">
                <a:solidFill>
                  <a:srgbClr val="C00000"/>
                </a:solidFill>
                <a:latin typeface="Arial" pitchFamily="34" charset="0"/>
                <a:cs typeface="Arial" pitchFamily="34" charset="0"/>
              </a:rPr>
              <a:t>“What good thing shall I do that I may obtain eternal life?” </a:t>
            </a:r>
          </a:p>
          <a:p>
            <a:pPr>
              <a:buNone/>
            </a:pPr>
            <a:endParaRPr lang="en-US" b="1" dirty="0" smtClean="0">
              <a:solidFill>
                <a:srgbClr val="C00000"/>
              </a:solidFill>
              <a:latin typeface="Arial" pitchFamily="34" charset="0"/>
              <a:cs typeface="Arial" pitchFamily="34"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 There are two answers to that. There is nothing that you can do to inherit eternal life because the cross says, done, it is finished.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man was interested in </a:t>
            </a:r>
            <a:r>
              <a:rPr lang="en-US" u="sng" dirty="0" smtClean="0">
                <a:latin typeface="Arial" pitchFamily="34" charset="0"/>
                <a:cs typeface="Arial" pitchFamily="34" charset="0"/>
              </a:rPr>
              <a:t>doing something for salvation. </a:t>
            </a:r>
            <a:r>
              <a:rPr lang="en-US" dirty="0" smtClean="0">
                <a:latin typeface="Arial" pitchFamily="34" charset="0"/>
                <a:cs typeface="Arial" pitchFamily="34" charset="0"/>
              </a:rPr>
              <a:t>Jesus answered his question in the literal value of the question and listed six commandments (</a:t>
            </a:r>
            <a:r>
              <a:rPr lang="en-US" b="1" dirty="0" smtClean="0">
                <a:solidFill>
                  <a:srgbClr val="C00000"/>
                </a:solidFill>
                <a:latin typeface="Arial" pitchFamily="34" charset="0"/>
                <a:cs typeface="Arial" pitchFamily="34" charset="0"/>
              </a:rPr>
              <a:t>Matt 19:18-19</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rich young ruler said: </a:t>
            </a:r>
            <a:r>
              <a:rPr lang="en-US" b="1" dirty="0" smtClean="0">
                <a:solidFill>
                  <a:srgbClr val="C00000"/>
                </a:solidFill>
                <a:latin typeface="Arial" pitchFamily="34" charset="0"/>
                <a:cs typeface="Arial" pitchFamily="34" charset="0"/>
              </a:rPr>
              <a:t>“All these things I have kept, what am I still lacking?” (Matt 19:20)</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But when Jesus presented him with the last one the young man turned around and left, because this one cursed him. </a:t>
            </a:r>
            <a:r>
              <a:rPr lang="en-US" b="1" dirty="0" smtClean="0">
                <a:solidFill>
                  <a:srgbClr val="C00000"/>
                </a:solidFill>
                <a:latin typeface="Arial" pitchFamily="34" charset="0"/>
                <a:cs typeface="Arial" pitchFamily="34" charset="0"/>
              </a:rPr>
              <a:t>Matt 19:21 “Jesus said to him, ‘If you wish to be complete, go and sell your possessions and give to the poor, and you shall have treasure in heaven, and come, follow Me.”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Since the rich young ruler was putting his hope in the Mosaic Law for salvation, Jesus revealed his failure to keep </a:t>
            </a:r>
            <a:r>
              <a:rPr lang="en-US" u="sng" dirty="0" smtClean="0">
                <a:latin typeface="Arial" pitchFamily="34" charset="0"/>
                <a:cs typeface="Arial" pitchFamily="34" charset="0"/>
              </a:rPr>
              <a:t>all the laws of the Mosaic code.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Jesus was not teaching against wealth or prosperity. He  revealed a MAJOR FLAW of trusting in the Mosaic Law for one’s salvation. Jesus said, </a:t>
            </a:r>
            <a:r>
              <a:rPr lang="en-US" b="1" dirty="0" smtClean="0">
                <a:solidFill>
                  <a:srgbClr val="C00000"/>
                </a:solidFill>
                <a:latin typeface="Arial" pitchFamily="34" charset="0"/>
                <a:cs typeface="Arial" pitchFamily="34" charset="0"/>
              </a:rPr>
              <a:t>“Follow Me.” </a:t>
            </a:r>
            <a:r>
              <a:rPr lang="en-US" dirty="0" smtClean="0">
                <a:latin typeface="Arial" pitchFamily="34" charset="0"/>
                <a:cs typeface="Arial" pitchFamily="34" charset="0"/>
              </a:rPr>
              <a:t>(put your faith in Me for your salvation).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Leviticus says from the very beginning, </a:t>
            </a:r>
            <a:r>
              <a:rPr lang="en-US" b="1" dirty="0" smtClean="0">
                <a:solidFill>
                  <a:srgbClr val="C00000"/>
                </a:solidFill>
                <a:latin typeface="Arial" pitchFamily="34" charset="0"/>
                <a:cs typeface="Arial" pitchFamily="34" charset="0"/>
              </a:rPr>
              <a:t>“Cursed is the man who does not continue to do everything.”</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other words, if you want to be saved by keeping the law you have to be perfect.  The young ruler wasn’t perfect because he did not love his neighbor as himself.  He violated the Law he trusted in.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He was sticking to something that </a:t>
            </a:r>
            <a:r>
              <a:rPr lang="en-US" u="sng" dirty="0" smtClean="0">
                <a:latin typeface="Arial" pitchFamily="34" charset="0"/>
                <a:cs typeface="Arial" pitchFamily="34" charset="0"/>
              </a:rPr>
              <a:t>cursed him </a:t>
            </a:r>
            <a:r>
              <a:rPr lang="en-US" dirty="0" smtClean="0">
                <a:latin typeface="Arial" pitchFamily="34" charset="0"/>
                <a:cs typeface="Arial" pitchFamily="34" charset="0"/>
              </a:rPr>
              <a:t>and what he needed was to follow Christ in regeneration.</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0"/>
            <a:ext cx="9144000" cy="6934200"/>
          </a:xfrm>
        </p:spPr>
        <p:txBody>
          <a:bodyPr>
            <a:normAutofit/>
          </a:bodyPr>
          <a:lstStyle/>
          <a:p>
            <a:r>
              <a:rPr lang="en-US" dirty="0" smtClean="0">
                <a:latin typeface="Arial" pitchFamily="34" charset="0"/>
                <a:cs typeface="Arial" pitchFamily="34" charset="0"/>
              </a:rPr>
              <a:t>Note:  In salvation we are adult sons of Abraham in Christ but in CWL we are children of God (</a:t>
            </a:r>
            <a:r>
              <a:rPr lang="en-US" b="1" dirty="0" smtClean="0">
                <a:solidFill>
                  <a:srgbClr val="C00000"/>
                </a:solidFill>
                <a:latin typeface="Arial" pitchFamily="34" charset="0"/>
                <a:cs typeface="Arial" pitchFamily="34" charset="0"/>
              </a:rPr>
              <a:t>Romans 8:16-17</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pPr>
              <a:buNone/>
            </a:pP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p:txBody>
      </p:sp>
      <p:sp>
        <p:nvSpPr>
          <p:cNvPr id="4" name="Rectangle 3"/>
          <p:cNvSpPr/>
          <p:nvPr/>
        </p:nvSpPr>
        <p:spPr>
          <a:xfrm>
            <a:off x="990600" y="1219200"/>
            <a:ext cx="6858000" cy="518160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00"/>
              </a:solidFill>
            </a:endParaRPr>
          </a:p>
        </p:txBody>
      </p:sp>
      <p:cxnSp>
        <p:nvCxnSpPr>
          <p:cNvPr id="6" name="Straight Connector 5"/>
          <p:cNvCxnSpPr/>
          <p:nvPr/>
        </p:nvCxnSpPr>
        <p:spPr>
          <a:xfrm>
            <a:off x="1600200" y="2514600"/>
            <a:ext cx="0" cy="1295400"/>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295400" y="2971800"/>
            <a:ext cx="6858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1905000" y="2971800"/>
            <a:ext cx="1676400" cy="7620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1905000" y="3733800"/>
            <a:ext cx="1752600" cy="83820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7" name="Oval 16"/>
          <p:cNvSpPr/>
          <p:nvPr/>
        </p:nvSpPr>
        <p:spPr>
          <a:xfrm>
            <a:off x="3505200" y="1447800"/>
            <a:ext cx="3429000" cy="2362200"/>
          </a:xfrm>
          <a:prstGeom prst="ellipse">
            <a:avLst/>
          </a:prstGeom>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505200" y="4038600"/>
            <a:ext cx="3657600" cy="2057400"/>
          </a:xfrm>
          <a:prstGeom prst="ellipse">
            <a:avLst/>
          </a:prstGeom>
          <a:solidFill>
            <a:srgbClr val="00B050"/>
          </a:solidFill>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3810000" y="1752600"/>
            <a:ext cx="2895600" cy="1938992"/>
          </a:xfrm>
          <a:prstGeom prst="rect">
            <a:avLst/>
          </a:prstGeom>
          <a:noFill/>
          <a:ln>
            <a:noFill/>
          </a:ln>
        </p:spPr>
        <p:txBody>
          <a:bodyPr wrap="square" rtlCol="0">
            <a:spAutoFit/>
          </a:bodyPr>
          <a:lstStyle/>
          <a:p>
            <a:pPr algn="ctr"/>
            <a:r>
              <a:rPr lang="en-US" sz="2400" b="1" dirty="0" smtClean="0">
                <a:solidFill>
                  <a:schemeClr val="bg1"/>
                </a:solidFill>
              </a:rPr>
              <a:t>Positional Truth</a:t>
            </a:r>
          </a:p>
          <a:p>
            <a:endParaRPr lang="en-US" sz="2400" b="1" dirty="0" smtClean="0">
              <a:solidFill>
                <a:schemeClr val="bg1"/>
              </a:solidFill>
            </a:endParaRPr>
          </a:p>
          <a:p>
            <a:pPr algn="ctr"/>
            <a:r>
              <a:rPr lang="en-US" sz="2400" b="1" dirty="0" smtClean="0">
                <a:solidFill>
                  <a:schemeClr val="bg1"/>
                </a:solidFill>
              </a:rPr>
              <a:t>Adult Sons of Abraham by faith </a:t>
            </a:r>
          </a:p>
          <a:p>
            <a:pPr algn="ctr"/>
            <a:r>
              <a:rPr lang="en-US" sz="2400" b="1" dirty="0" smtClean="0">
                <a:solidFill>
                  <a:schemeClr val="bg1"/>
                </a:solidFill>
              </a:rPr>
              <a:t>in Christ</a:t>
            </a:r>
            <a:endParaRPr lang="en-US" sz="2400" b="1" dirty="0">
              <a:solidFill>
                <a:schemeClr val="bg1"/>
              </a:solidFill>
            </a:endParaRPr>
          </a:p>
        </p:txBody>
      </p:sp>
      <p:sp>
        <p:nvSpPr>
          <p:cNvPr id="22" name="TextBox 21"/>
          <p:cNvSpPr txBox="1"/>
          <p:nvPr/>
        </p:nvSpPr>
        <p:spPr>
          <a:xfrm>
            <a:off x="4114800" y="4267200"/>
            <a:ext cx="2667000" cy="1569660"/>
          </a:xfrm>
          <a:prstGeom prst="rect">
            <a:avLst/>
          </a:prstGeom>
          <a:noFill/>
        </p:spPr>
        <p:txBody>
          <a:bodyPr wrap="square" rtlCol="0">
            <a:spAutoFit/>
          </a:bodyPr>
          <a:lstStyle/>
          <a:p>
            <a:r>
              <a:rPr lang="en-US" sz="2400" b="1" dirty="0" smtClean="0">
                <a:solidFill>
                  <a:schemeClr val="bg1"/>
                </a:solidFill>
              </a:rPr>
              <a:t>Experiential Truth</a:t>
            </a:r>
          </a:p>
          <a:p>
            <a:endParaRPr lang="en-US" sz="2400" b="1" dirty="0" smtClean="0">
              <a:solidFill>
                <a:schemeClr val="bg1"/>
              </a:solidFill>
            </a:endParaRPr>
          </a:p>
          <a:p>
            <a:r>
              <a:rPr lang="en-US" sz="2400" b="1" dirty="0" smtClean="0">
                <a:solidFill>
                  <a:schemeClr val="bg1"/>
                </a:solidFill>
              </a:rPr>
              <a:t>Children of God by Indw HS, FHS</a:t>
            </a:r>
            <a:endParaRPr lang="en-US" sz="2400" b="1"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a:bodyPr>
          <a:lstStyle/>
          <a:p>
            <a:pPr hangingPunct="0">
              <a:buNone/>
            </a:pPr>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“was publicly portrayed </a:t>
            </a:r>
            <a:r>
              <a:rPr lang="en-US" dirty="0" smtClean="0">
                <a:latin typeface="Arial" pitchFamily="34" charset="0"/>
                <a:cs typeface="Arial" pitchFamily="34" charset="0"/>
              </a:rPr>
              <a:t>(PROEGRAPHE -APIndic)</a:t>
            </a:r>
            <a:r>
              <a:rPr lang="en-US" b="1" dirty="0" smtClean="0">
                <a:solidFill>
                  <a:srgbClr val="002060"/>
                </a:solidFill>
                <a:latin typeface="Arial" pitchFamily="34" charset="0"/>
                <a:cs typeface="Arial" pitchFamily="34" charset="0"/>
              </a:rPr>
              <a:t>”-</a:t>
            </a:r>
            <a:r>
              <a:rPr lang="en-US" dirty="0" smtClean="0">
                <a:latin typeface="Arial" pitchFamily="34" charset="0"/>
                <a:cs typeface="Arial" pitchFamily="34" charset="0"/>
              </a:rPr>
              <a:t> In a point of time.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word means to be publicly portrayed, to be designated clearly, to have something in front of you like a placard and be able to read it very simply.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passive voice means they received this information regarding the cross</a:t>
            </a:r>
            <a:r>
              <a:rPr lang="en-US" b="1" dirty="0" smtClean="0">
                <a:solidFill>
                  <a:srgbClr val="002060"/>
                </a:solidFill>
                <a:latin typeface="Arial" pitchFamily="34" charset="0"/>
                <a:cs typeface="Arial" pitchFamily="34" charset="0"/>
              </a:rPr>
              <a:t>; “among you.” </a:t>
            </a:r>
          </a:p>
          <a:p>
            <a:pPr hangingPunct="0"/>
            <a:endParaRPr lang="en-US" b="1" dirty="0" smtClean="0">
              <a:solidFill>
                <a:srgbClr val="002060"/>
              </a:solidFill>
              <a:latin typeface="Arial" pitchFamily="34" charset="0"/>
              <a:cs typeface="Arial" pitchFamily="34" charset="0"/>
            </a:endParaRPr>
          </a:p>
          <a:p>
            <a:pPr hangingPunct="0"/>
            <a:r>
              <a:rPr lang="en-US" dirty="0" smtClean="0">
                <a:latin typeface="Arial" pitchFamily="34" charset="0"/>
                <a:cs typeface="Arial" pitchFamily="34" charset="0"/>
              </a:rPr>
              <a:t>The Galatians previously had come under the spell of grace, now they are under the spell of legalism which has hypnotized them. </a:t>
            </a:r>
          </a:p>
          <a:p>
            <a:pPr hangingPunct="0"/>
            <a:endParaRPr lang="en-US" b="1" dirty="0" smtClean="0">
              <a:solidFill>
                <a:srgbClr val="002060"/>
              </a:solidFill>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fontScale="90000"/>
          </a:bodyPr>
          <a:lstStyle/>
          <a:p>
            <a:pPr algn="ctr"/>
            <a:r>
              <a:rPr lang="en-US" sz="3200" b="1" dirty="0" smtClean="0">
                <a:latin typeface="Arial" pitchFamily="34" charset="0"/>
                <a:cs typeface="Arial" pitchFamily="34" charset="0"/>
              </a:rPr>
              <a:t>Enjoy Freedom from Sin’s Bondage by Abiding in God’s Word</a:t>
            </a:r>
            <a:endParaRPr lang="en-US" sz="3200" b="1" dirty="0">
              <a:latin typeface="Arial" pitchFamily="34" charset="0"/>
              <a:cs typeface="Arial" pitchFamily="34" charset="0"/>
            </a:endParaRPr>
          </a:p>
        </p:txBody>
      </p:sp>
      <p:sp>
        <p:nvSpPr>
          <p:cNvPr id="3" name="Content Placeholder 2"/>
          <p:cNvSpPr>
            <a:spLocks noGrp="1"/>
          </p:cNvSpPr>
          <p:nvPr>
            <p:ph sz="quarter" idx="1"/>
          </p:nvPr>
        </p:nvSpPr>
        <p:spPr>
          <a:xfrm>
            <a:off x="0" y="1066800"/>
            <a:ext cx="9144000" cy="5791200"/>
          </a:xfrm>
        </p:spPr>
        <p:txBody>
          <a:bodyPr>
            <a:normAutofit/>
          </a:bodyPr>
          <a:lstStyle/>
          <a:p>
            <a:r>
              <a:rPr lang="en-US" dirty="0" smtClean="0">
                <a:latin typeface="Arial" pitchFamily="34" charset="0"/>
                <a:cs typeface="Arial" pitchFamily="34" charset="0"/>
              </a:rPr>
              <a:t>Christians are not to live under Mosaic Law for that will not give them victory over lusts, human good, and evil.</a:t>
            </a:r>
          </a:p>
          <a:p>
            <a:endParaRPr lang="en-US" b="1" dirty="0" smtClean="0">
              <a:solidFill>
                <a:schemeClr val="tx2">
                  <a:lumMod val="75000"/>
                </a:schemeClr>
              </a:solidFill>
              <a:latin typeface="Arial" pitchFamily="34" charset="0"/>
              <a:cs typeface="Arial" pitchFamily="34" charset="0"/>
            </a:endParaRPr>
          </a:p>
          <a:p>
            <a:r>
              <a:rPr lang="en-US" b="1" dirty="0" smtClean="0">
                <a:solidFill>
                  <a:schemeClr val="tx2">
                    <a:lumMod val="75000"/>
                  </a:schemeClr>
                </a:solidFill>
                <a:latin typeface="Arial" pitchFamily="34" charset="0"/>
                <a:cs typeface="Arial" pitchFamily="34" charset="0"/>
              </a:rPr>
              <a:t>Positional Freedom in Christ</a:t>
            </a:r>
          </a:p>
          <a:p>
            <a:pPr>
              <a:buNone/>
            </a:pPr>
            <a:r>
              <a:rPr lang="en-US" b="1" dirty="0" smtClean="0">
                <a:solidFill>
                  <a:srgbClr val="C00000"/>
                </a:solidFill>
                <a:latin typeface="Arial" pitchFamily="34" charset="0"/>
                <a:cs typeface="Arial" pitchFamily="34" charset="0"/>
              </a:rPr>
              <a:t>     Romans 6:7    </a:t>
            </a:r>
            <a:r>
              <a:rPr lang="en-US" dirty="0" smtClean="0">
                <a:latin typeface="Arial" pitchFamily="34" charset="0"/>
                <a:cs typeface="Arial" pitchFamily="34" charset="0"/>
              </a:rPr>
              <a:t>Believers have been freed from sin (OSN).</a:t>
            </a:r>
          </a:p>
          <a:p>
            <a:pPr>
              <a:buNone/>
            </a:pPr>
            <a:r>
              <a:rPr lang="en-US" b="1" dirty="0" smtClean="0">
                <a:solidFill>
                  <a:srgbClr val="C00000"/>
                </a:solidFill>
                <a:latin typeface="Arial" pitchFamily="34" charset="0"/>
                <a:cs typeface="Arial" pitchFamily="34" charset="0"/>
              </a:rPr>
              <a:t>     Romans 6:14  </a:t>
            </a:r>
            <a:r>
              <a:rPr lang="en-US" dirty="0" smtClean="0">
                <a:latin typeface="Arial" pitchFamily="34" charset="0"/>
                <a:cs typeface="Arial" pitchFamily="34" charset="0"/>
              </a:rPr>
              <a:t>Sin shall not have dominion over you.</a:t>
            </a:r>
          </a:p>
          <a:p>
            <a:pPr>
              <a:buNone/>
            </a:pPr>
            <a:r>
              <a:rPr lang="en-US" b="1" dirty="0" smtClean="0">
                <a:solidFill>
                  <a:schemeClr val="tx2">
                    <a:lumMod val="75000"/>
                  </a:schemeClr>
                </a:solidFill>
                <a:latin typeface="Arial" pitchFamily="34" charset="0"/>
                <a:cs typeface="Arial" pitchFamily="34" charset="0"/>
              </a:rPr>
              <a:t>     </a:t>
            </a:r>
            <a:r>
              <a:rPr lang="en-US" b="1" dirty="0" smtClean="0">
                <a:solidFill>
                  <a:srgbClr val="C00000"/>
                </a:solidFill>
                <a:latin typeface="Arial" pitchFamily="34" charset="0"/>
                <a:cs typeface="Arial" pitchFamily="34" charset="0"/>
              </a:rPr>
              <a:t>Romans 6:17  </a:t>
            </a:r>
            <a:r>
              <a:rPr lang="en-US" dirty="0" smtClean="0">
                <a:latin typeface="Arial" pitchFamily="34" charset="0"/>
                <a:cs typeface="Arial" pitchFamily="34" charset="0"/>
              </a:rPr>
              <a:t>Formerly you were slaves to sin as unbelievers</a:t>
            </a:r>
          </a:p>
          <a:p>
            <a:pPr>
              <a:buNone/>
            </a:pPr>
            <a:r>
              <a:rPr lang="en-US" b="1" dirty="0" smtClean="0">
                <a:solidFill>
                  <a:schemeClr val="tx2">
                    <a:lumMod val="75000"/>
                  </a:schemeClr>
                </a:solidFill>
                <a:latin typeface="Arial" pitchFamily="34" charset="0"/>
                <a:cs typeface="Arial" pitchFamily="34" charset="0"/>
              </a:rPr>
              <a:t>     </a:t>
            </a:r>
            <a:r>
              <a:rPr lang="en-US" b="1" dirty="0" smtClean="0">
                <a:solidFill>
                  <a:srgbClr val="C00000"/>
                </a:solidFill>
                <a:latin typeface="Arial" pitchFamily="34" charset="0"/>
                <a:cs typeface="Arial" pitchFamily="34" charset="0"/>
              </a:rPr>
              <a:t>Romans 6:18, 20  </a:t>
            </a:r>
            <a:r>
              <a:rPr lang="en-US" b="1" dirty="0" smtClean="0">
                <a:solidFill>
                  <a:schemeClr val="tx2">
                    <a:lumMod val="75000"/>
                  </a:schemeClr>
                </a:solidFill>
                <a:latin typeface="Arial" pitchFamily="34" charset="0"/>
                <a:cs typeface="Arial" pitchFamily="34" charset="0"/>
              </a:rPr>
              <a:t>positional freedom</a:t>
            </a:r>
          </a:p>
          <a:p>
            <a:pPr>
              <a:buNone/>
            </a:pPr>
            <a:r>
              <a:rPr lang="en-US" b="1" dirty="0" smtClean="0">
                <a:solidFill>
                  <a:schemeClr val="tx2">
                    <a:lumMod val="75000"/>
                  </a:schemeClr>
                </a:solidFill>
                <a:latin typeface="Arial" pitchFamily="34" charset="0"/>
                <a:cs typeface="Arial" pitchFamily="34" charset="0"/>
              </a:rPr>
              <a:t>     </a:t>
            </a:r>
            <a:r>
              <a:rPr lang="en-US" b="1" dirty="0" smtClean="0">
                <a:solidFill>
                  <a:srgbClr val="C00000"/>
                </a:solidFill>
                <a:latin typeface="Arial" pitchFamily="34" charset="0"/>
                <a:cs typeface="Arial" pitchFamily="34" charset="0"/>
              </a:rPr>
              <a:t>Romans 6:22 </a:t>
            </a:r>
            <a:r>
              <a:rPr lang="en-US" dirty="0" smtClean="0">
                <a:latin typeface="Arial" pitchFamily="34" charset="0"/>
                <a:cs typeface="Arial" pitchFamily="34" charset="0"/>
              </a:rPr>
              <a:t>We are to see ourselves as slaves of God.</a:t>
            </a:r>
            <a:endParaRPr lang="en-US" dirty="0" smtClean="0"/>
          </a:p>
          <a:p>
            <a:pPr>
              <a:buNone/>
            </a:pPr>
            <a:endParaRPr lang="en-US" b="1" dirty="0" smtClean="0">
              <a:solidFill>
                <a:schemeClr val="tx2">
                  <a:lumMod val="75000"/>
                </a:schemeClr>
              </a:solidFill>
              <a:latin typeface="Arial" pitchFamily="34" charset="0"/>
              <a:cs typeface="Arial" pitchFamily="34"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endParaRPr lang="en-US" b="1" dirty="0" smtClean="0">
              <a:solidFill>
                <a:schemeClr val="tx2">
                  <a:lumMod val="75000"/>
                </a:schemeClr>
              </a:solidFill>
              <a:latin typeface="Arial" pitchFamily="34" charset="0"/>
              <a:cs typeface="Arial" pitchFamily="34" charset="0"/>
            </a:endParaRPr>
          </a:p>
          <a:p>
            <a:r>
              <a:rPr lang="en-US" b="1" dirty="0" smtClean="0">
                <a:solidFill>
                  <a:schemeClr val="tx2">
                    <a:lumMod val="75000"/>
                  </a:schemeClr>
                </a:solidFill>
                <a:latin typeface="Arial" pitchFamily="34" charset="0"/>
                <a:cs typeface="Arial" pitchFamily="34" charset="0"/>
              </a:rPr>
              <a:t>Experiential Freedom in Christ- </a:t>
            </a:r>
          </a:p>
          <a:p>
            <a:pPr>
              <a:buNone/>
            </a:pPr>
            <a:r>
              <a:rPr lang="en-US" b="1" dirty="0" smtClean="0">
                <a:solidFill>
                  <a:srgbClr val="C00000"/>
                </a:solidFill>
                <a:latin typeface="Arial" pitchFamily="34" charset="0"/>
                <a:cs typeface="Arial" pitchFamily="34" charset="0"/>
              </a:rPr>
              <a:t>     Romans 6:11 </a:t>
            </a:r>
            <a:r>
              <a:rPr lang="en-US" dirty="0" smtClean="0">
                <a:latin typeface="Arial" pitchFamily="34" charset="0"/>
                <a:cs typeface="Arial" pitchFamily="34" charset="0"/>
              </a:rPr>
              <a:t>Consider yourself dead to sin.</a:t>
            </a:r>
          </a:p>
          <a:p>
            <a:pPr>
              <a:buNone/>
            </a:pPr>
            <a:r>
              <a:rPr lang="en-US" b="1" dirty="0" smtClean="0">
                <a:solidFill>
                  <a:srgbClr val="C00000"/>
                </a:solidFill>
                <a:latin typeface="Arial" pitchFamily="34" charset="0"/>
                <a:cs typeface="Arial" pitchFamily="34" charset="0"/>
              </a:rPr>
              <a:t>     Romans 6:12 </a:t>
            </a:r>
            <a:r>
              <a:rPr lang="en-US" dirty="0" smtClean="0">
                <a:latin typeface="Arial" pitchFamily="34" charset="0"/>
                <a:cs typeface="Arial" pitchFamily="34" charset="0"/>
              </a:rPr>
              <a:t>Do not let sin reign in your body. </a:t>
            </a:r>
          </a:p>
          <a:p>
            <a:pPr>
              <a:buNone/>
            </a:pPr>
            <a:r>
              <a:rPr lang="en-US" b="1" dirty="0" smtClean="0">
                <a:solidFill>
                  <a:srgbClr val="C00000"/>
                </a:solidFill>
                <a:latin typeface="Arial" pitchFamily="34" charset="0"/>
                <a:cs typeface="Arial" pitchFamily="34" charset="0"/>
              </a:rPr>
              <a:t>     Romans 6:16, 19  </a:t>
            </a:r>
            <a:r>
              <a:rPr lang="en-US" b="1" dirty="0" smtClean="0">
                <a:solidFill>
                  <a:schemeClr val="tx2">
                    <a:lumMod val="75000"/>
                  </a:schemeClr>
                </a:solidFill>
                <a:latin typeface="Arial" pitchFamily="34" charset="0"/>
                <a:cs typeface="Arial" pitchFamily="34" charset="0"/>
              </a:rPr>
              <a:t>Experiential freedom</a:t>
            </a:r>
          </a:p>
          <a:p>
            <a:pPr>
              <a:buNone/>
            </a:pPr>
            <a:r>
              <a:rPr lang="en-US" b="1" dirty="0" smtClean="0">
                <a:solidFill>
                  <a:srgbClr val="C00000"/>
                </a:solidFill>
                <a:latin typeface="Arial" pitchFamily="34" charset="0"/>
                <a:cs typeface="Arial" pitchFamily="34" charset="0"/>
              </a:rPr>
              <a:t>     Romans 6:19 </a:t>
            </a:r>
            <a:r>
              <a:rPr lang="en-US" dirty="0" smtClean="0">
                <a:latin typeface="Arial" pitchFamily="34" charset="0"/>
                <a:cs typeface="Arial" pitchFamily="34" charset="0"/>
              </a:rPr>
              <a:t>Present yourselves as slaves of righteousness for holiness.</a:t>
            </a:r>
            <a:endParaRPr lang="en-US" b="1" dirty="0" smtClean="0">
              <a:solidFill>
                <a:srgbClr val="C00000"/>
              </a:solidFill>
              <a:latin typeface="Arial" pitchFamily="34" charset="0"/>
              <a:cs typeface="Arial" pitchFamily="34" charset="0"/>
            </a:endParaRPr>
          </a:p>
          <a:p>
            <a:endParaRPr lang="en-US" b="1" dirty="0" smtClean="0">
              <a:solidFill>
                <a:srgbClr val="C00000"/>
              </a:solidFill>
              <a:latin typeface="Arial" pitchFamily="34" charset="0"/>
              <a:cs typeface="Arial" pitchFamily="34" charset="0"/>
            </a:endParaRPr>
          </a:p>
          <a:p>
            <a:r>
              <a:rPr lang="en-US" b="1" dirty="0" smtClean="0">
                <a:solidFill>
                  <a:srgbClr val="C00000"/>
                </a:solidFill>
                <a:latin typeface="Arial" pitchFamily="34" charset="0"/>
                <a:cs typeface="Arial" pitchFamily="34" charset="0"/>
              </a:rPr>
              <a:t>Romans 6:14 </a:t>
            </a:r>
            <a:r>
              <a:rPr lang="en-US" dirty="0" smtClean="0">
                <a:latin typeface="Arial" pitchFamily="34" charset="0"/>
                <a:cs typeface="Arial" pitchFamily="34" charset="0"/>
              </a:rPr>
              <a:t>Sin shall not have dominion over you.</a:t>
            </a:r>
          </a:p>
          <a:p>
            <a:endParaRPr lang="en-US" dirty="0" smtClean="0">
              <a:latin typeface="Arial" pitchFamily="34" charset="0"/>
              <a:cs typeface="Arial" pitchFamily="34" charset="0"/>
            </a:endParaRPr>
          </a:p>
          <a:p>
            <a:r>
              <a:rPr lang="en-US" b="1" u="sng" dirty="0" smtClean="0">
                <a:solidFill>
                  <a:srgbClr val="C00000"/>
                </a:solidFill>
                <a:latin typeface="Arial" pitchFamily="34" charset="0"/>
                <a:cs typeface="Arial" pitchFamily="34" charset="0"/>
              </a:rPr>
              <a:t>Victory in the CWL is by abiding in God’s Word (grace living) </a:t>
            </a:r>
            <a:r>
              <a:rPr lang="en-US" dirty="0" smtClean="0">
                <a:latin typeface="Arial" pitchFamily="34" charset="0"/>
                <a:cs typeface="Arial" pitchFamily="34" charset="0"/>
              </a:rPr>
              <a:t>rather than by keeping the Mosaic Law and trying to </a:t>
            </a:r>
            <a:r>
              <a:rPr lang="en-US" b="1" u="sng" dirty="0" smtClean="0">
                <a:latin typeface="Arial" pitchFamily="34" charset="0"/>
                <a:cs typeface="Arial" pitchFamily="34" charset="0"/>
              </a:rPr>
              <a:t>avoid sin (legalistic living).</a:t>
            </a:r>
            <a:endParaRPr lang="en-US" dirty="0" smtClean="0">
              <a:latin typeface="Arial" pitchFamily="34" charset="0"/>
              <a:cs typeface="Arial" pitchFamily="34" charset="0"/>
            </a:endParaRPr>
          </a:p>
          <a:p>
            <a:pPr>
              <a:buNone/>
            </a:pPr>
            <a:endParaRPr lang="en-US" b="1" dirty="0" smtClean="0">
              <a:solidFill>
                <a:srgbClr val="C00000"/>
              </a:solidFill>
              <a:latin typeface="Arial" pitchFamily="34" charset="0"/>
              <a:cs typeface="Arial" pitchFamily="34"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endParaRPr lang="en-US" b="1" u="sng" dirty="0" smtClean="0">
              <a:latin typeface="Arial" pitchFamily="34" charset="0"/>
              <a:cs typeface="Arial" pitchFamily="34" charset="0"/>
            </a:endParaRPr>
          </a:p>
          <a:p>
            <a:r>
              <a:rPr lang="en-US" dirty="0" smtClean="0">
                <a:latin typeface="Arial" pitchFamily="34" charset="0"/>
                <a:cs typeface="Arial" pitchFamily="34" charset="0"/>
              </a:rPr>
              <a:t>Do we see ourselves in the light of God’s Word (believers, priests, ambassadors, overcomers, royal family)?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Or do we see ourselves in light of what the world says about us? (intolerant, extremists, right-wingers, opinionated, self righteous, or in some cases ‘terrorists’).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Or what the Mosaic Law says about us? (sinners, unable to obey God in the flesh, working but never gaining +R). </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Under </a:t>
            </a:r>
            <a:r>
              <a:rPr lang="en-US" b="1" dirty="0" smtClean="0">
                <a:latin typeface="Arial" pitchFamily="34" charset="0"/>
                <a:cs typeface="Arial" pitchFamily="34" charset="0"/>
              </a:rPr>
              <a:t>GRACE</a:t>
            </a:r>
            <a:r>
              <a:rPr lang="en-US" dirty="0" smtClean="0">
                <a:latin typeface="Arial" pitchFamily="34" charset="0"/>
                <a:cs typeface="Arial" pitchFamily="34" charset="0"/>
              </a:rPr>
              <a:t> we are not slaves to sin and lusts, but slaves of </a:t>
            </a:r>
            <a:r>
              <a:rPr lang="en-US" b="1" u="sng" dirty="0" smtClean="0">
                <a:latin typeface="Arial" pitchFamily="34" charset="0"/>
                <a:cs typeface="Arial" pitchFamily="34" charset="0"/>
              </a:rPr>
              <a:t>righteousness.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If we see ourselves as victims of sin, slaves of sin then we will live that way, which defeats us.</a:t>
            </a:r>
            <a:endParaRPr lang="en-US" dirty="0">
              <a:latin typeface="Arial" pitchFamily="34" charset="0"/>
              <a:cs typeface="Arial" pitchFamily="34"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We fall into the trap of accepting the “inevitable sin” or “sin trap”.  “Well, after all, I am just a sinner.”  This is a defeated believer.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If we believe </a:t>
            </a:r>
            <a:r>
              <a:rPr lang="en-US" u="sng" dirty="0" smtClean="0">
                <a:latin typeface="Arial" pitchFamily="34" charset="0"/>
                <a:cs typeface="Arial" pitchFamily="34" charset="0"/>
              </a:rPr>
              <a:t>we are free from sin’s bondage</a:t>
            </a:r>
            <a:r>
              <a:rPr lang="en-US" dirty="0" smtClean="0">
                <a:latin typeface="Arial" pitchFamily="34" charset="0"/>
                <a:cs typeface="Arial" pitchFamily="34" charset="0"/>
              </a:rPr>
              <a:t>, then we likely live free and not tolerate slavery to sin (lusts, human good).</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Romans 12:1-2 </a:t>
            </a:r>
            <a:r>
              <a:rPr lang="en-US" dirty="0" smtClean="0">
                <a:latin typeface="Arial" pitchFamily="34" charset="0"/>
                <a:cs typeface="Arial" pitchFamily="34" charset="0"/>
              </a:rPr>
              <a:t>Transformation in life comes from renewing our thinking and that occurs </a:t>
            </a:r>
            <a:r>
              <a:rPr lang="en-US" u="sng" dirty="0" smtClean="0">
                <a:latin typeface="Arial" pitchFamily="34" charset="0"/>
                <a:cs typeface="Arial" pitchFamily="34" charset="0"/>
              </a:rPr>
              <a:t>by studying and abiding in God’s Word. </a:t>
            </a:r>
          </a:p>
          <a:p>
            <a:endParaRPr lang="en-US" dirty="0" smtClean="0">
              <a:latin typeface="Arial" pitchFamily="34" charset="0"/>
              <a:cs typeface="Arial" pitchFamily="34" charset="0"/>
            </a:endParaRPr>
          </a:p>
          <a:p>
            <a:r>
              <a:rPr lang="en-US" b="1" dirty="0" smtClean="0">
                <a:latin typeface="Arial" pitchFamily="34" charset="0"/>
                <a:cs typeface="Arial" pitchFamily="34" charset="0"/>
              </a:rPr>
              <a:t>Legalism Trap- </a:t>
            </a:r>
            <a:r>
              <a:rPr lang="en-US" dirty="0" smtClean="0">
                <a:latin typeface="Arial" pitchFamily="34" charset="0"/>
                <a:cs typeface="Arial" pitchFamily="34" charset="0"/>
              </a:rPr>
              <a:t>If we believe obedience to the Lord is merely based on practicing the right things, desire and determination then we will fail. (“I will not sin, I will not sin.”)</a:t>
            </a:r>
          </a:p>
          <a:p>
            <a:pPr>
              <a:buNone/>
            </a:pP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u="sng" dirty="0" smtClean="0">
                <a:latin typeface="Arial" pitchFamily="34" charset="0"/>
                <a:cs typeface="Arial" pitchFamily="34" charset="0"/>
              </a:rPr>
              <a:t>Example: </a:t>
            </a:r>
            <a:r>
              <a:rPr lang="en-US" dirty="0" smtClean="0">
                <a:latin typeface="Arial" pitchFamily="34" charset="0"/>
                <a:cs typeface="Arial" pitchFamily="34" charset="0"/>
              </a:rPr>
              <a:t>If I just determine not to do evil and determine instead to do good, then I am trapped in a </a:t>
            </a:r>
            <a:r>
              <a:rPr lang="en-US" b="1" dirty="0" smtClean="0">
                <a:solidFill>
                  <a:srgbClr val="C00000"/>
                </a:solidFill>
                <a:latin typeface="Arial" pitchFamily="34" charset="0"/>
                <a:cs typeface="Arial" pitchFamily="34" charset="0"/>
              </a:rPr>
              <a:t>Romans 7:14-25)</a:t>
            </a:r>
            <a:r>
              <a:rPr lang="en-US" dirty="0" smtClean="0">
                <a:latin typeface="Arial" pitchFamily="34" charset="0"/>
                <a:cs typeface="Arial" pitchFamily="34" charset="0"/>
              </a:rPr>
              <a:t> experience (my will fighting against my flesh). </a:t>
            </a:r>
          </a:p>
          <a:p>
            <a:endParaRPr lang="en-US" b="1" dirty="0" smtClean="0">
              <a:solidFill>
                <a:srgbClr val="C00000"/>
              </a:solidFill>
              <a:latin typeface="Arial" pitchFamily="34" charset="0"/>
              <a:cs typeface="Arial" pitchFamily="34" charset="0"/>
            </a:endParaRPr>
          </a:p>
          <a:p>
            <a:r>
              <a:rPr lang="en-US" b="1" dirty="0" smtClean="0">
                <a:solidFill>
                  <a:srgbClr val="C00000"/>
                </a:solidFill>
                <a:latin typeface="Arial" pitchFamily="34" charset="0"/>
                <a:cs typeface="Arial" pitchFamily="34" charset="0"/>
              </a:rPr>
              <a:t>Romans 8:1-17 </a:t>
            </a:r>
            <a:r>
              <a:rPr lang="en-US" dirty="0" smtClean="0">
                <a:latin typeface="Arial" pitchFamily="34" charset="0"/>
                <a:cs typeface="Arial" pitchFamily="34" charset="0"/>
              </a:rPr>
              <a:t>is deliverance from the </a:t>
            </a:r>
            <a:r>
              <a:rPr lang="en-US" b="1" dirty="0" smtClean="0">
                <a:solidFill>
                  <a:srgbClr val="C00000"/>
                </a:solidFill>
                <a:latin typeface="Arial" pitchFamily="34" charset="0"/>
                <a:cs typeface="Arial" pitchFamily="34" charset="0"/>
              </a:rPr>
              <a:t>Romans 7 </a:t>
            </a:r>
            <a:r>
              <a:rPr lang="en-US" dirty="0" smtClean="0">
                <a:latin typeface="Arial" pitchFamily="34" charset="0"/>
                <a:cs typeface="Arial" pitchFamily="34" charset="0"/>
              </a:rPr>
              <a:t>trap. </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We desire to please God and obey God but it is </a:t>
            </a:r>
            <a:r>
              <a:rPr lang="en-US" b="1" dirty="0" smtClean="0">
                <a:latin typeface="Arial" pitchFamily="34" charset="0"/>
                <a:cs typeface="Arial" pitchFamily="34" charset="0"/>
              </a:rPr>
              <a:t>not accomplished by determination</a:t>
            </a:r>
            <a:r>
              <a:rPr lang="en-US" dirty="0" smtClean="0">
                <a:latin typeface="Arial" pitchFamily="34" charset="0"/>
                <a:cs typeface="Arial" pitchFamily="34" charset="0"/>
              </a:rPr>
              <a:t>, </a:t>
            </a:r>
            <a:r>
              <a:rPr lang="en-US" u="sng" dirty="0" smtClean="0">
                <a:latin typeface="Arial" pitchFamily="34" charset="0"/>
                <a:cs typeface="Arial" pitchFamily="34" charset="0"/>
              </a:rPr>
              <a:t>rather it is realizing who we are in Christ and then allowing God’s Word to transform us. (</a:t>
            </a:r>
            <a:r>
              <a:rPr lang="en-US" b="1" u="sng" dirty="0" smtClean="0">
                <a:solidFill>
                  <a:srgbClr val="C00000"/>
                </a:solidFill>
                <a:latin typeface="Arial" pitchFamily="34" charset="0"/>
                <a:cs typeface="Arial" pitchFamily="34" charset="0"/>
              </a:rPr>
              <a:t>Romans 12:1-2, 2 Cor 3:18</a:t>
            </a:r>
            <a:r>
              <a:rPr lang="en-US" u="sng"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Only the Holy Spirit can apply the Word of God to our thinking, renew our minds, so that the desired transformation will occur!</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a:bodyPr>
          <a:lstStyle/>
          <a:p>
            <a:r>
              <a:rPr lang="en-US" dirty="0" smtClean="0">
                <a:latin typeface="Arial" pitchFamily="34" charset="0"/>
                <a:cs typeface="Arial" pitchFamily="34" charset="0"/>
              </a:rPr>
              <a:t>Justification in Romans and Galatians occurs by faith in Jesus Christ as ones personal Savior (</a:t>
            </a:r>
            <a:r>
              <a:rPr lang="en-US" b="1" dirty="0" smtClean="0">
                <a:solidFill>
                  <a:srgbClr val="C00000"/>
                </a:solidFill>
                <a:latin typeface="Arial" pitchFamily="34" charset="0"/>
                <a:cs typeface="Arial" pitchFamily="34" charset="0"/>
              </a:rPr>
              <a:t>Romans 4:2, Gal 3:11-12</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Romans 3:20 </a:t>
            </a:r>
            <a:r>
              <a:rPr lang="en-US" dirty="0" smtClean="0">
                <a:latin typeface="Arial" pitchFamily="34" charset="0"/>
                <a:cs typeface="Arial" pitchFamily="34" charset="0"/>
              </a:rPr>
              <a:t>says no flesh shall be justified by works of the Law.</a:t>
            </a:r>
          </a:p>
          <a:p>
            <a:endParaRPr lang="en-US" dirty="0" smtClean="0">
              <a:latin typeface="Arial" pitchFamily="34" charset="0"/>
              <a:cs typeface="Arial" pitchFamily="34" charset="0"/>
            </a:endParaRPr>
          </a:p>
          <a:p>
            <a:r>
              <a:rPr lang="en-US" b="1" u="sng" dirty="0" smtClean="0">
                <a:latin typeface="Arial" pitchFamily="34" charset="0"/>
                <a:cs typeface="Arial" pitchFamily="34" charset="0"/>
              </a:rPr>
              <a:t>CWL</a:t>
            </a:r>
            <a:r>
              <a:rPr lang="en-US" dirty="0" smtClean="0">
                <a:latin typeface="Arial" pitchFamily="34" charset="0"/>
                <a:cs typeface="Arial" pitchFamily="34" charset="0"/>
              </a:rPr>
              <a:t> is not lived by keeping rules and Mosaic Law for that is a dead faith (</a:t>
            </a:r>
            <a:r>
              <a:rPr lang="en-US" b="1" dirty="0" smtClean="0">
                <a:solidFill>
                  <a:srgbClr val="C00000"/>
                </a:solidFill>
                <a:latin typeface="Arial" pitchFamily="34" charset="0"/>
                <a:cs typeface="Arial" pitchFamily="34" charset="0"/>
              </a:rPr>
              <a:t>James 2:14</a:t>
            </a:r>
            <a:r>
              <a:rPr lang="en-US" dirty="0" smtClean="0">
                <a:latin typeface="Arial" pitchFamily="34" charset="0"/>
                <a:cs typeface="Arial" pitchFamily="34" charset="0"/>
              </a:rPr>
              <a:t>).   </a:t>
            </a:r>
            <a:r>
              <a:rPr lang="en-US" u="sng" dirty="0" smtClean="0">
                <a:latin typeface="Arial" pitchFamily="34" charset="0"/>
                <a:cs typeface="Arial" pitchFamily="34" charset="0"/>
              </a:rPr>
              <a:t>A mere profession of faith does not means the possession of faith </a:t>
            </a:r>
            <a:r>
              <a:rPr lang="en-US" dirty="0" smtClean="0">
                <a:latin typeface="Arial" pitchFamily="34" charset="0"/>
                <a:cs typeface="Arial" pitchFamily="34" charset="0"/>
              </a:rPr>
              <a:t>or the natural accompaniments of faith (prayer, faith rest, overcoming evil, divine good). </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Principle</a:t>
            </a:r>
            <a:r>
              <a:rPr lang="en-US" dirty="0" smtClean="0">
                <a:latin typeface="Arial" pitchFamily="34" charset="0"/>
                <a:cs typeface="Arial" pitchFamily="34" charset="0"/>
              </a:rPr>
              <a:t>: Faith that is not accompanied by the inevitable and expectant fruits of faith is not faith at all. It is a mockery.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James calls such a faith, dead faith (corpse is a body but without life).</a:t>
            </a:r>
            <a:endParaRPr lang="en-US" dirty="0">
              <a:latin typeface="Arial" pitchFamily="34" charset="0"/>
              <a:cs typeface="Arial" pitchFamily="34"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Paul speaks of a true, lively faith which purifies the heart and works by love ( </a:t>
            </a:r>
            <a:r>
              <a:rPr lang="en-US" b="1" dirty="0" smtClean="0">
                <a:solidFill>
                  <a:srgbClr val="C00000"/>
                </a:solidFill>
                <a:latin typeface="Arial" pitchFamily="34" charset="0"/>
                <a:cs typeface="Arial" pitchFamily="34" charset="0"/>
              </a:rPr>
              <a:t>Gal 5:6</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James in this instance speaks of a profession or presumption of faith, barren and destitute of good fruit (divine good).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a dead faith (</a:t>
            </a:r>
            <a:r>
              <a:rPr lang="en-US" b="1" dirty="0" smtClean="0">
                <a:solidFill>
                  <a:srgbClr val="C00000"/>
                </a:solidFill>
                <a:latin typeface="Arial" pitchFamily="34" charset="0"/>
                <a:cs typeface="Arial" pitchFamily="34" charset="0"/>
              </a:rPr>
              <a:t>James 2:17</a:t>
            </a:r>
            <a:r>
              <a:rPr lang="en-US" dirty="0" smtClean="0">
                <a:latin typeface="Arial" pitchFamily="34" charset="0"/>
                <a:cs typeface="Arial" pitchFamily="34" charset="0"/>
              </a:rPr>
              <a:t>), it is faith that demons may have (</a:t>
            </a:r>
            <a:r>
              <a:rPr lang="en-US" b="1" dirty="0" smtClean="0">
                <a:solidFill>
                  <a:srgbClr val="C00000"/>
                </a:solidFill>
                <a:latin typeface="Arial" pitchFamily="34" charset="0"/>
                <a:cs typeface="Arial" pitchFamily="34" charset="0"/>
              </a:rPr>
              <a:t>2:19</a:t>
            </a:r>
            <a:r>
              <a:rPr lang="en-US" dirty="0" smtClean="0">
                <a:latin typeface="Arial" pitchFamily="34" charset="0"/>
                <a:cs typeface="Arial" pitchFamily="34" charset="0"/>
              </a:rPr>
              <a:t>) and consists only of intellectual belief of God’s being or existence, not consenting to His offer of salvation through repentance and turning from sin nor relying upon His promises.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True faith produces divine good, true works (</a:t>
            </a:r>
            <a:r>
              <a:rPr lang="en-US" b="1" dirty="0" smtClean="0">
                <a:solidFill>
                  <a:srgbClr val="C00000"/>
                </a:solidFill>
                <a:latin typeface="Arial" pitchFamily="34" charset="0"/>
                <a:cs typeface="Arial" pitchFamily="34" charset="0"/>
              </a:rPr>
              <a:t>Gal. 5:22-23</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False faith produces human good, false works (you can’t get oranges from pine trees). </a:t>
            </a:r>
            <a:endParaRPr lang="en-US" dirty="0">
              <a:latin typeface="Arial" pitchFamily="34" charset="0"/>
              <a:cs typeface="Arial" pitchFamily="34"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a:buNone/>
            </a:pPr>
            <a:r>
              <a:rPr lang="en-US" dirty="0" smtClean="0">
                <a:latin typeface="Arial" pitchFamily="34" charset="0"/>
                <a:cs typeface="Arial" pitchFamily="34" charset="0"/>
              </a:rPr>
              <a:t>Applications:</a:t>
            </a:r>
          </a:p>
          <a:p>
            <a:pPr marL="514350" indent="-514350">
              <a:buAutoNum type="arabicPeriod"/>
            </a:pPr>
            <a:r>
              <a:rPr lang="en-US" dirty="0" smtClean="0">
                <a:latin typeface="Arial" pitchFamily="34" charset="0"/>
                <a:cs typeface="Arial" pitchFamily="34" charset="0"/>
              </a:rPr>
              <a:t>Believers should have assurance that they are no longer slaves to sin. They are positionally in Christ.</a:t>
            </a:r>
          </a:p>
          <a:p>
            <a:pPr marL="514350" indent="-514350">
              <a:buAutoNum type="arabicPeriod"/>
            </a:pPr>
            <a:endParaRPr lang="en-US" dirty="0" smtClean="0">
              <a:latin typeface="Arial" pitchFamily="34" charset="0"/>
              <a:cs typeface="Arial" pitchFamily="34" charset="0"/>
            </a:endParaRPr>
          </a:p>
          <a:p>
            <a:pPr marL="514350" indent="-514350">
              <a:buAutoNum type="arabicPeriod"/>
            </a:pPr>
            <a:r>
              <a:rPr lang="en-US" dirty="0" smtClean="0">
                <a:latin typeface="Arial" pitchFamily="34" charset="0"/>
                <a:cs typeface="Arial" pitchFamily="34" charset="0"/>
              </a:rPr>
              <a:t>Believers should have an ongoing mindset that they are slaves of righteousness (experiential righteousness) and not slaves of sin.</a:t>
            </a:r>
          </a:p>
          <a:p>
            <a:pPr marL="514350" indent="-514350">
              <a:buAutoNum type="arabicPeriod"/>
            </a:pPr>
            <a:endParaRPr lang="en-US" dirty="0" smtClean="0">
              <a:latin typeface="Arial" pitchFamily="34" charset="0"/>
              <a:cs typeface="Arial" pitchFamily="34" charset="0"/>
            </a:endParaRPr>
          </a:p>
          <a:p>
            <a:pPr marL="514350" indent="-514350">
              <a:buAutoNum type="arabicPeriod"/>
            </a:pPr>
            <a:r>
              <a:rPr lang="en-US" dirty="0" smtClean="0">
                <a:latin typeface="Arial" pitchFamily="34" charset="0"/>
                <a:cs typeface="Arial" pitchFamily="34" charset="0"/>
              </a:rPr>
              <a:t>The Christian life is a battle for the mind.</a:t>
            </a:r>
          </a:p>
          <a:p>
            <a:pPr marL="514350" indent="-514350">
              <a:buAutoNum type="arabicPeriod"/>
            </a:pPr>
            <a:endParaRPr lang="en-US" dirty="0" smtClean="0">
              <a:latin typeface="Arial" pitchFamily="34" charset="0"/>
              <a:cs typeface="Arial" pitchFamily="34" charset="0"/>
            </a:endParaRPr>
          </a:p>
          <a:p>
            <a:pPr marL="514350" indent="-514350">
              <a:buAutoNum type="arabicPeriod"/>
            </a:pPr>
            <a:r>
              <a:rPr lang="en-US" dirty="0" smtClean="0">
                <a:latin typeface="Arial" pitchFamily="34" charset="0"/>
                <a:cs typeface="Arial" pitchFamily="34" charset="0"/>
              </a:rPr>
              <a:t>Dedication without a renewed mind actually produces slavery to sin in one’s experience.</a:t>
            </a:r>
          </a:p>
          <a:p>
            <a:pPr marL="514350" indent="-514350">
              <a:buAutoNum type="arabicPeriod"/>
            </a:pPr>
            <a:endParaRPr lang="en-US" dirty="0" smtClean="0">
              <a:latin typeface="Arial" pitchFamily="34" charset="0"/>
              <a:cs typeface="Arial" pitchFamily="34" charset="0"/>
            </a:endParaRPr>
          </a:p>
          <a:p>
            <a:pPr marL="514350" indent="-514350">
              <a:buAutoNum type="arabicPeriod"/>
            </a:pPr>
            <a:r>
              <a:rPr lang="en-US" dirty="0" smtClean="0">
                <a:latin typeface="Arial" pitchFamily="34" charset="0"/>
                <a:cs typeface="Arial" pitchFamily="34" charset="0"/>
              </a:rPr>
              <a:t>Pray for a renewed mind and keep abiding in God’s Word. </a:t>
            </a:r>
          </a:p>
          <a:p>
            <a:pPr marL="514350" indent="-514350">
              <a:buAutoNum type="arabicPeriod"/>
            </a:pPr>
            <a:endParaRPr lang="en-US" dirty="0" smtClean="0">
              <a:latin typeface="Arial" pitchFamily="34" charset="0"/>
              <a:cs typeface="Arial" pitchFamily="34" charset="0"/>
            </a:endParaRPr>
          </a:p>
          <a:p>
            <a:pPr>
              <a:buNone/>
            </a:pPr>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r>
              <a:rPr lang="en-US" b="1" dirty="0" smtClean="0">
                <a:solidFill>
                  <a:srgbClr val="002060"/>
                </a:solidFill>
                <a:latin typeface="Arial" pitchFamily="34" charset="0"/>
                <a:cs typeface="Arial" pitchFamily="34" charset="0"/>
              </a:rPr>
              <a:t>Gal 3:11 — “Now that no one is justified by the Law before God is evident; for ‘The righteous man shall live by faith.”</a:t>
            </a:r>
          </a:p>
          <a:p>
            <a:endParaRPr lang="en-US"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“Now that no one is justified by the Law” </a:t>
            </a:r>
            <a:r>
              <a:rPr lang="en-US" dirty="0" smtClean="0">
                <a:latin typeface="Arial" pitchFamily="34" charset="0"/>
                <a:cs typeface="Arial" pitchFamily="34" charset="0"/>
              </a:rPr>
              <a:t>– OUDEIS DIKAIOO -  PPIndic – to receive justification in the sphere of the Law. </a:t>
            </a:r>
          </a:p>
          <a:p>
            <a:pPr>
              <a:buNone/>
            </a:pPr>
            <a:endParaRPr lang="en-US"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“in the sphere of the law in the sight of God” </a:t>
            </a:r>
            <a:r>
              <a:rPr lang="en-US" dirty="0" smtClean="0">
                <a:latin typeface="Arial" pitchFamily="34" charset="0"/>
                <a:cs typeface="Arial" pitchFamily="34" charset="0"/>
              </a:rPr>
              <a:t>– EN NOMOU  As far as God is concerned you can’t be justified and you can’t receive justification by keeping the law,</a:t>
            </a:r>
          </a:p>
          <a:p>
            <a:endParaRPr lang="en-US"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“is evident.” – </a:t>
            </a:r>
            <a:r>
              <a:rPr lang="en-US" dirty="0" smtClean="0">
                <a:latin typeface="Arial" pitchFamily="34" charset="0"/>
                <a:cs typeface="Arial" pitchFamily="34" charset="0"/>
              </a:rPr>
              <a:t>DELON - And why is it evident? He quotes </a:t>
            </a:r>
            <a:r>
              <a:rPr lang="en-US" b="1" dirty="0" smtClean="0">
                <a:solidFill>
                  <a:srgbClr val="C00000"/>
                </a:solidFill>
                <a:latin typeface="Arial" pitchFamily="34" charset="0"/>
                <a:cs typeface="Arial" pitchFamily="34" charset="0"/>
              </a:rPr>
              <a:t>Habakkuk 2:4, “The just shall live by faith.” </a:t>
            </a:r>
          </a:p>
          <a:p>
            <a:endParaRPr lang="en-US" b="1" dirty="0" smtClean="0">
              <a:solidFill>
                <a:srgbClr val="C00000"/>
              </a:solidFill>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b="1" dirty="0" smtClean="0">
                <a:solidFill>
                  <a:srgbClr val="002060"/>
                </a:solidFill>
                <a:latin typeface="Arial" pitchFamily="34" charset="0"/>
                <a:cs typeface="Arial" pitchFamily="34" charset="0"/>
              </a:rPr>
              <a:t>“the righteous man shall live by faith” </a:t>
            </a:r>
            <a:r>
              <a:rPr lang="en-US" dirty="0" smtClean="0">
                <a:latin typeface="Arial" pitchFamily="34" charset="0"/>
                <a:cs typeface="Arial" pitchFamily="34" charset="0"/>
              </a:rPr>
              <a:t>– DIKAIOS EK PISTEOS -  “the justified ones,” the ones who have received justification. </a:t>
            </a:r>
          </a:p>
          <a:p>
            <a:endParaRPr lang="en-US"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“by faith” </a:t>
            </a:r>
            <a:r>
              <a:rPr lang="en-US" dirty="0" smtClean="0">
                <a:latin typeface="Arial" pitchFamily="34" charset="0"/>
                <a:cs typeface="Arial" pitchFamily="34" charset="0"/>
              </a:rPr>
              <a:t>is literally, </a:t>
            </a:r>
            <a:r>
              <a:rPr lang="en-US" b="1" dirty="0" smtClean="0">
                <a:solidFill>
                  <a:srgbClr val="002060"/>
                </a:solidFill>
                <a:latin typeface="Arial" pitchFamily="34" charset="0"/>
                <a:cs typeface="Arial" pitchFamily="34" charset="0"/>
              </a:rPr>
              <a:t>“out of the source of faith” </a:t>
            </a:r>
            <a:r>
              <a:rPr lang="en-US" dirty="0" smtClean="0">
                <a:latin typeface="Arial" pitchFamily="34" charset="0"/>
                <a:cs typeface="Arial" pitchFamily="34" charset="0"/>
              </a:rPr>
              <a:t>— EK plus faith. </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3:12 — “However the Law is not of faith; on the contrary, ‘He who practices them shall live by them (Leviticus 18:5).’”</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 “practices them” </a:t>
            </a:r>
            <a:r>
              <a:rPr lang="en-US" dirty="0" smtClean="0">
                <a:latin typeface="Arial" pitchFamily="34" charset="0"/>
                <a:cs typeface="Arial" pitchFamily="34" charset="0"/>
              </a:rPr>
              <a:t>-  POIEO – AAPtc – to do, perform, practice and live by them.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the man who does the law for salvation must stand in eternity on the basis of the law, and the law can only curse him. </a:t>
            </a:r>
          </a:p>
          <a:p>
            <a:pPr hangingPunct="0"/>
            <a:endParaRPr lang="en-US" dirty="0" smtClean="0">
              <a:solidFill>
                <a:srgbClr val="0070C0"/>
              </a:solidFill>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“Shall live by them” </a:t>
            </a:r>
            <a:r>
              <a:rPr lang="en-US" dirty="0" smtClean="0">
                <a:latin typeface="Arial" pitchFamily="34" charset="0"/>
                <a:cs typeface="Arial" pitchFamily="34" charset="0"/>
              </a:rPr>
              <a:t>– ZOE – FMIndic – shall live, is obligated to live by them. This is the main verb and it refers to eternity. </a:t>
            </a:r>
          </a:p>
          <a:p>
            <a:pPr hangingPunct="0"/>
            <a:endParaRPr lang="en-US" dirty="0" smtClean="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002060"/>
                </a:solidFill>
                <a:latin typeface="Arial" pitchFamily="34" charset="0"/>
                <a:cs typeface="Arial" pitchFamily="34" charset="0"/>
              </a:rPr>
              <a:t>“crucified among you” </a:t>
            </a:r>
            <a:r>
              <a:rPr lang="en-US" dirty="0" smtClean="0">
                <a:latin typeface="Arial" pitchFamily="34" charset="0"/>
                <a:cs typeface="Arial" pitchFamily="34" charset="0"/>
              </a:rPr>
              <a:t>— ESTAUROMENOS (Pf  Pass Ptc).   Perfect tense: He was crucified in the past with the result that He provides salvation forever. </a:t>
            </a:r>
          </a:p>
          <a:p>
            <a:pPr hangingPunct="0"/>
            <a:endParaRPr lang="en-US" dirty="0" smtClean="0">
              <a:latin typeface="Arial" pitchFamily="34" charset="0"/>
              <a:cs typeface="Arial" pitchFamily="34" charset="0"/>
            </a:endParaRPr>
          </a:p>
          <a:p>
            <a:r>
              <a:rPr lang="en-US" dirty="0" smtClean="0">
                <a:latin typeface="Arial" pitchFamily="34" charset="0"/>
                <a:cs typeface="Arial" pitchFamily="34" charset="0"/>
              </a:rPr>
              <a:t>So they were saved by His crucifixion, not by the Mosaic law. Crucifixion stands out in contrast to the law.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isn’t the law that died for you, it is the law that kills you.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Christ that died for you, and He died for you in the past with results that go on forever, namely your eternal salvation.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passive voice of crucified means that they received this from God, they received the death of Christ, they didn’t earn it or deserve it — </a:t>
            </a:r>
            <a:r>
              <a:rPr lang="en-US" b="1" dirty="0" smtClean="0">
                <a:latin typeface="Arial" pitchFamily="34" charset="0"/>
                <a:cs typeface="Arial" pitchFamily="34" charset="0"/>
              </a:rPr>
              <a:t>the principle of grace. </a:t>
            </a:r>
          </a:p>
          <a:p>
            <a:endParaRPr lang="en-US"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So in eternity, if you are going to do the law for salvation you must stand on your works of the law in eternity and the law can only curse you. </a:t>
            </a:r>
            <a:endParaRPr lang="en-US" dirty="0" smtClean="0"/>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what is the result in eternity? Cursing — </a:t>
            </a:r>
            <a:r>
              <a:rPr lang="en-US" b="1" dirty="0" smtClean="0">
                <a:solidFill>
                  <a:srgbClr val="002060"/>
                </a:solidFill>
                <a:latin typeface="Arial" pitchFamily="34" charset="0"/>
                <a:cs typeface="Arial" pitchFamily="34" charset="0"/>
              </a:rPr>
              <a:t>“shall live”</a:t>
            </a:r>
            <a:r>
              <a:rPr lang="en-US" dirty="0" smtClean="0">
                <a:latin typeface="Arial" pitchFamily="34" charset="0"/>
                <a:cs typeface="Arial" pitchFamily="34" charset="0"/>
              </a:rPr>
              <a:t>, referring to the future, it is a future tense, </a:t>
            </a:r>
            <a:r>
              <a:rPr lang="en-US" b="1" dirty="0" smtClean="0">
                <a:solidFill>
                  <a:srgbClr val="002060"/>
                </a:solidFill>
                <a:latin typeface="Arial" pitchFamily="34" charset="0"/>
                <a:cs typeface="Arial" pitchFamily="34" charset="0"/>
              </a:rPr>
              <a:t>“in them” </a:t>
            </a:r>
            <a:r>
              <a:rPr lang="en-US" dirty="0" smtClean="0">
                <a:latin typeface="Arial" pitchFamily="34" charset="0"/>
                <a:cs typeface="Arial" pitchFamily="34" charset="0"/>
              </a:rPr>
              <a:t>— in the precepts of the law. He takes his stand upon them.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is a great contrast between verses 11 and 12.</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In verse 11 faith has justification and life the instant it begins.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verse 12, after doing the law for a lifetime has what in eternity? Cursing.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Under grace faith appropriates righteousness and eternal life; under the law working a whole lifetime under the law results in the curse. </a:t>
            </a:r>
          </a:p>
          <a:p>
            <a:endParaRPr lang="en-US" b="1" dirty="0" smtClean="0">
              <a:solidFill>
                <a:srgbClr val="002060"/>
              </a:solidFill>
              <a:latin typeface="Arial" pitchFamily="34" charset="0"/>
              <a:cs typeface="Arial" pitchFamily="34" charset="0"/>
            </a:endParaRPr>
          </a:p>
          <a:p>
            <a:r>
              <a:rPr lang="en-US" b="1" dirty="0" smtClean="0">
                <a:solidFill>
                  <a:srgbClr val="002060"/>
                </a:solidFill>
                <a:latin typeface="Arial" pitchFamily="34" charset="0"/>
                <a:cs typeface="Arial" pitchFamily="34" charset="0"/>
              </a:rPr>
              <a:t>3:13</a:t>
            </a:r>
            <a:r>
              <a:rPr lang="en-US"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 the contrast: </a:t>
            </a:r>
            <a:r>
              <a:rPr lang="en-US" b="1" dirty="0" smtClean="0">
                <a:solidFill>
                  <a:srgbClr val="002060"/>
                </a:solidFill>
                <a:latin typeface="Arial" pitchFamily="34" charset="0"/>
                <a:cs typeface="Arial" pitchFamily="34" charset="0"/>
              </a:rPr>
              <a:t>“Christ redeemed us from the curse of the law, having become a curse for us - it is written, ‘cursed is everyone who hangs on a tree -”</a:t>
            </a:r>
          </a:p>
          <a:p>
            <a:endParaRPr lang="en-US" b="1" dirty="0" smtClean="0">
              <a:solidFill>
                <a:srgbClr val="002060"/>
              </a:solidFill>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“Christ” </a:t>
            </a:r>
            <a:r>
              <a:rPr lang="en-US" dirty="0" smtClean="0">
                <a:latin typeface="Arial" pitchFamily="34" charset="0"/>
                <a:cs typeface="Arial" pitchFamily="34" charset="0"/>
              </a:rPr>
              <a:t>— the Greek word is in the emphatic position: </a:t>
            </a:r>
            <a:r>
              <a:rPr lang="en-US" b="1" dirty="0" smtClean="0">
                <a:solidFill>
                  <a:srgbClr val="002060"/>
                </a:solidFill>
                <a:latin typeface="Arial" pitchFamily="34" charset="0"/>
                <a:cs typeface="Arial" pitchFamily="34" charset="0"/>
              </a:rPr>
              <a:t>“Christ and only Christ”</a:t>
            </a:r>
          </a:p>
          <a:p>
            <a:pPr hangingPunct="0"/>
            <a:endParaRPr lang="en-US" b="1" dirty="0" smtClean="0">
              <a:solidFill>
                <a:srgbClr val="002060"/>
              </a:solidFill>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“redeemed” </a:t>
            </a:r>
            <a:r>
              <a:rPr lang="en-US" dirty="0" smtClean="0">
                <a:latin typeface="Arial" pitchFamily="34" charset="0"/>
                <a:cs typeface="Arial" pitchFamily="34" charset="0"/>
              </a:rPr>
              <a:t>— EXAGOREO – AAIndic - point of time divorced from time and perpetuated forever.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Active voice: Christ does the redeeming. Man can do nothing about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active voice is to remind the Galatians they could do nothing for their salvation; they could do nothing after salvation. </a:t>
            </a:r>
          </a:p>
          <a:p>
            <a:endParaRPr lang="en-US" b="1" dirty="0">
              <a:solidFill>
                <a:srgbClr val="002060"/>
              </a:solidFill>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 word </a:t>
            </a:r>
            <a:r>
              <a:rPr lang="en-US" b="1" dirty="0" smtClean="0">
                <a:solidFill>
                  <a:srgbClr val="002060"/>
                </a:solidFill>
                <a:latin typeface="Arial" pitchFamily="34" charset="0"/>
                <a:cs typeface="Arial" pitchFamily="34" charset="0"/>
              </a:rPr>
              <a:t>“redemption” </a:t>
            </a:r>
            <a:r>
              <a:rPr lang="en-US" dirty="0" smtClean="0">
                <a:latin typeface="Arial" pitchFamily="34" charset="0"/>
                <a:cs typeface="Arial" pitchFamily="34" charset="0"/>
              </a:rPr>
              <a:t>means to purchase or to buy from the slave market.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Christ has purchased us from the slave market which is called here ‘the curse of the law’; </a:t>
            </a:r>
            <a:r>
              <a:rPr lang="en-US" b="1" dirty="0" smtClean="0">
                <a:solidFill>
                  <a:srgbClr val="002060"/>
                </a:solidFill>
                <a:latin typeface="Arial" pitchFamily="34" charset="0"/>
                <a:cs typeface="Arial" pitchFamily="34" charset="0"/>
              </a:rPr>
              <a:t>“us from the curse of the law” </a:t>
            </a:r>
            <a:r>
              <a:rPr lang="en-US" dirty="0" smtClean="0">
                <a:latin typeface="Arial" pitchFamily="34" charset="0"/>
                <a:cs typeface="Arial" pitchFamily="34" charset="0"/>
              </a:rPr>
              <a:t>— out from the curse of the law, literally.</a:t>
            </a:r>
            <a:r>
              <a:rPr lang="en-US" b="1" dirty="0" smtClean="0">
                <a:latin typeface="Arial" pitchFamily="34" charset="0"/>
                <a:cs typeface="Arial" pitchFamily="34" charset="0"/>
              </a:rPr>
              <a:t> 	</a:t>
            </a:r>
          </a:p>
          <a:p>
            <a:endParaRPr lang="en-US" b="1"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“it is written” </a:t>
            </a:r>
            <a:r>
              <a:rPr lang="en-US" dirty="0" smtClean="0">
                <a:latin typeface="Arial" pitchFamily="34" charset="0"/>
                <a:cs typeface="Arial" pitchFamily="34" charset="0"/>
              </a:rPr>
              <a:t>—GRAPHO – Pf tense -  It was written in the past with the result that it stands written forever, a quotation from </a:t>
            </a:r>
            <a:r>
              <a:rPr lang="en-US" b="1" dirty="0" smtClean="0">
                <a:solidFill>
                  <a:srgbClr val="C00000"/>
                </a:solidFill>
                <a:latin typeface="Arial" pitchFamily="34" charset="0"/>
                <a:cs typeface="Arial" pitchFamily="34" charset="0"/>
              </a:rPr>
              <a:t>Deuteronomy 21:23 — “cursed </a:t>
            </a:r>
            <a:r>
              <a:rPr lang="en-US" dirty="0" smtClean="0">
                <a:latin typeface="Arial" pitchFamily="34" charset="0"/>
                <a:cs typeface="Arial" pitchFamily="34" charset="0"/>
              </a:rPr>
              <a:t>[literally, under a curse]</a:t>
            </a:r>
            <a:r>
              <a:rPr lang="en-US" b="1" dirty="0" smtClean="0">
                <a:solidFill>
                  <a:srgbClr val="C00000"/>
                </a:solidFill>
                <a:latin typeface="Arial" pitchFamily="34" charset="0"/>
                <a:cs typeface="Arial" pitchFamily="34" charset="0"/>
              </a:rPr>
              <a:t> is everyone who hangs on a tree.”</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This was written in Deuteronomy when punishment was stoning, not crucifixion, and it is a specific prophetical reference to Christ dying on the cross.</a:t>
            </a:r>
          </a:p>
          <a:p>
            <a:endParaRPr lang="en-US" dirty="0" smtClean="0">
              <a:latin typeface="Arial" pitchFamily="34" charset="0"/>
              <a:cs typeface="Arial" pitchFamily="34" charset="0"/>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Israel did not choose life and the blessing </a:t>
            </a:r>
            <a:r>
              <a:rPr lang="en-US" b="1" dirty="0" smtClean="0">
                <a:solidFill>
                  <a:srgbClr val="C00000"/>
                </a:solidFill>
                <a:latin typeface="Arial" pitchFamily="34" charset="0"/>
                <a:cs typeface="Arial" pitchFamily="34" charset="0"/>
              </a:rPr>
              <a:t>(Deut 30:19</a:t>
            </a:r>
            <a:r>
              <a:rPr lang="en-US" dirty="0" smtClean="0">
                <a:latin typeface="Arial" pitchFamily="34" charset="0"/>
                <a:cs typeface="Arial" pitchFamily="34" charset="0"/>
              </a:rPr>
              <a:t>), they sinned and failed to keep the Law.</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Every Jew was therefore under a curse, revealing a consciousness of sin (</a:t>
            </a:r>
            <a:r>
              <a:rPr lang="en-US" b="1" dirty="0" smtClean="0">
                <a:solidFill>
                  <a:srgbClr val="C00000"/>
                </a:solidFill>
                <a:latin typeface="Arial" pitchFamily="34" charset="0"/>
                <a:cs typeface="Arial" pitchFamily="34" charset="0"/>
              </a:rPr>
              <a:t>Rom 3:19-20, 23, 7:9-11</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Two alternatives under Law: </a:t>
            </a:r>
            <a:r>
              <a:rPr lang="en-US" dirty="0" smtClean="0">
                <a:latin typeface="Arial" pitchFamily="34" charset="0"/>
                <a:cs typeface="Arial" pitchFamily="34" charset="0"/>
              </a:rPr>
              <a:t>obedience with life or disobedience with death. Obedience with life was never attained due to the weakness of the flesh (</a:t>
            </a:r>
            <a:r>
              <a:rPr lang="en-US" b="1" dirty="0" smtClean="0">
                <a:solidFill>
                  <a:srgbClr val="C00000"/>
                </a:solidFill>
                <a:latin typeface="Arial" pitchFamily="34" charset="0"/>
                <a:cs typeface="Arial" pitchFamily="34" charset="0"/>
              </a:rPr>
              <a:t>Rom 8:3</a:t>
            </a:r>
            <a:r>
              <a:rPr lang="en-US" dirty="0" smtClean="0">
                <a:latin typeface="Arial" pitchFamily="34" charset="0"/>
                <a:cs typeface="Arial" pitchFamily="34" charset="0"/>
              </a:rPr>
              <a:t>) it left all Jews under the curse of death.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To redeem them Christ had to become a curse for them and Christ had to die to satisfy the Law (</a:t>
            </a:r>
            <a:r>
              <a:rPr lang="en-US" b="1" dirty="0" smtClean="0">
                <a:solidFill>
                  <a:srgbClr val="C00000"/>
                </a:solidFill>
                <a:latin typeface="Arial" pitchFamily="34" charset="0"/>
                <a:cs typeface="Arial" pitchFamily="34" charset="0"/>
              </a:rPr>
              <a:t>Hebrews 2:9</a:t>
            </a:r>
            <a:r>
              <a:rPr lang="en-US" u="sng" dirty="0" smtClean="0">
                <a:latin typeface="Arial" pitchFamily="34" charset="0"/>
                <a:cs typeface="Arial" pitchFamily="34" charset="0"/>
              </a:rPr>
              <a:t>).</a:t>
            </a:r>
          </a:p>
          <a:p>
            <a:endParaRPr lang="en-US" u="sng" dirty="0" smtClean="0">
              <a:latin typeface="Arial" pitchFamily="34" charset="0"/>
              <a:cs typeface="Arial" pitchFamily="34" charset="0"/>
            </a:endParaRPr>
          </a:p>
          <a:p>
            <a:r>
              <a:rPr lang="en-US" u="sng" dirty="0" smtClean="0">
                <a:latin typeface="Arial" pitchFamily="34" charset="0"/>
                <a:cs typeface="Arial" pitchFamily="34" charset="0"/>
              </a:rPr>
              <a:t>He assumed the curse of their sin in His own body on the cross </a:t>
            </a:r>
            <a:r>
              <a:rPr lang="en-US" dirty="0" smtClean="0">
                <a:latin typeface="Arial" pitchFamily="34" charset="0"/>
                <a:cs typeface="Arial" pitchFamily="34" charset="0"/>
              </a:rPr>
              <a:t>that they might be redeemed and restored into fellowship with God (</a:t>
            </a:r>
            <a:r>
              <a:rPr lang="en-US" b="1" dirty="0" smtClean="0">
                <a:solidFill>
                  <a:srgbClr val="C00000"/>
                </a:solidFill>
                <a:latin typeface="Arial" pitchFamily="34" charset="0"/>
                <a:cs typeface="Arial" pitchFamily="34" charset="0"/>
              </a:rPr>
              <a:t>Deut 21:23, 2 Cor 5:21</a:t>
            </a:r>
            <a:r>
              <a:rPr lang="en-US" dirty="0" smtClean="0">
                <a:latin typeface="Arial" pitchFamily="34" charset="0"/>
                <a:cs typeface="Arial" pitchFamily="34" charset="0"/>
              </a:rPr>
              <a:t>). </a:t>
            </a:r>
          </a:p>
          <a:p>
            <a:endParaRPr lang="en-US" dirty="0" smtClean="0"/>
          </a:p>
          <a:p>
            <a:endParaRPr 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002060"/>
                </a:solidFill>
                <a:latin typeface="Arial" pitchFamily="34" charset="0"/>
                <a:cs typeface="Arial" pitchFamily="34" charset="0"/>
              </a:rPr>
              <a:t>“having become a curse for us” </a:t>
            </a:r>
            <a:r>
              <a:rPr lang="en-US" dirty="0" smtClean="0">
                <a:latin typeface="Arial" pitchFamily="34" charset="0"/>
                <a:cs typeface="Arial" pitchFamily="34" charset="0"/>
              </a:rPr>
              <a:t>— the significance of the cross: that is the place where Christ was made a curse for us.– GINOMAI – AAPtc -  The action of the aorist participle precedes the action of the main verb, the main verb is </a:t>
            </a:r>
            <a:r>
              <a:rPr lang="en-US" b="1" dirty="0" smtClean="0">
                <a:latin typeface="Arial" pitchFamily="34" charset="0"/>
                <a:cs typeface="Arial" pitchFamily="34" charset="0"/>
              </a:rPr>
              <a:t>“redeemed.” </a:t>
            </a:r>
          </a:p>
          <a:p>
            <a:endParaRPr lang="en-US" b="1" dirty="0" smtClean="0">
              <a:latin typeface="Arial" pitchFamily="34" charset="0"/>
              <a:cs typeface="Arial" pitchFamily="34" charset="0"/>
            </a:endParaRPr>
          </a:p>
          <a:p>
            <a:r>
              <a:rPr lang="en-US" dirty="0" smtClean="0">
                <a:latin typeface="Arial" pitchFamily="34" charset="0"/>
                <a:cs typeface="Arial" pitchFamily="34" charset="0"/>
              </a:rPr>
              <a:t>He became a curse for us by bearing our sins, before we were redeemed.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Every violation of the Mosaic law that we have ever committed was born by Christ in His own body on the cross.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was our substitute; He was judged in our place. The law cursed us but </a:t>
            </a:r>
            <a:r>
              <a:rPr lang="en-US" u="sng" dirty="0" smtClean="0">
                <a:latin typeface="Arial" pitchFamily="34" charset="0"/>
                <a:cs typeface="Arial" pitchFamily="34" charset="0"/>
              </a:rPr>
              <a:t>Jesus Christ took the curse on himself when he hung on the cross. </a:t>
            </a:r>
          </a:p>
          <a:p>
            <a:endParaRPr lang="en-US" u="sng"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p>
          <a:p>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b="1" dirty="0" smtClean="0">
                <a:solidFill>
                  <a:srgbClr val="002060"/>
                </a:solidFill>
                <a:latin typeface="Arial" pitchFamily="34" charset="0"/>
                <a:cs typeface="Arial" pitchFamily="34" charset="0"/>
              </a:rPr>
              <a:t>3:14 “in order that in Christ Jesus the blessing of Abraham might come to the Gentiles, so that we might receive the promise of the Spirit through faith.”</a:t>
            </a:r>
          </a:p>
          <a:p>
            <a:endParaRPr lang="en-US" dirty="0" smtClean="0">
              <a:latin typeface="Arial" pitchFamily="34" charset="0"/>
              <a:cs typeface="Arial" pitchFamily="34" charset="0"/>
            </a:endParaRPr>
          </a:p>
          <a:p>
            <a:pPr hangingPunct="0"/>
            <a:r>
              <a:rPr lang="en-US" b="1" dirty="0" smtClean="0">
                <a:latin typeface="Arial" pitchFamily="34" charset="0"/>
                <a:cs typeface="Arial" pitchFamily="34" charset="0"/>
              </a:rPr>
              <a:t> </a:t>
            </a:r>
            <a:r>
              <a:rPr lang="en-US" b="1" dirty="0" smtClean="0">
                <a:solidFill>
                  <a:srgbClr val="002060"/>
                </a:solidFill>
                <a:latin typeface="Arial" pitchFamily="34" charset="0"/>
                <a:cs typeface="Arial" pitchFamily="34" charset="0"/>
              </a:rPr>
              <a:t>“That the blessing of Abraham might come on the Gentiles.” </a:t>
            </a:r>
            <a:r>
              <a:rPr lang="en-US" dirty="0" smtClean="0">
                <a:latin typeface="Arial" pitchFamily="34" charset="0"/>
                <a:cs typeface="Arial" pitchFamily="34" charset="0"/>
              </a:rPr>
              <a:t>HINA – in order that -  How can the blessing of Abraham come on the Gentiles?  GINOMAI – Aor Middle Subjunctive – potential for all Gentiles to be saved.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is only one possible way and that is for the Gentiles to personally receive Jesus Christ as saviour.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All of this is built around the concept of the curse.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verse 10 we have seen the human race under a curse. In then first part of verse 13 we see man redeemed out from the curse. In the last part of verse 13 Christ became a curse for us. </a:t>
            </a:r>
          </a:p>
          <a:p>
            <a:pPr hangingPunct="0"/>
            <a:endParaRPr lang="en-US" dirty="0" smtClean="0">
              <a:latin typeface="Arial" pitchFamily="34" charset="0"/>
              <a:cs typeface="Arial" pitchFamily="34" charset="0"/>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Now what is it that made the curse real and clear? The Mosaic law.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verse 14 starts with that purpose clause, “That.” This is why Jesus Christ had to die on the cross and be made a curse for us. </a:t>
            </a:r>
          </a:p>
          <a:p>
            <a:pPr hangingPunct="0"/>
            <a:endParaRPr lang="en-US" dirty="0" smtClean="0">
              <a:latin typeface="Arial" pitchFamily="34" charset="0"/>
              <a:cs typeface="Arial" pitchFamily="34" charset="0"/>
            </a:endParaRPr>
          </a:p>
          <a:p>
            <a:pPr hangingPunct="0"/>
            <a:r>
              <a:rPr lang="en-US" b="1" dirty="0" smtClean="0">
                <a:latin typeface="Arial" pitchFamily="34" charset="0"/>
                <a:cs typeface="Arial" pitchFamily="34" charset="0"/>
              </a:rPr>
              <a:t>“That the blessing of Abraham</a:t>
            </a:r>
            <a:r>
              <a:rPr lang="en-US" dirty="0" smtClean="0">
                <a:latin typeface="Arial" pitchFamily="34" charset="0"/>
                <a:cs typeface="Arial" pitchFamily="34" charset="0"/>
              </a:rPr>
              <a:t> [justification by faith in Jesus Christ] </a:t>
            </a:r>
            <a:r>
              <a:rPr lang="en-US" b="1" dirty="0" smtClean="0">
                <a:latin typeface="Arial" pitchFamily="34" charset="0"/>
                <a:cs typeface="Arial" pitchFamily="34" charset="0"/>
              </a:rPr>
              <a:t>might come </a:t>
            </a:r>
            <a:r>
              <a:rPr lang="en-US" dirty="0" smtClean="0">
                <a:latin typeface="Arial" pitchFamily="34" charset="0"/>
                <a:cs typeface="Arial" pitchFamily="34" charset="0"/>
              </a:rPr>
              <a:t>[come to pass] </a:t>
            </a:r>
            <a:r>
              <a:rPr lang="en-US" b="1" dirty="0" smtClean="0">
                <a:latin typeface="Arial" pitchFamily="34" charset="0"/>
                <a:cs typeface="Arial" pitchFamily="34" charset="0"/>
              </a:rPr>
              <a:t>on the Gentiles.” </a:t>
            </a:r>
          </a:p>
          <a:p>
            <a:pPr hangingPunct="0"/>
            <a:endParaRPr lang="en-US" b="1" dirty="0" smtClean="0">
              <a:latin typeface="Arial" pitchFamily="34" charset="0"/>
              <a:cs typeface="Arial" pitchFamily="34" charset="0"/>
            </a:endParaRPr>
          </a:p>
          <a:p>
            <a:pPr hangingPunct="0"/>
            <a:r>
              <a:rPr lang="en-US" dirty="0" smtClean="0">
                <a:latin typeface="Arial" pitchFamily="34" charset="0"/>
                <a:cs typeface="Arial" pitchFamily="34" charset="0"/>
              </a:rPr>
              <a:t>The Gentiles are personally benefited by being saved in the same manner that Abraham was saved.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Gentiles who are born again in the Old Testament are under the Abrahamic covenant, whereas Jews who rejected Christ in the Old Testament and who lived by the Law and tried to be saved by keeping the law are spending eternity in the lake of fire.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What is the point? The Mosaic law did not abrogate the principle of the Abrahamic covenant and it did not abrogate the principle of justification by faith. </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“in Christ Jesus.” </a:t>
            </a:r>
            <a:r>
              <a:rPr lang="en-US" dirty="0" smtClean="0">
                <a:latin typeface="Arial" pitchFamily="34" charset="0"/>
                <a:cs typeface="Arial" pitchFamily="34" charset="0"/>
              </a:rPr>
              <a:t>That has fulfillment in the Church Age, union with Jesus Christ. </a:t>
            </a:r>
          </a:p>
          <a:p>
            <a:endParaRPr lang="en-US"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“that we might receive the promise of the Spirit through faith.”</a:t>
            </a:r>
            <a:r>
              <a:rPr lang="en-US" dirty="0" smtClean="0">
                <a:solidFill>
                  <a:srgbClr val="002060"/>
                </a:solidFill>
                <a:latin typeface="Arial" pitchFamily="34" charset="0"/>
                <a:cs typeface="Arial" pitchFamily="34" charset="0"/>
              </a:rPr>
              <a:t> </a:t>
            </a:r>
            <a:r>
              <a:rPr lang="en-US" dirty="0" smtClean="0">
                <a:latin typeface="Arial" pitchFamily="34" charset="0"/>
                <a:cs typeface="Arial" pitchFamily="34" charset="0"/>
              </a:rPr>
              <a:t>Whether you receive it or not depends upon your volition. GINOMAI – AMSubj.</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subjunctive mood recognizes human volition. The individual can accept or reject the gospel. </a:t>
            </a:r>
          </a:p>
          <a:p>
            <a:endParaRPr lang="en-US" dirty="0" smtClean="0">
              <a:latin typeface="Arial" pitchFamily="34" charset="0"/>
              <a:cs typeface="Arial" pitchFamily="34"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b="1" dirty="0" smtClean="0">
                <a:latin typeface="Arial" pitchFamily="34" charset="0"/>
                <a:cs typeface="Arial" pitchFamily="34" charset="0"/>
              </a:rPr>
              <a:t>Notice:  </a:t>
            </a:r>
            <a:r>
              <a:rPr lang="en-US" dirty="0" smtClean="0">
                <a:latin typeface="Arial" pitchFamily="34" charset="0"/>
                <a:cs typeface="Arial" pitchFamily="34" charset="0"/>
              </a:rPr>
              <a:t>It does </a:t>
            </a:r>
            <a:r>
              <a:rPr lang="en-US" u="sng" dirty="0" smtClean="0">
                <a:latin typeface="Arial" pitchFamily="34" charset="0"/>
                <a:cs typeface="Arial" pitchFamily="34" charset="0"/>
              </a:rPr>
              <a:t>not </a:t>
            </a:r>
            <a:r>
              <a:rPr lang="en-US" dirty="0" smtClean="0">
                <a:latin typeface="Arial" pitchFamily="34" charset="0"/>
                <a:cs typeface="Arial" pitchFamily="34" charset="0"/>
              </a:rPr>
              <a:t>say, “that Gentiles might once and for all receive the taboos and keep them vehemently; the Gentiles might get rid of their bad habits and be better people.”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That is the type of nonsense that is peddled by many people today in the name of Christianity and nothing could be further from the truth. </a:t>
            </a:r>
            <a:endParaRPr lang="en-US" dirty="0" smtClean="0"/>
          </a:p>
          <a:p>
            <a:endParaRPr lang="en-US" dirty="0" smtClean="0">
              <a:latin typeface="Arial" pitchFamily="34" charset="0"/>
              <a:cs typeface="Arial" pitchFamily="34" charset="0"/>
            </a:endParaRPr>
          </a:p>
          <a:p>
            <a:r>
              <a:rPr lang="en-US" dirty="0" smtClean="0">
                <a:latin typeface="Arial" pitchFamily="34" charset="0"/>
                <a:cs typeface="Arial" pitchFamily="34" charset="0"/>
              </a:rPr>
              <a:t>The great issue for the believer in time is never a taboo of any kind. It isn’t even sin.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great issue with the believer is, Are you filled with the Spirit or not? </a:t>
            </a:r>
          </a:p>
          <a:p>
            <a:endParaRPr 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r>
              <a:rPr lang="en-US" dirty="0" smtClean="0">
                <a:latin typeface="Arial" pitchFamily="34" charset="0"/>
                <a:cs typeface="Arial" pitchFamily="34" charset="0"/>
              </a:rPr>
              <a:t>If you are not filled with the Spirit you are failing to represent Jesus Christ, and if you are filled with the Spirit then your life will count.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Some unbelievers will keep taboos better than believers so that is not the issue.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you see people who keep the taboos do you want what they have? The filling of the Spirit is the issue.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How do you get the Holy Spirit in the first place? You get the Holy Spirit at the moment you believe in Jesus Christ — </a:t>
            </a:r>
            <a:r>
              <a:rPr lang="en-US" b="1" dirty="0" smtClean="0">
                <a:solidFill>
                  <a:srgbClr val="002060"/>
                </a:solidFill>
                <a:latin typeface="Arial" pitchFamily="34" charset="0"/>
                <a:cs typeface="Arial" pitchFamily="34" charset="0"/>
              </a:rPr>
              <a:t>“that we might receive the promise of the Spirit through faith.”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10000"/>
          </a:bodyPr>
          <a:lstStyle/>
          <a:p>
            <a:pPr hangingPunct="0"/>
            <a:r>
              <a:rPr lang="en-US" b="1" dirty="0" smtClean="0">
                <a:solidFill>
                  <a:srgbClr val="002060"/>
                </a:solidFill>
                <a:latin typeface="Arial" pitchFamily="34" charset="0"/>
                <a:cs typeface="Arial" pitchFamily="34" charset="0"/>
              </a:rPr>
              <a:t>3:2 “This is the only thing I want to find out from you: did you receive the Spirit by the works of the Law, or by hearing with faith?”</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principle of grace is illustrated by the Holy Spirit in </a:t>
            </a:r>
            <a:r>
              <a:rPr lang="en-US" b="1" dirty="0" smtClean="0">
                <a:solidFill>
                  <a:srgbClr val="002060"/>
                </a:solidFill>
                <a:latin typeface="Arial" pitchFamily="34" charset="0"/>
                <a:cs typeface="Arial" pitchFamily="34" charset="0"/>
              </a:rPr>
              <a:t>verses 2-5</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Four questions. </a:t>
            </a:r>
            <a:r>
              <a:rPr lang="en-US" b="1" dirty="0" smtClean="0">
                <a:solidFill>
                  <a:srgbClr val="002060"/>
                </a:solidFill>
                <a:latin typeface="Arial" pitchFamily="34" charset="0"/>
                <a:cs typeface="Arial" pitchFamily="34" charset="0"/>
              </a:rPr>
              <a:t>“This is the only thing I want to find out from you” </a:t>
            </a:r>
            <a:r>
              <a:rPr lang="en-US" dirty="0" smtClean="0">
                <a:latin typeface="Arial" pitchFamily="34" charset="0"/>
                <a:cs typeface="Arial" pitchFamily="34" charset="0"/>
              </a:rPr>
              <a:t>-  Paul could rest his entire case on one point alone; he doesn’t but he could.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word </a:t>
            </a:r>
            <a:r>
              <a:rPr lang="en-US" b="1" dirty="0" smtClean="0">
                <a:solidFill>
                  <a:srgbClr val="002060"/>
                </a:solidFill>
                <a:latin typeface="Arial" pitchFamily="34" charset="0"/>
                <a:cs typeface="Arial" pitchFamily="34" charset="0"/>
              </a:rPr>
              <a:t>“want” </a:t>
            </a:r>
            <a:r>
              <a:rPr lang="en-US" dirty="0" smtClean="0">
                <a:latin typeface="Arial" pitchFamily="34" charset="0"/>
                <a:cs typeface="Arial" pitchFamily="34" charset="0"/>
              </a:rPr>
              <a:t>means volition; </a:t>
            </a:r>
            <a:r>
              <a:rPr lang="en-US" b="1" dirty="0" smtClean="0">
                <a:solidFill>
                  <a:srgbClr val="002060"/>
                </a:solidFill>
                <a:latin typeface="Arial" pitchFamily="34" charset="0"/>
                <a:cs typeface="Arial" pitchFamily="34" charset="0"/>
              </a:rPr>
              <a:t>“I desire to learn from you.” “To learn” </a:t>
            </a:r>
            <a:r>
              <a:rPr lang="en-US" dirty="0" smtClean="0">
                <a:latin typeface="Arial" pitchFamily="34" charset="0"/>
                <a:cs typeface="Arial" pitchFamily="34" charset="0"/>
              </a:rPr>
              <a:t>is an MATHEIN APO HUMON – AAInfinitive – to learn. It is Paul’s purpose to learn this from them. He asks a question to make them think.</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t>
            </a:r>
            <a:r>
              <a:rPr lang="en-US" b="1" dirty="0" smtClean="0">
                <a:solidFill>
                  <a:srgbClr val="002060"/>
                </a:solidFill>
                <a:latin typeface="Arial" pitchFamily="34" charset="0"/>
                <a:cs typeface="Arial" pitchFamily="34" charset="0"/>
              </a:rPr>
              <a:t>did you receive the Spirit by the works of the Law, or by hearing with faith?”  </a:t>
            </a:r>
            <a:r>
              <a:rPr lang="en-US" dirty="0" smtClean="0">
                <a:latin typeface="Arial" pitchFamily="34" charset="0"/>
                <a:cs typeface="Arial" pitchFamily="34" charset="0"/>
              </a:rPr>
              <a:t>LAMBANO – AAIndic – to receive.  </a:t>
            </a:r>
          </a:p>
          <a:p>
            <a:pPr hangingPunct="0"/>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 preposition here plus the genitive means </a:t>
            </a:r>
            <a:r>
              <a:rPr lang="en-US" b="1" dirty="0" smtClean="0">
                <a:solidFill>
                  <a:srgbClr val="002060"/>
                </a:solidFill>
                <a:latin typeface="Arial" pitchFamily="34" charset="0"/>
                <a:cs typeface="Arial" pitchFamily="34" charset="0"/>
              </a:rPr>
              <a:t>“through the instrumentality of faith.” </a:t>
            </a:r>
            <a:r>
              <a:rPr lang="en-US" dirty="0" smtClean="0">
                <a:latin typeface="Arial" pitchFamily="34" charset="0"/>
                <a:cs typeface="Arial" pitchFamily="34" charset="0"/>
              </a:rPr>
              <a:t>Why faith? Because faith is the absence of works, the absence of human merit.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a:t>
            </a:r>
            <a:r>
              <a:rPr lang="en-US" b="1" dirty="0" smtClean="0">
                <a:latin typeface="Arial" pitchFamily="34" charset="0"/>
                <a:cs typeface="Arial" pitchFamily="34" charset="0"/>
              </a:rPr>
              <a:t>3:15-18</a:t>
            </a:r>
            <a:r>
              <a:rPr lang="en-US" dirty="0" smtClean="0">
                <a:latin typeface="Arial" pitchFamily="34" charset="0"/>
                <a:cs typeface="Arial" pitchFamily="34" charset="0"/>
              </a:rPr>
              <a:t> we have the principle of grace illustrated from the Abrahamic covenant.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a false assumption for the Abrahamic covenant was </a:t>
            </a:r>
            <a:r>
              <a:rPr lang="en-US" u="sng" dirty="0" smtClean="0">
                <a:latin typeface="Arial" pitchFamily="34" charset="0"/>
                <a:cs typeface="Arial" pitchFamily="34" charset="0"/>
              </a:rPr>
              <a:t>not</a:t>
            </a:r>
            <a:r>
              <a:rPr lang="en-US" dirty="0" smtClean="0">
                <a:latin typeface="Arial" pitchFamily="34" charset="0"/>
                <a:cs typeface="Arial" pitchFamily="34" charset="0"/>
              </a:rPr>
              <a:t> abrogated by the Mosaic law.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principle of the Abrahamic covenant — justification by faith — continues. People were saved under the Mosaic law the same way that Abraham was saved, by believing in the Lord Jesus Christ. </a:t>
            </a:r>
          </a:p>
          <a:p>
            <a:pPr hangingPunct="0"/>
            <a:endParaRPr lang="en-US" dirty="0" smtClean="0">
              <a:latin typeface="Arial" pitchFamily="34" charset="0"/>
              <a:cs typeface="Arial" pitchFamily="34" charset="0"/>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a:bodyPr>
          <a:lstStyle/>
          <a:p>
            <a:pPr hangingPunct="0"/>
            <a:r>
              <a:rPr lang="en-US" dirty="0" smtClean="0">
                <a:latin typeface="Arial" pitchFamily="34" charset="0"/>
                <a:cs typeface="Arial" pitchFamily="34" charset="0"/>
              </a:rPr>
              <a:t>This is the only way that anyone can be saved. Therefore, whatever the purpose of the Mosaic law when it was given it did not have the purpose of saving. </a:t>
            </a:r>
            <a:endParaRPr lang="en-US" dirty="0" smtClean="0"/>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Paul is assuming the systems of chronological sequence or when one covenant comes the other goes away, and this is not correct.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Actually, it is the Mosaic law which is temporary, the Abrahamic covenant continues in time and in eternity.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Mosaic law started at the time of Moses and was discontinued as of the crucifixion, but the principle of the Abrahamic covenant, justification by faith, keeps on going forever. </a:t>
            </a:r>
          </a:p>
          <a:p>
            <a:pPr hangingPunct="0"/>
            <a:endParaRPr lang="en-US" dirty="0" smtClean="0">
              <a:latin typeface="Arial" pitchFamily="34" charset="0"/>
              <a:cs typeface="Arial" pitchFamily="34" charset="0"/>
            </a:endParaRPr>
          </a:p>
          <a:p>
            <a:endParaRPr lang="en-US" dirty="0" smtClean="0"/>
          </a:p>
          <a:p>
            <a:endParaRPr lang="en-US"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pPr hangingPunct="0"/>
            <a:r>
              <a:rPr lang="en-US" dirty="0" smtClean="0">
                <a:latin typeface="Arial" pitchFamily="34" charset="0"/>
                <a:cs typeface="Arial" pitchFamily="34" charset="0"/>
              </a:rPr>
              <a:t>But for the moment he must use the debater’s technique, he must assume the human viewpoint of life, he must assume something which is actually wrong, and therefore he says, </a:t>
            </a:r>
            <a:r>
              <a:rPr lang="en-US" b="1" dirty="0" smtClean="0">
                <a:solidFill>
                  <a:srgbClr val="002060"/>
                </a:solidFill>
                <a:latin typeface="Arial" pitchFamily="34" charset="0"/>
                <a:cs typeface="Arial" pitchFamily="34" charset="0"/>
              </a:rPr>
              <a:t>“I keep speaking” </a:t>
            </a:r>
            <a:r>
              <a:rPr lang="en-US" dirty="0" smtClean="0">
                <a:latin typeface="Arial" pitchFamily="34" charset="0"/>
                <a:cs typeface="Arial" pitchFamily="34" charset="0"/>
              </a:rPr>
              <a:t>- in this particular section, verses 15-18 — </a:t>
            </a:r>
            <a:r>
              <a:rPr lang="en-US" b="1" dirty="0" smtClean="0">
                <a:solidFill>
                  <a:srgbClr val="002060"/>
                </a:solidFill>
                <a:latin typeface="Arial" pitchFamily="34" charset="0"/>
                <a:cs typeface="Arial" pitchFamily="34" charset="0"/>
              </a:rPr>
              <a:t>“after the human viewpoint.”</a:t>
            </a:r>
          </a:p>
          <a:p>
            <a:pPr hangingPunct="0"/>
            <a:endParaRPr lang="en-US" b="1" dirty="0" smtClean="0">
              <a:solidFill>
                <a:srgbClr val="002060"/>
              </a:solidFill>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 3:15 — “Brethren </a:t>
            </a:r>
            <a:r>
              <a:rPr lang="en-US" dirty="0" smtClean="0">
                <a:latin typeface="Arial" pitchFamily="34" charset="0"/>
                <a:cs typeface="Arial" pitchFamily="34" charset="0"/>
              </a:rPr>
              <a:t>[reference to believers</a:t>
            </a:r>
            <a:r>
              <a:rPr lang="en-US" b="1" dirty="0" smtClean="0">
                <a:latin typeface="Arial" pitchFamily="34" charset="0"/>
                <a:cs typeface="Arial" pitchFamily="34" charset="0"/>
              </a:rPr>
              <a:t>], </a:t>
            </a:r>
            <a:r>
              <a:rPr lang="en-US" b="1" dirty="0" smtClean="0">
                <a:solidFill>
                  <a:srgbClr val="002060"/>
                </a:solidFill>
                <a:latin typeface="Arial" pitchFamily="34" charset="0"/>
                <a:cs typeface="Arial" pitchFamily="34" charset="0"/>
              </a:rPr>
              <a:t>I speak in terms of human relations; even though it is only a man’s covenant, yet when it has been ratified, no one sets it aside or adds conditions to it.”</a:t>
            </a:r>
          </a:p>
          <a:p>
            <a:endParaRPr lang="en-US" b="1"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“human relations” </a:t>
            </a:r>
            <a:r>
              <a:rPr lang="en-US" dirty="0" smtClean="0">
                <a:latin typeface="Arial" pitchFamily="34" charset="0"/>
                <a:cs typeface="Arial" pitchFamily="34" charset="0"/>
              </a:rPr>
              <a:t>- KATA   ANTHROPON – according to man or human viewpoint.  </a:t>
            </a:r>
          </a:p>
          <a:p>
            <a:endParaRPr lang="en-US"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Why does he pick up the human viewpoint? It is a debater’s technique to clobber the Galatians.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have made the terrible mistake of starting out in grace and have now switched to the law, from a wonderful horse to an old nag, right in the middle of the stream. </a:t>
            </a:r>
          </a:p>
          <a:p>
            <a:endParaRPr lang="en-US" b="1"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“I speak” </a:t>
            </a:r>
            <a:r>
              <a:rPr lang="en-US" dirty="0" smtClean="0">
                <a:latin typeface="Arial" pitchFamily="34" charset="0"/>
                <a:cs typeface="Arial" pitchFamily="34" charset="0"/>
              </a:rPr>
              <a:t>is PAIndic -  “I keep on speaking after the manner of men.”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word “after” is KATA, the preposition of standard or norm: I speak according to man’s standard, i.e. human viewpoint. </a:t>
            </a:r>
          </a:p>
          <a:p>
            <a:endParaRPr lang="en-US"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So after the manner of men should be translated: </a:t>
            </a:r>
            <a:r>
              <a:rPr lang="en-US" b="1" dirty="0" smtClean="0">
                <a:solidFill>
                  <a:srgbClr val="002060"/>
                </a:solidFill>
                <a:latin typeface="Arial" pitchFamily="34" charset="0"/>
                <a:cs typeface="Arial" pitchFamily="34" charset="0"/>
              </a:rPr>
              <a:t>“Brethren, I keep on speaking from the human viewpoint.” </a:t>
            </a:r>
          </a:p>
          <a:p>
            <a:endParaRPr lang="en-US" b="1" dirty="0" smtClean="0">
              <a:latin typeface="Arial" pitchFamily="34" charset="0"/>
              <a:cs typeface="Arial" pitchFamily="34" charset="0"/>
            </a:endParaRPr>
          </a:p>
          <a:p>
            <a:r>
              <a:rPr lang="en-US" dirty="0" smtClean="0">
                <a:latin typeface="Arial" pitchFamily="34" charset="0"/>
                <a:cs typeface="Arial" pitchFamily="34" charset="0"/>
              </a:rPr>
              <a:t>He is </a:t>
            </a:r>
            <a:r>
              <a:rPr lang="en-US" u="sng" dirty="0" smtClean="0">
                <a:latin typeface="Arial" pitchFamily="34" charset="0"/>
                <a:cs typeface="Arial" pitchFamily="34" charset="0"/>
              </a:rPr>
              <a:t>assuming</a:t>
            </a:r>
            <a:r>
              <a:rPr lang="en-US" dirty="0" smtClean="0">
                <a:latin typeface="Arial" pitchFamily="34" charset="0"/>
                <a:cs typeface="Arial" pitchFamily="34" charset="0"/>
              </a:rPr>
              <a:t> for the moment for the sake of argument that when the Mosaic law came </a:t>
            </a:r>
            <a:r>
              <a:rPr lang="en-US" u="sng" dirty="0" smtClean="0">
                <a:latin typeface="Arial" pitchFamily="34" charset="0"/>
                <a:cs typeface="Arial" pitchFamily="34" charset="0"/>
              </a:rPr>
              <a:t>that it abrogated </a:t>
            </a:r>
            <a:r>
              <a:rPr lang="en-US" dirty="0" smtClean="0">
                <a:latin typeface="Arial" pitchFamily="34" charset="0"/>
                <a:cs typeface="Arial" pitchFamily="34" charset="0"/>
              </a:rPr>
              <a:t>the Abrahamic covenant (WHICH IT DIDN’T). </a:t>
            </a:r>
          </a:p>
          <a:p>
            <a:endParaRPr lang="en-US" b="1"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“even though it is only a man’s covenant” </a:t>
            </a:r>
            <a:r>
              <a:rPr lang="en-US" dirty="0" smtClean="0">
                <a:latin typeface="Arial" pitchFamily="34" charset="0"/>
                <a:cs typeface="Arial" pitchFamily="34" charset="0"/>
              </a:rPr>
              <a:t>— HUMOS ANTHROPON -  “But though a man’s covenant.” A man’s covenant is the illustration.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Again, Paul is speaking from the human viewpoint. He gives an illustration. </a:t>
            </a:r>
          </a:p>
          <a:p>
            <a:endParaRPr lang="en-US"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man’s covenant is an agreement between two members of the human race; a contract, for example.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t>
            </a:r>
            <a:r>
              <a:rPr lang="en-US" b="1" dirty="0" smtClean="0">
                <a:latin typeface="Arial" pitchFamily="34" charset="0"/>
                <a:cs typeface="Arial" pitchFamily="34" charset="0"/>
              </a:rPr>
              <a:t>“yet when it has been ratified </a:t>
            </a:r>
            <a:r>
              <a:rPr lang="en-US" dirty="0" smtClean="0">
                <a:latin typeface="Arial" pitchFamily="34" charset="0"/>
                <a:cs typeface="Arial" pitchFamily="34" charset="0"/>
              </a:rPr>
              <a:t>[or confirmed] </a:t>
            </a:r>
            <a:r>
              <a:rPr lang="en-US" b="1" dirty="0" smtClean="0">
                <a:latin typeface="Arial" pitchFamily="34" charset="0"/>
                <a:cs typeface="Arial" pitchFamily="34" charset="0"/>
              </a:rPr>
              <a:t>in the past </a:t>
            </a:r>
            <a:r>
              <a:rPr lang="en-US" dirty="0" smtClean="0">
                <a:latin typeface="Arial" pitchFamily="34" charset="0"/>
                <a:cs typeface="Arial" pitchFamily="34" charset="0"/>
              </a:rPr>
              <a:t>[perfect tense: with the result that it keeps on being confirmed or being in existence as a contract].” </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“Brethren, I am speaking according to the human viewpoint; But though a man’s covenant</a:t>
            </a:r>
            <a:r>
              <a:rPr lang="en-US" b="1" dirty="0" smtClean="0">
                <a:latin typeface="Arial" pitchFamily="34" charset="0"/>
                <a:cs typeface="Arial" pitchFamily="34" charset="0"/>
              </a:rPr>
              <a:t> </a:t>
            </a:r>
            <a:r>
              <a:rPr lang="en-US" dirty="0" smtClean="0">
                <a:latin typeface="Arial" pitchFamily="34" charset="0"/>
                <a:cs typeface="Arial" pitchFamily="34" charset="0"/>
              </a:rPr>
              <a:t>[referring to a human contract</a:t>
            </a:r>
            <a:r>
              <a:rPr lang="en-US" b="1" dirty="0" smtClean="0">
                <a:latin typeface="Arial" pitchFamily="34" charset="0"/>
                <a:cs typeface="Arial" pitchFamily="34" charset="0"/>
              </a:rPr>
              <a:t>], </a:t>
            </a:r>
            <a:r>
              <a:rPr lang="en-US" b="1" dirty="0" smtClean="0">
                <a:solidFill>
                  <a:srgbClr val="002060"/>
                </a:solidFill>
                <a:latin typeface="Arial" pitchFamily="34" charset="0"/>
                <a:cs typeface="Arial" pitchFamily="34" charset="0"/>
              </a:rPr>
              <a:t>yet confirmed in the past with the result that it stands as a contract, no one sets it aside or adds conditions to it.”</a:t>
            </a:r>
          </a:p>
          <a:p>
            <a:pPr hangingPunct="0"/>
            <a:endParaRPr lang="en-US" b="1" dirty="0" smtClean="0">
              <a:latin typeface="Arial" pitchFamily="34" charset="0"/>
              <a:cs typeface="Arial" pitchFamily="34" charset="0"/>
            </a:endParaRPr>
          </a:p>
          <a:p>
            <a:endParaRPr 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In other words, once the contract is ratified or confirmed or signed then no one takes away from it and no one adds to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is a threefold implication from this human illustration. The illustration, remember, is taken from Paul’s day.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that day a contract was a contract. </a:t>
            </a:r>
          </a:p>
          <a:p>
            <a:pPr hangingPunct="0">
              <a:buNone/>
            </a:pPr>
            <a:r>
              <a:rPr lang="en-US" dirty="0" smtClean="0">
                <a:latin typeface="Arial" pitchFamily="34" charset="0"/>
                <a:cs typeface="Arial" pitchFamily="34" charset="0"/>
              </a:rPr>
              <a:t>      1. Firstly, if mankind [an unbeliever] will not alter a contract without permission then certainly a righteous God will not do so.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We are talking about the Abrahamic covenant which has as its foundation justification by faith and is an eternal covenant between God and Abraham’s descendents. </a:t>
            </a:r>
          </a:p>
          <a:p>
            <a:pPr hangingPunct="0">
              <a:buNone/>
            </a:pPr>
            <a:endParaRPr lang="en-US" dirty="0" smtClean="0">
              <a:latin typeface="Arial" pitchFamily="34" charset="0"/>
              <a:cs typeface="Arial" pitchFamily="34" charset="0"/>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0"/>
            <a:ext cx="9144000" cy="6858000"/>
          </a:xfrm>
        </p:spPr>
        <p:txBody>
          <a:bodyPr>
            <a:normAutofit fontScale="92500" lnSpcReduction="10000"/>
          </a:bodyPr>
          <a:lstStyle/>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Along comes the Mosaic law which </a:t>
            </a:r>
            <a:r>
              <a:rPr lang="en-US" b="1" u="sng" dirty="0" smtClean="0">
                <a:latin typeface="Arial" pitchFamily="34" charset="0"/>
                <a:cs typeface="Arial" pitchFamily="34" charset="0"/>
              </a:rPr>
              <a:t>is only a conditional covenant (temporary) </a:t>
            </a:r>
            <a:r>
              <a:rPr lang="en-US" dirty="0" smtClean="0">
                <a:latin typeface="Arial" pitchFamily="34" charset="0"/>
                <a:cs typeface="Arial" pitchFamily="34" charset="0"/>
              </a:rPr>
              <a:t>. A  temporary ,conditional covenant never abrogates an unconditional covenant, (Abrahamic covenant)  an unconditional covenant goes on and on and on; it is eternal in nature. </a:t>
            </a:r>
          </a:p>
          <a:p>
            <a:pPr hangingPunct="0">
              <a:buNone/>
            </a:pPr>
            <a:r>
              <a:rPr lang="en-US" b="1" dirty="0" smtClean="0">
                <a:solidFill>
                  <a:srgbClr val="C00000"/>
                </a:solidFill>
                <a:latin typeface="Arial" pitchFamily="34" charset="0"/>
                <a:cs typeface="Arial" pitchFamily="34" charset="0"/>
              </a:rPr>
              <a:t>   </a:t>
            </a:r>
          </a:p>
          <a:p>
            <a:pPr hangingPunct="0">
              <a:buNone/>
            </a:pPr>
            <a:r>
              <a:rPr lang="en-US" b="1" dirty="0" smtClean="0">
                <a:solidFill>
                  <a:srgbClr val="C00000"/>
                </a:solidFill>
                <a:latin typeface="Arial" pitchFamily="34" charset="0"/>
                <a:cs typeface="Arial" pitchFamily="34" charset="0"/>
              </a:rPr>
              <a:t>     ABRAHAMIC COVENANT                       FOREVER</a:t>
            </a:r>
          </a:p>
          <a:p>
            <a:pPr hangingPunct="0">
              <a:buNone/>
            </a:pPr>
            <a:r>
              <a:rPr lang="en-US" b="1" dirty="0" smtClean="0">
                <a:solidFill>
                  <a:srgbClr val="00B050"/>
                </a:solidFill>
                <a:latin typeface="Arial" pitchFamily="34" charset="0"/>
                <a:cs typeface="Arial" pitchFamily="34" charset="0"/>
              </a:rPr>
              <a:t>     </a:t>
            </a:r>
          </a:p>
          <a:p>
            <a:pPr hangingPunct="0">
              <a:buNone/>
            </a:pPr>
            <a:r>
              <a:rPr lang="en-US" b="1" dirty="0" smtClean="0">
                <a:solidFill>
                  <a:srgbClr val="0070C0"/>
                </a:solidFill>
                <a:latin typeface="Arial" pitchFamily="34" charset="0"/>
                <a:cs typeface="Arial" pitchFamily="34" charset="0"/>
              </a:rPr>
              <a:t>               Mosaic Law </a:t>
            </a:r>
            <a:r>
              <a:rPr lang="en-US" dirty="0" smtClean="0">
                <a:latin typeface="Arial" pitchFamily="34" charset="0"/>
                <a:cs typeface="Arial" pitchFamily="34" charset="0"/>
              </a:rPr>
              <a:t>(</a:t>
            </a:r>
            <a:r>
              <a:rPr lang="en-US"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Temporary, conditional</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Always connected with the unconditional covenant is the phrase “eternal life” or “forever” because it is based upon regeneration which is forever.</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If two members of the human race who are unbelievers will make a contract and keep it then God who is absolute righteousness will certainly keep it. God keeps His word. </a:t>
            </a:r>
          </a:p>
          <a:p>
            <a:pPr hangingPunct="0"/>
            <a:endParaRPr lang="en-US" dirty="0" smtClean="0">
              <a:latin typeface="Arial" pitchFamily="34" charset="0"/>
              <a:cs typeface="Arial" pitchFamily="34" charset="0"/>
            </a:endParaRPr>
          </a:p>
          <a:p>
            <a:pPr hangingPunct="0">
              <a:buNone/>
            </a:pPr>
            <a:endParaRPr lang="en-US" dirty="0" smtClean="0">
              <a:latin typeface="Arial" pitchFamily="34" charset="0"/>
              <a:cs typeface="Arial" pitchFamily="34" charset="0"/>
            </a:endParaRPr>
          </a:p>
        </p:txBody>
      </p:sp>
      <p:sp>
        <p:nvSpPr>
          <p:cNvPr id="4" name="Right Arrow 3"/>
          <p:cNvSpPr/>
          <p:nvPr/>
        </p:nvSpPr>
        <p:spPr>
          <a:xfrm>
            <a:off x="4267200" y="2590800"/>
            <a:ext cx="16002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p:cNvCxnSpPr/>
          <p:nvPr/>
        </p:nvCxnSpPr>
        <p:spPr>
          <a:xfrm>
            <a:off x="3276600" y="3581400"/>
            <a:ext cx="609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 2.  Secondly, Judaizers claimed divine authority but actually by adding anything to the Abrahamic covenant or to the principle of justification by faith they are imputing to God ‘</a:t>
            </a:r>
            <a:r>
              <a:rPr lang="en-US" u="sng" dirty="0" smtClean="0">
                <a:latin typeface="Arial" pitchFamily="34" charset="0"/>
                <a:cs typeface="Arial" pitchFamily="34" charset="0"/>
              </a:rPr>
              <a:t>unrighteousness’</a:t>
            </a:r>
            <a:r>
              <a:rPr lang="en-US" dirty="0" smtClean="0">
                <a:latin typeface="Arial" pitchFamily="34" charset="0"/>
                <a:cs typeface="Arial" pitchFamily="34" charset="0"/>
              </a:rPr>
              <a:t>, because </a:t>
            </a:r>
            <a:r>
              <a:rPr lang="en-US" b="1" u="sng" dirty="0" smtClean="0">
                <a:latin typeface="Arial" pitchFamily="34" charset="0"/>
                <a:cs typeface="Arial" pitchFamily="34" charset="0"/>
              </a:rPr>
              <a:t>God would then add to His own covenant and even unbelievers will not add to a contract</a:t>
            </a:r>
            <a:r>
              <a:rPr lang="en-US" dirty="0" smtClean="0">
                <a:latin typeface="Arial" pitchFamily="34" charset="0"/>
                <a:cs typeface="Arial" pitchFamily="34" charset="0"/>
              </a:rPr>
              <a:t>. That is the point of verse 15.</a:t>
            </a:r>
          </a:p>
          <a:p>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3.  Thirdly, the Abrahamic covenant is still in force because it is an unconditional covenant and it depends entirely upon the work of God, never upon the work or the merit or the ability of mankind.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Therefore, any unconditional covenant such as the Abrahamic or the New covenant is never void, it will never be abrogated, it depends upon the character of God, not upon human ability. </a:t>
            </a:r>
          </a:p>
          <a:p>
            <a:endParaRPr lang="en-US"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b="1" dirty="0" smtClean="0">
                <a:solidFill>
                  <a:srgbClr val="002060"/>
                </a:solidFill>
                <a:latin typeface="Arial" pitchFamily="34" charset="0"/>
                <a:cs typeface="Arial" pitchFamily="34" charset="0"/>
              </a:rPr>
              <a:t>3:16</a:t>
            </a:r>
            <a:r>
              <a:rPr lang="en-US" dirty="0" smtClean="0">
                <a:latin typeface="Arial" pitchFamily="34" charset="0"/>
                <a:cs typeface="Arial" pitchFamily="34" charset="0"/>
              </a:rPr>
              <a:t> — this is not a continuation of the argument, it is a parenthesis. Verse 15 will be continued in verse 17.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Verse 16 is really an amplification of the concept of the Abrahamic covenant and is a slight digression. </a:t>
            </a:r>
          </a:p>
          <a:p>
            <a:endParaRPr lang="en-US" b="1" dirty="0" smtClean="0">
              <a:solidFill>
                <a:srgbClr val="002060"/>
              </a:solidFill>
              <a:latin typeface="Arial" pitchFamily="34" charset="0"/>
              <a:cs typeface="Arial" pitchFamily="34" charset="0"/>
            </a:endParaRPr>
          </a:p>
          <a:p>
            <a:r>
              <a:rPr lang="en-US" b="1" dirty="0" smtClean="0">
                <a:solidFill>
                  <a:srgbClr val="002060"/>
                </a:solidFill>
                <a:latin typeface="Arial" pitchFamily="34" charset="0"/>
                <a:cs typeface="Arial" pitchFamily="34" charset="0"/>
              </a:rPr>
              <a:t>“Now the promises were spoken to Abraham </a:t>
            </a:r>
            <a:r>
              <a:rPr lang="en-US" dirty="0" smtClean="0">
                <a:latin typeface="Arial" pitchFamily="34" charset="0"/>
                <a:cs typeface="Arial" pitchFamily="34" charset="0"/>
              </a:rPr>
              <a:t>(dative of advantage: it was to Abraham’s advantage to have the promise) </a:t>
            </a:r>
            <a:r>
              <a:rPr lang="en-US" b="1" dirty="0" smtClean="0">
                <a:solidFill>
                  <a:srgbClr val="002060"/>
                </a:solidFill>
                <a:latin typeface="Arial" pitchFamily="34" charset="0"/>
                <a:cs typeface="Arial" pitchFamily="34" charset="0"/>
              </a:rPr>
              <a:t>and to his seed (</a:t>
            </a:r>
            <a:r>
              <a:rPr lang="en-US" dirty="0" smtClean="0">
                <a:latin typeface="Arial" pitchFamily="34" charset="0"/>
                <a:cs typeface="Arial" pitchFamily="34" charset="0"/>
              </a:rPr>
              <a:t>singular seed</a:t>
            </a:r>
            <a:r>
              <a:rPr lang="en-US" dirty="0" smtClean="0">
                <a:solidFill>
                  <a:srgbClr val="002060"/>
                </a:solidFill>
                <a:latin typeface="Arial" pitchFamily="34" charset="0"/>
                <a:cs typeface="Arial" pitchFamily="34" charset="0"/>
              </a:rPr>
              <a:t>, </a:t>
            </a:r>
            <a:r>
              <a:rPr lang="en-US" dirty="0" smtClean="0">
                <a:latin typeface="Arial" pitchFamily="34" charset="0"/>
                <a:cs typeface="Arial" pitchFamily="34" charset="0"/>
              </a:rPr>
              <a:t>dative of advantage</a:t>
            </a:r>
            <a:r>
              <a:rPr lang="en-US" b="1" dirty="0" smtClean="0">
                <a:solidFill>
                  <a:srgbClr val="002060"/>
                </a:solidFill>
                <a:latin typeface="Arial" pitchFamily="34" charset="0"/>
                <a:cs typeface="Arial" pitchFamily="34" charset="0"/>
              </a:rPr>
              <a:t>). He does not say, ‘And to seeds,’ as referring to </a:t>
            </a:r>
            <a:r>
              <a:rPr lang="en-US" b="1" dirty="0" smtClean="0">
                <a:latin typeface="Arial" pitchFamily="34" charset="0"/>
                <a:cs typeface="Arial" pitchFamily="34" charset="0"/>
              </a:rPr>
              <a:t>many </a:t>
            </a:r>
            <a:r>
              <a:rPr lang="en-US" dirty="0" smtClean="0">
                <a:latin typeface="Arial" pitchFamily="34" charset="0"/>
                <a:cs typeface="Arial" pitchFamily="34" charset="0"/>
              </a:rPr>
              <a:t>(physical or racial Jews)</a:t>
            </a:r>
            <a:r>
              <a:rPr lang="en-US" b="1" dirty="0" smtClean="0">
                <a:solidFill>
                  <a:srgbClr val="002060"/>
                </a:solidFill>
                <a:latin typeface="Arial" pitchFamily="34" charset="0"/>
                <a:cs typeface="Arial" pitchFamily="34" charset="0"/>
              </a:rPr>
              <a:t>, but rather to one, ‘And to your seed’, that is, Christ.”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Abraham’s seed in this context is the Lord Jesus Christ. The word is in the singular.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Remember that the seed of Abraham is both real (the Lord Jesus Christ) and spiritual (all people who are in union with Christ); </a:t>
            </a:r>
            <a:r>
              <a:rPr lang="en-US" b="1" dirty="0" smtClean="0">
                <a:solidFill>
                  <a:srgbClr val="002060"/>
                </a:solidFill>
                <a:latin typeface="Arial" pitchFamily="34" charset="0"/>
                <a:cs typeface="Arial" pitchFamily="34" charset="0"/>
              </a:rPr>
              <a:t>“the promises were made” </a:t>
            </a:r>
            <a:r>
              <a:rPr lang="en-US" dirty="0" smtClean="0">
                <a:latin typeface="Arial" pitchFamily="34" charset="0"/>
                <a:cs typeface="Arial" pitchFamily="34" charset="0"/>
              </a:rPr>
              <a:t>— it refers also to the Galatians.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lnSpcReduction="10000"/>
          </a:bodyPr>
          <a:lstStyle/>
          <a:p>
            <a:pPr hangingPunct="0"/>
            <a:r>
              <a:rPr lang="en-US" dirty="0" smtClean="0">
                <a:latin typeface="Arial" pitchFamily="34" charset="0"/>
                <a:cs typeface="Arial" pitchFamily="34" charset="0"/>
              </a:rPr>
              <a:t>The Mosaic law cannot provide the Holy Spirit. The Holy Spirit is received by believing in the Lord Jesus Christ. Paul has trapped them again.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These Galatians have switched to the law for spirituality but the very source of spirituality is the Holy Spirit.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can receive the Holy Spirit not by keeping the law but by grace. The Aorist tense means </a:t>
            </a:r>
            <a:r>
              <a:rPr lang="en-US" u="sng" dirty="0" smtClean="0">
                <a:latin typeface="Arial" pitchFamily="34" charset="0"/>
                <a:cs typeface="Arial" pitchFamily="34" charset="0"/>
              </a:rPr>
              <a:t>once and for all did you received the Holy Spirit (Indwelling, Positional Truth).</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Holy Spirit indwells every believer and this happens at the moment of salvation.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do not keep the Mosaic law to get the Holy Spirit or engage in the any of the gimmicks of “spirituality”. </a:t>
            </a:r>
          </a:p>
          <a:p>
            <a:endParaRPr lang="en-US" dirty="0"/>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a:bodyPr>
          <a:lstStyle/>
          <a:p>
            <a:r>
              <a:rPr lang="en-US" dirty="0" smtClean="0">
                <a:latin typeface="Arial" pitchFamily="34" charset="0"/>
                <a:cs typeface="Arial" pitchFamily="34" charset="0"/>
              </a:rPr>
              <a:t>As Gentiles the Galatians are the seed of Abraham and now they have gone back to the Mosaic law which can only curse. “Were made” here is in the aorist tense: one and for all made.</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didn’t promise this to the Jews because of their birth, because they are descended from Abraham.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 one has these promises by natural birth, only by the new birth: “Ye must be born again.”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Jews are claiming that they are saved because they are related to Abraham physically rather than spiritually.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Those who are related to Abraham spiritually are those who are born again; those who are related to Abraham physically are the Jews — unregenerate. </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b="1" dirty="0" smtClean="0">
                <a:solidFill>
                  <a:srgbClr val="002060"/>
                </a:solidFill>
                <a:latin typeface="Arial" pitchFamily="34" charset="0"/>
                <a:cs typeface="Arial" pitchFamily="34" charset="0"/>
              </a:rPr>
              <a:t>“but rather to one, ‘And to your seed,’ that is, Christ.”</a:t>
            </a:r>
          </a:p>
          <a:p>
            <a:pPr hangingPunct="0">
              <a:buNone/>
            </a:pPr>
            <a:r>
              <a:rPr lang="en-US" dirty="0" smtClean="0">
                <a:latin typeface="Arial" pitchFamily="34" charset="0"/>
                <a:cs typeface="Arial" pitchFamily="34" charset="0"/>
              </a:rPr>
              <a:t>    This explains the singular of the Word. To Abraham’s seed, singular, is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are in union with Christ, therefore we are Abraham’s seed, singular.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Abraham’s seeds grow as the Jewish nation — those who are descended from him — and the Jewish nation does not have salvation by being descended from Abraham or by keeping the law.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Both of these were problems to the Jews.   	</a:t>
            </a:r>
          </a:p>
          <a:p>
            <a:endParaRPr lang="en-US" dirty="0" smtClean="0"/>
          </a:p>
          <a:p>
            <a:endParaRPr lang="en-US"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lnSpcReduction="10000"/>
          </a:bodyPr>
          <a:lstStyle/>
          <a:p>
            <a:pPr hangingPunct="0"/>
            <a:r>
              <a:rPr lang="en-US" b="1" dirty="0" smtClean="0">
                <a:solidFill>
                  <a:srgbClr val="002060"/>
                </a:solidFill>
                <a:latin typeface="Arial" pitchFamily="34" charset="0"/>
                <a:cs typeface="Arial" pitchFamily="34" charset="0"/>
              </a:rPr>
              <a:t>3:17 “What I am saying is this: the Law, which came four hundred and thirty years  later, does not invalidate a covenant previously ratified by God., so as to nullify the promise.” </a:t>
            </a:r>
            <a:r>
              <a:rPr lang="en-US" dirty="0" smtClean="0">
                <a:latin typeface="Arial" pitchFamily="34" charset="0"/>
                <a:cs typeface="Arial" pitchFamily="34" charset="0"/>
              </a:rPr>
              <a:t>continuing with the thought of verse 15.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law does not abrogate the Abrahamic covenant, therefore the law does not abrogate the principle of justification by faith.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the Jews accepted Christ as savior they were in the Abrahamic covenant, just as we are in Christ, but they were in a </a:t>
            </a:r>
            <a:r>
              <a:rPr lang="en-US" b="1" dirty="0" smtClean="0">
                <a:latin typeface="Arial" pitchFamily="34" charset="0"/>
                <a:cs typeface="Arial" pitchFamily="34" charset="0"/>
              </a:rPr>
              <a:t>shadow</a:t>
            </a:r>
            <a:r>
              <a:rPr lang="en-US" dirty="0" smtClean="0">
                <a:latin typeface="Arial" pitchFamily="34" charset="0"/>
                <a:cs typeface="Arial" pitchFamily="34" charset="0"/>
              </a:rPr>
              <a:t>, as it were, we are in a </a:t>
            </a:r>
            <a:r>
              <a:rPr lang="en-US" b="1" dirty="0" smtClean="0">
                <a:latin typeface="Arial" pitchFamily="34" charset="0"/>
                <a:cs typeface="Arial" pitchFamily="34" charset="0"/>
              </a:rPr>
              <a:t>reality.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it is just a matter of mechanics based upon the fact that Christ had not yet come in the flesh.  An Old Testament theophany is not the same as the hypostatic union. </a:t>
            </a:r>
          </a:p>
          <a:p>
            <a:pPr hangingPunct="0"/>
            <a:endParaRPr lang="en-US" dirty="0" smtClean="0"/>
          </a:p>
          <a:p>
            <a:endParaRPr lang="en-US"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The principle of salvation is exactly the same but the mechanics of disposal are slightly different based upon the fact that the historical cross had not taken place.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must also remember the principle of the progression of revelation.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These things existed for the people of that time but they did not have the understanding of it that we have — with a few exceptions: Abraham rejoiced to see my day, Jesus said. The exception there would be Abraham. </a:t>
            </a:r>
          </a:p>
          <a:p>
            <a:endParaRPr lang="en-US"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“What I am saying is this; the Law, which came four hundred and thirty years later, does not invalidate a covenant </a:t>
            </a:r>
            <a:r>
              <a:rPr lang="en-US" dirty="0" smtClean="0">
                <a:latin typeface="Arial" pitchFamily="34" charset="0"/>
                <a:cs typeface="Arial" pitchFamily="34" charset="0"/>
              </a:rPr>
              <a:t>(Abrahamic covenant, which is the principle of justification by faith) </a:t>
            </a:r>
            <a:r>
              <a:rPr lang="en-US" b="1" dirty="0" smtClean="0">
                <a:solidFill>
                  <a:srgbClr val="002060"/>
                </a:solidFill>
                <a:latin typeface="Arial" pitchFamily="34" charset="0"/>
                <a:cs typeface="Arial" pitchFamily="34" charset="0"/>
              </a:rPr>
              <a:t>previously ratified by God…”</a:t>
            </a:r>
          </a:p>
          <a:p>
            <a:endParaRPr lang="en-US" dirty="0" smtClean="0">
              <a:latin typeface="Arial" pitchFamily="34" charset="0"/>
              <a:cs typeface="Arial" pitchFamily="34" charset="0"/>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20000"/>
          </a:bodyPr>
          <a:lstStyle/>
          <a:p>
            <a:r>
              <a:rPr lang="en-US" b="1" dirty="0" smtClean="0">
                <a:solidFill>
                  <a:srgbClr val="002060"/>
                </a:solidFill>
                <a:latin typeface="Arial" pitchFamily="34" charset="0"/>
                <a:cs typeface="Arial" pitchFamily="34" charset="0"/>
              </a:rPr>
              <a:t>“ratified” - </a:t>
            </a:r>
            <a:r>
              <a:rPr lang="en-US" dirty="0" smtClean="0">
                <a:latin typeface="Arial" pitchFamily="34" charset="0"/>
                <a:cs typeface="Arial" pitchFamily="34" charset="0"/>
              </a:rPr>
              <a:t>Pf Pass    - means it was ratified in the past with the result that it keeps on being ratified forever. The Abrahamic covenant is permanent. </a:t>
            </a:r>
          </a:p>
          <a:p>
            <a:endParaRPr lang="en-US" dirty="0" smtClean="0">
              <a:latin typeface="Arial" pitchFamily="34" charset="0"/>
              <a:cs typeface="Arial" pitchFamily="34" charset="0"/>
            </a:endParaRPr>
          </a:p>
          <a:p>
            <a:r>
              <a:rPr lang="en-US" b="1" dirty="0" smtClean="0">
                <a:solidFill>
                  <a:srgbClr val="002060"/>
                </a:solidFill>
                <a:latin typeface="Arial" pitchFamily="34" charset="0"/>
                <a:cs typeface="Arial" pitchFamily="34" charset="0"/>
              </a:rPr>
              <a:t> “under God.”  </a:t>
            </a:r>
            <a:r>
              <a:rPr lang="en-US" dirty="0" smtClean="0">
                <a:latin typeface="Arial" pitchFamily="34" charset="0"/>
                <a:cs typeface="Arial" pitchFamily="34" charset="0"/>
              </a:rPr>
              <a:t>It means under the authority of God; “in Christ” shows that the Abrahamic covenant was equivalent to our position under the new covenant. Ours is in Christ.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were in the Abrahamic covenant, the seed of the Abrahamic covenant was Christ, so in shadow form they were in Christ.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were not literally in Christ [baptism of the Spirit] because the hypostatic union had not taken place, the glory of Christ in hypostatic union had not occurred.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a:t>
            </a:r>
            <a:r>
              <a:rPr lang="en-US" b="1" dirty="0" smtClean="0">
                <a:solidFill>
                  <a:srgbClr val="002060"/>
                </a:solidFill>
                <a:latin typeface="Arial" pitchFamily="34" charset="0"/>
                <a:cs typeface="Arial" pitchFamily="34" charset="0"/>
              </a:rPr>
              <a:t>“the law </a:t>
            </a:r>
            <a:r>
              <a:rPr lang="en-US" dirty="0" smtClean="0">
                <a:latin typeface="Arial" pitchFamily="34" charset="0"/>
                <a:cs typeface="Arial" pitchFamily="34" charset="0"/>
              </a:rPr>
              <a:t>[which came after] </a:t>
            </a:r>
            <a:r>
              <a:rPr lang="en-US" b="1" dirty="0" smtClean="0">
                <a:solidFill>
                  <a:srgbClr val="002060"/>
                </a:solidFill>
                <a:latin typeface="Arial" pitchFamily="34" charset="0"/>
                <a:cs typeface="Arial" pitchFamily="34" charset="0"/>
              </a:rPr>
              <a:t>which was four hundred and thirty years after, does not invalidate a covenant…”  - “invalidate” – </a:t>
            </a:r>
            <a:r>
              <a:rPr lang="en-US" dirty="0" smtClean="0">
                <a:latin typeface="Arial" pitchFamily="34" charset="0"/>
                <a:cs typeface="Arial" pitchFamily="34" charset="0"/>
              </a:rPr>
              <a:t>Present tense – cannot abrogate</a:t>
            </a:r>
          </a:p>
          <a:p>
            <a:endParaRPr lang="en-US" dirty="0" smtClean="0">
              <a:latin typeface="Arial" pitchFamily="34" charset="0"/>
              <a:cs typeface="Arial" pitchFamily="34" charset="0"/>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lnSpcReduction="10000"/>
          </a:bodyPr>
          <a:lstStyle/>
          <a:p>
            <a:r>
              <a:rPr lang="en-US" b="1" dirty="0" smtClean="0">
                <a:solidFill>
                  <a:srgbClr val="002060"/>
                </a:solidFill>
                <a:latin typeface="Arial" pitchFamily="34" charset="0"/>
                <a:cs typeface="Arial" pitchFamily="34" charset="0"/>
              </a:rPr>
              <a:t>“previously ratified by God, so as to nullify the promise.”  </a:t>
            </a:r>
            <a:r>
              <a:rPr lang="en-US" dirty="0" smtClean="0">
                <a:latin typeface="Arial" pitchFamily="34" charset="0"/>
                <a:cs typeface="Arial" pitchFamily="34" charset="0"/>
              </a:rPr>
              <a:t>should be translated </a:t>
            </a:r>
            <a:r>
              <a:rPr lang="en-US" b="1" dirty="0" smtClean="0">
                <a:solidFill>
                  <a:srgbClr val="002060"/>
                </a:solidFill>
                <a:latin typeface="Arial" pitchFamily="34" charset="0"/>
                <a:cs typeface="Arial" pitchFamily="34" charset="0"/>
              </a:rPr>
              <a:t>“with the result that the promise becomes void.” </a:t>
            </a:r>
          </a:p>
          <a:p>
            <a:endParaRPr lang="en-US" b="1" dirty="0" smtClean="0">
              <a:solidFill>
                <a:srgbClr val="002060"/>
              </a:solidFill>
              <a:latin typeface="Arial" pitchFamily="34" charset="0"/>
              <a:cs typeface="Arial" pitchFamily="34" charset="0"/>
            </a:endParaRPr>
          </a:p>
          <a:p>
            <a:r>
              <a:rPr lang="en-US" dirty="0" smtClean="0">
                <a:latin typeface="Arial" pitchFamily="34" charset="0"/>
                <a:cs typeface="Arial" pitchFamily="34" charset="0"/>
              </a:rPr>
              <a:t>It cannot invalidate with the result that the promise becomes void.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other words, the promise, the Abrahamic covenant, does not become void because of the coming of the Law.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Law was </a:t>
            </a:r>
            <a:r>
              <a:rPr lang="en-US" b="1" u="sng" dirty="0" smtClean="0">
                <a:latin typeface="Arial" pitchFamily="34" charset="0"/>
                <a:cs typeface="Arial" pitchFamily="34" charset="0"/>
              </a:rPr>
              <a:t>not an addition </a:t>
            </a:r>
            <a:r>
              <a:rPr lang="en-US" dirty="0" smtClean="0">
                <a:latin typeface="Arial" pitchFamily="34" charset="0"/>
                <a:cs typeface="Arial" pitchFamily="34" charset="0"/>
              </a:rPr>
              <a:t>to the Abrahamic covenant. This is the whole point.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Mosaic law came afterwards chronologically but because of its chronological sequence it does not abrogate the Abrahamic covenant. They are separate and distinct. </a:t>
            </a:r>
          </a:p>
          <a:p>
            <a:endParaRPr lang="en-US" dirty="0" smtClean="0"/>
          </a:p>
          <a:p>
            <a:endParaRPr lang="en-US"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b="1" dirty="0" smtClean="0">
                <a:solidFill>
                  <a:srgbClr val="002060"/>
                </a:solidFill>
                <a:latin typeface="Arial" pitchFamily="34" charset="0"/>
                <a:cs typeface="Arial" pitchFamily="34" charset="0"/>
              </a:rPr>
              <a:t>3:18 – “for if the inheritance is based on Law, it is no longer based on a promise; but God has granted it to Abraham by means of a promise.”</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 “If” </a:t>
            </a:r>
            <a:r>
              <a:rPr lang="en-US" dirty="0" smtClean="0">
                <a:latin typeface="Arial" pitchFamily="34" charset="0"/>
                <a:cs typeface="Arial" pitchFamily="34" charset="0"/>
              </a:rPr>
              <a:t>is a first class condition of assumption</a:t>
            </a:r>
            <a:r>
              <a:rPr lang="en-US" b="1" dirty="0" smtClean="0">
                <a:solidFill>
                  <a:srgbClr val="002060"/>
                </a:solidFill>
                <a:latin typeface="Arial" pitchFamily="34" charset="0"/>
                <a:cs typeface="Arial" pitchFamily="34" charset="0"/>
              </a:rPr>
              <a:t>. “For if the inheritance is based on Law</a:t>
            </a:r>
            <a:r>
              <a:rPr lang="en-US" dirty="0" smtClean="0">
                <a:latin typeface="Arial" pitchFamily="34" charset="0"/>
                <a:cs typeface="Arial" pitchFamily="34" charset="0"/>
              </a:rPr>
              <a:t> (It isn’t true; I’m assuming it — debater’s technique again)</a:t>
            </a:r>
            <a:r>
              <a:rPr lang="en-US" b="1" dirty="0" smtClean="0">
                <a:solidFill>
                  <a:srgbClr val="002060"/>
                </a:solidFill>
                <a:latin typeface="Arial" pitchFamily="34" charset="0"/>
                <a:cs typeface="Arial" pitchFamily="34" charset="0"/>
              </a:rPr>
              <a:t>, it is no longer based on a promise; but God has granted it to Abraham by means of a promise.”</a:t>
            </a:r>
          </a:p>
          <a:p>
            <a:pPr hangingPunct="0"/>
            <a:endParaRPr lang="en-US" dirty="0" smtClean="0">
              <a:latin typeface="Arial" pitchFamily="34" charset="0"/>
              <a:cs typeface="Arial" pitchFamily="34" charset="0"/>
            </a:endParaRPr>
          </a:p>
          <a:p>
            <a:pPr hangingPunct="0"/>
            <a:r>
              <a:rPr lang="en-US" b="1" dirty="0" smtClean="0">
                <a:solidFill>
                  <a:srgbClr val="002060"/>
                </a:solidFill>
                <a:latin typeface="Arial" pitchFamily="34" charset="0"/>
                <a:cs typeface="Arial" pitchFamily="34" charset="0"/>
              </a:rPr>
              <a:t>“granted it” </a:t>
            </a:r>
            <a:r>
              <a:rPr lang="en-US" dirty="0" smtClean="0">
                <a:latin typeface="Arial" pitchFamily="34" charset="0"/>
                <a:cs typeface="Arial" pitchFamily="34" charset="0"/>
              </a:rPr>
              <a:t>– Pf Middle - God gave to Abraham in the past with the result that what He gave is still in effect, i.e. justification by faith.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Middle voice: God gave it for God’s benefit. God’s character is honored and glorified by an unconditional covenant.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How can God be glorified by giving something? It is the only way that God can be glorified. </a:t>
            </a:r>
          </a:p>
          <a:p>
            <a:pPr hangingPunct="0"/>
            <a:endParaRPr lang="en-US" dirty="0" smtClean="0">
              <a:latin typeface="Arial" pitchFamily="34" charset="0"/>
              <a:cs typeface="Arial" pitchFamily="34" charset="0"/>
            </a:endParaRPr>
          </a:p>
          <a:p>
            <a:pPr hangingPunct="0"/>
            <a:endParaRPr lang="en-US" dirty="0" smtClean="0"/>
          </a:p>
          <a:p>
            <a:endParaRPr 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God can never be glorified by blessing us through our works, He can only be glorified by giving us something</a:t>
            </a:r>
            <a:r>
              <a:rPr lang="en-US" b="1" dirty="0" smtClean="0">
                <a:solidFill>
                  <a:srgbClr val="002060"/>
                </a:solidFill>
                <a:latin typeface="Arial" pitchFamily="34" charset="0"/>
                <a:cs typeface="Arial" pitchFamily="34" charset="0"/>
              </a:rPr>
              <a:t>. “God gave to Abraham by means of a promise” </a:t>
            </a:r>
            <a:r>
              <a:rPr lang="en-US" dirty="0" smtClean="0">
                <a:latin typeface="Arial" pitchFamily="34" charset="0"/>
                <a:cs typeface="Arial" pitchFamily="34" charset="0"/>
              </a:rPr>
              <a:t>—  DIA + genitive – by means of.</a:t>
            </a:r>
          </a:p>
          <a:p>
            <a:pPr hangingPunct="0"/>
            <a:endParaRPr lang="en-US" dirty="0" smtClean="0">
              <a:latin typeface="Arial" pitchFamily="34" charset="0"/>
              <a:cs typeface="Arial" pitchFamily="34" charset="0"/>
            </a:endParaRPr>
          </a:p>
          <a:p>
            <a:pPr hangingPunct="0"/>
            <a:r>
              <a:rPr lang="en-US" b="1" dirty="0" smtClean="0">
                <a:latin typeface="Arial" pitchFamily="34" charset="0"/>
                <a:cs typeface="Arial" pitchFamily="34" charset="0"/>
              </a:rPr>
              <a:t>Principle</a:t>
            </a:r>
            <a:r>
              <a:rPr lang="en-US" dirty="0" smtClean="0">
                <a:latin typeface="Arial" pitchFamily="34" charset="0"/>
                <a:cs typeface="Arial" pitchFamily="34" charset="0"/>
              </a:rPr>
              <a:t>: Inheritance is never from the law. Inheritance can only come through faith in the Lord Jesus Christ.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Matthew 19:16-24  </a:t>
            </a:r>
            <a:r>
              <a:rPr lang="en-US" dirty="0" smtClean="0">
                <a:latin typeface="Arial" pitchFamily="34" charset="0"/>
                <a:cs typeface="Arial" pitchFamily="34" charset="0"/>
              </a:rPr>
              <a:t>rich young ruler shown he was condemned by Mosaic Law.</a:t>
            </a:r>
          </a:p>
          <a:p>
            <a:pPr hangingPunct="0"/>
            <a:endParaRPr lang="en-US" b="1" dirty="0" smtClean="0">
              <a:solidFill>
                <a:srgbClr val="C00000"/>
              </a:solidFill>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Matthew 19:25 -29  </a:t>
            </a:r>
            <a:r>
              <a:rPr lang="en-US" dirty="0" smtClean="0">
                <a:latin typeface="Arial" pitchFamily="34" charset="0"/>
                <a:cs typeface="Arial" pitchFamily="34" charset="0"/>
              </a:rPr>
              <a:t>- Disciples ask who then can be saved?  Jesus tells them to be born again (regeneration) by faith in Him alone for their salvation.</a:t>
            </a:r>
          </a:p>
          <a:p>
            <a:pPr hangingPunct="0"/>
            <a:endParaRPr lang="en-US"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0"/>
            <a:ext cx="9144000" cy="6858000"/>
          </a:xfrm>
        </p:spPr>
        <p:txBody>
          <a:bodyPr>
            <a:normAutofit lnSpcReduction="10000"/>
          </a:bodyPr>
          <a:lstStyle/>
          <a:p>
            <a:pPr hangingPunct="0">
              <a:buNone/>
            </a:pPr>
            <a:endParaRPr lang="en-US" b="1" u="sng" dirty="0" smtClean="0">
              <a:latin typeface="Arial" pitchFamily="34" charset="0"/>
              <a:cs typeface="Arial" pitchFamily="34" charset="0"/>
            </a:endParaRPr>
          </a:p>
          <a:p>
            <a:pPr hangingPunct="0">
              <a:buNone/>
            </a:pPr>
            <a:r>
              <a:rPr lang="en-US" b="1" u="sng" dirty="0" smtClean="0">
                <a:latin typeface="Arial" pitchFamily="34" charset="0"/>
                <a:cs typeface="Arial" pitchFamily="34" charset="0"/>
              </a:rPr>
              <a:t>Seven points of summary</a:t>
            </a:r>
          </a:p>
          <a:p>
            <a:pPr hangingPunct="0"/>
            <a:r>
              <a:rPr lang="en-US" dirty="0" smtClean="0">
                <a:latin typeface="Arial" pitchFamily="34" charset="0"/>
                <a:cs typeface="Arial" pitchFamily="34" charset="0"/>
              </a:rPr>
              <a:t>1. The rich young ruler did not recognize Jesus as the Son of God. He called Him “Good master” — failure to recognize the deity of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rich young ruler wanted to be saved by works — “What good thing must I do to inherit eternal life?”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Since the rich young ruler was trying to be saved by keeping the law Jesus seeks to demonstrate that no one can be saved by keeping the law.</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When the rich young ruler asked “which” law Jesus immediately used this as a means of proving something to him, and He demonstrates the ignorance of the rich young ruler. </a:t>
            </a:r>
          </a:p>
          <a:p>
            <a:pPr hangingPunct="0"/>
            <a:endParaRPr lang="en-US" dirty="0" smtClean="0">
              <a:latin typeface="Arial" pitchFamily="34" charset="0"/>
              <a:cs typeface="Arial" pitchFamily="34" charset="0"/>
            </a:endParaRPr>
          </a:p>
          <a:p>
            <a:pPr hangingPunct="0"/>
            <a:endParaRPr lang="en-US" dirty="0" smtClean="0"/>
          </a:p>
          <a:p>
            <a:pPr hangingPunct="0"/>
            <a:endParaRPr lang="en-US" dirty="0" smtClean="0"/>
          </a:p>
          <a:p>
            <a:endParaRPr lang="en-US"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lstStyle/>
          <a:p>
            <a:pPr hangingPunct="0"/>
            <a:r>
              <a:rPr lang="en-US" dirty="0" smtClean="0">
                <a:latin typeface="Arial" pitchFamily="34" charset="0"/>
                <a:cs typeface="Arial" pitchFamily="34" charset="0"/>
              </a:rPr>
              <a:t>5. When the rich young ruler claimed that </a:t>
            </a:r>
            <a:r>
              <a:rPr lang="en-US" u="sng" dirty="0" smtClean="0">
                <a:latin typeface="Arial" pitchFamily="34" charset="0"/>
                <a:cs typeface="Arial" pitchFamily="34" charset="0"/>
              </a:rPr>
              <a:t>he kept all of the commandments from the moment of accountability </a:t>
            </a:r>
            <a:r>
              <a:rPr lang="en-US" dirty="0" smtClean="0">
                <a:latin typeface="Arial" pitchFamily="34" charset="0"/>
                <a:cs typeface="Arial" pitchFamily="34" charset="0"/>
              </a:rPr>
              <a:t>Jesus proved that there was one which he had not kept, and which he had no intention of keeping.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fact, it even drove him away because </a:t>
            </a:r>
            <a:r>
              <a:rPr lang="en-US" u="sng" dirty="0" smtClean="0">
                <a:latin typeface="Arial" pitchFamily="34" charset="0"/>
                <a:cs typeface="Arial" pitchFamily="34" charset="0"/>
              </a:rPr>
              <a:t>he was going to hang on to his money rather than keep that commandment.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Since the rich young ruler had not kept this commandment he was guilty of all — </a:t>
            </a:r>
            <a:r>
              <a:rPr lang="en-US" b="1" dirty="0" smtClean="0">
                <a:solidFill>
                  <a:srgbClr val="C00000"/>
                </a:solidFill>
                <a:latin typeface="Arial" pitchFamily="34" charset="0"/>
                <a:cs typeface="Arial" pitchFamily="34" charset="0"/>
              </a:rPr>
              <a:t>James 2:10. </a:t>
            </a:r>
            <a:r>
              <a:rPr lang="en-US" dirty="0" smtClean="0">
                <a:latin typeface="Arial" pitchFamily="34" charset="0"/>
                <a:cs typeface="Arial" pitchFamily="34" charset="0"/>
              </a:rPr>
              <a:t>Therefore neither he nor anyone else can be saved by keeping the commandments.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Ultimately the failure of the rich young ruler was that he failed to follow the Lord in </a:t>
            </a:r>
            <a:r>
              <a:rPr lang="en-US" u="sng" dirty="0" smtClean="0">
                <a:latin typeface="Arial" pitchFamily="34" charset="0"/>
                <a:cs typeface="Arial" pitchFamily="34" charset="0"/>
              </a:rPr>
              <a:t>regeneration</a:t>
            </a:r>
            <a:r>
              <a:rPr lang="en-US" dirty="0" smtClean="0">
                <a:latin typeface="Arial" pitchFamily="34" charset="0"/>
                <a:cs typeface="Arial" pitchFamily="34" charset="0"/>
              </a:rPr>
              <a:t> — </a:t>
            </a:r>
            <a:r>
              <a:rPr lang="en-US" b="1" dirty="0" smtClean="0">
                <a:solidFill>
                  <a:srgbClr val="C00000"/>
                </a:solidFill>
                <a:latin typeface="Arial" pitchFamily="34" charset="0"/>
                <a:cs typeface="Arial" pitchFamily="34" charset="0"/>
              </a:rPr>
              <a:t>Matthew 19:28</a:t>
            </a:r>
            <a:r>
              <a:rPr lang="en-US" dirty="0" smtClean="0">
                <a:latin typeface="Arial" pitchFamily="34" charset="0"/>
                <a:cs typeface="Arial" pitchFamily="34" charset="0"/>
              </a:rPr>
              <a:t>.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1193</TotalTime>
  <Words>15391</Words>
  <Application>Microsoft Office PowerPoint</Application>
  <PresentationFormat>On-screen Show (4:3)</PresentationFormat>
  <Paragraphs>1086</Paragraphs>
  <Slides>131</Slides>
  <Notes>1</Notes>
  <HiddenSlides>0</HiddenSlides>
  <MMClips>0</MMClips>
  <ScaleCrop>false</ScaleCrop>
  <HeadingPairs>
    <vt:vector size="4" baseType="variant">
      <vt:variant>
        <vt:lpstr>Theme</vt:lpstr>
      </vt:variant>
      <vt:variant>
        <vt:i4>1</vt:i4>
      </vt:variant>
      <vt:variant>
        <vt:lpstr>Slide Titles</vt:lpstr>
      </vt:variant>
      <vt:variant>
        <vt:i4>131</vt:i4>
      </vt:variant>
    </vt:vector>
  </HeadingPairs>
  <TitlesOfParts>
    <vt:vector size="132" baseType="lpstr">
      <vt:lpstr>Equity</vt:lpstr>
      <vt:lpstr>Galatians 3   Faith Brings Righteousness</vt:lpstr>
      <vt:lpstr>Outline of Chapter 3</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Enjoy Freedom from Sin’s Bondage by Abiding in God’s Word</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Slide 118</vt:lpstr>
      <vt:lpstr>Grace: New Way of Administering  God’s Moral Absolutes</vt:lpstr>
      <vt:lpstr>Slide 120</vt:lpstr>
      <vt:lpstr>Slide 121</vt:lpstr>
      <vt:lpstr>Slide 122</vt:lpstr>
      <vt:lpstr>Slide 123</vt:lpstr>
      <vt:lpstr>Slide 124</vt:lpstr>
      <vt:lpstr>Slide 125</vt:lpstr>
      <vt:lpstr>Slide 126</vt:lpstr>
      <vt:lpstr>Slide 127</vt:lpstr>
      <vt:lpstr>Slide 128</vt:lpstr>
      <vt:lpstr>Slide 129</vt:lpstr>
      <vt:lpstr>Slide 130</vt:lpstr>
      <vt:lpstr>Slide 131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Galatians 3   Faith Brings Righteousness</dc:title>
  <dc:creator>Ron McMurray</dc:creator>
  <cp:lastModifiedBy>Ron McMurray</cp:lastModifiedBy>
  <cp:revision>50</cp:revision>
  <dcterms:created xsi:type="dcterms:W3CDTF">2013-04-06T15:24:25Z</dcterms:created>
  <dcterms:modified xsi:type="dcterms:W3CDTF">2013-06-30T00:54:09Z</dcterms:modified>
</cp:coreProperties>
</file>