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44.xml" ContentType="application/vnd.openxmlformats-officedocument.presentationml.slide+xml"/>
  <Override PartName="/ppt/slides/slide153.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9"/>
  </p:notesMasterIdLst>
  <p:sldIdLst>
    <p:sldId id="256" r:id="rId2"/>
    <p:sldId id="257" r:id="rId3"/>
    <p:sldId id="258" r:id="rId4"/>
    <p:sldId id="259" r:id="rId5"/>
    <p:sldId id="260" r:id="rId6"/>
    <p:sldId id="261" r:id="rId7"/>
    <p:sldId id="262" r:id="rId8"/>
    <p:sldId id="27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6" r:id="rId81"/>
    <p:sldId id="337" r:id="rId82"/>
    <p:sldId id="338" r:id="rId83"/>
    <p:sldId id="339" r:id="rId84"/>
    <p:sldId id="340" r:id="rId85"/>
    <p:sldId id="341" r:id="rId86"/>
    <p:sldId id="342" r:id="rId87"/>
    <p:sldId id="343" r:id="rId88"/>
    <p:sldId id="344" r:id="rId89"/>
    <p:sldId id="408"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409" r:id="rId108"/>
    <p:sldId id="362" r:id="rId109"/>
    <p:sldId id="363" r:id="rId110"/>
    <p:sldId id="410" r:id="rId111"/>
    <p:sldId id="364" r:id="rId112"/>
    <p:sldId id="365" r:id="rId113"/>
    <p:sldId id="366" r:id="rId114"/>
    <p:sldId id="367" r:id="rId115"/>
    <p:sldId id="368" r:id="rId116"/>
    <p:sldId id="369" r:id="rId117"/>
    <p:sldId id="370" r:id="rId118"/>
    <p:sldId id="371" r:id="rId119"/>
    <p:sldId id="372" r:id="rId120"/>
    <p:sldId id="373" r:id="rId121"/>
    <p:sldId id="374" r:id="rId122"/>
    <p:sldId id="411" r:id="rId123"/>
    <p:sldId id="375" r:id="rId124"/>
    <p:sldId id="376" r:id="rId125"/>
    <p:sldId id="377" r:id="rId126"/>
    <p:sldId id="412" r:id="rId127"/>
    <p:sldId id="378" r:id="rId128"/>
    <p:sldId id="379" r:id="rId129"/>
    <p:sldId id="380" r:id="rId130"/>
    <p:sldId id="381" r:id="rId131"/>
    <p:sldId id="382" r:id="rId132"/>
    <p:sldId id="383" r:id="rId133"/>
    <p:sldId id="384" r:id="rId134"/>
    <p:sldId id="385" r:id="rId135"/>
    <p:sldId id="386" r:id="rId136"/>
    <p:sldId id="387" r:id="rId137"/>
    <p:sldId id="413" r:id="rId138"/>
    <p:sldId id="388" r:id="rId139"/>
    <p:sldId id="389" r:id="rId140"/>
    <p:sldId id="390" r:id="rId141"/>
    <p:sldId id="391" r:id="rId142"/>
    <p:sldId id="392" r:id="rId143"/>
    <p:sldId id="393" r:id="rId144"/>
    <p:sldId id="394" r:id="rId145"/>
    <p:sldId id="395" r:id="rId146"/>
    <p:sldId id="396" r:id="rId147"/>
    <p:sldId id="397" r:id="rId148"/>
    <p:sldId id="398" r:id="rId149"/>
    <p:sldId id="399" r:id="rId150"/>
    <p:sldId id="400" r:id="rId151"/>
    <p:sldId id="401" r:id="rId152"/>
    <p:sldId id="402" r:id="rId153"/>
    <p:sldId id="403" r:id="rId154"/>
    <p:sldId id="404" r:id="rId155"/>
    <p:sldId id="405" r:id="rId156"/>
    <p:sldId id="406" r:id="rId157"/>
    <p:sldId id="407" r:id="rId1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D652BB-5F9E-4573-A34F-CA0E4D499891}" type="datetimeFigureOut">
              <a:rPr lang="en-US" smtClean="0"/>
              <a:pPr/>
              <a:t>1/11/2015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692E3F-1CB8-483F-A71D-95DFB0C55C0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692E3F-1CB8-483F-A71D-95DFB0C55C05}" type="slidenum">
              <a:rPr lang="en-US" smtClean="0"/>
              <a:pPr/>
              <a:t>133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692E3F-1CB8-483F-A71D-95DFB0C55C05}" type="slidenum">
              <a:rPr lang="en-US" smtClean="0"/>
              <a:pPr/>
              <a:t>153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AD0C70D0-6BE6-4BB7-8479-E13DCDCFCE3B}" type="datetimeFigureOut">
              <a:rPr lang="en-US" smtClean="0"/>
              <a:pPr/>
              <a:t>1/11/2015</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F5C02BFE-B88B-469B-BF6A-7CC7C4A00BD0}"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0C70D0-6BE6-4BB7-8479-E13DCDCFCE3B}" type="datetimeFigureOut">
              <a:rPr lang="en-US" smtClean="0"/>
              <a:pPr/>
              <a:t>1/11/2015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C02BFE-B88B-469B-BF6A-7CC7C4A00B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0C70D0-6BE6-4BB7-8479-E13DCDCFCE3B}" type="datetimeFigureOut">
              <a:rPr lang="en-US" smtClean="0"/>
              <a:pPr/>
              <a:t>1/11/2015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C02BFE-B88B-469B-BF6A-7CC7C4A00B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0C70D0-6BE6-4BB7-8479-E13DCDCFCE3B}" type="datetimeFigureOut">
              <a:rPr lang="en-US" smtClean="0"/>
              <a:pPr/>
              <a:t>1/11/2015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C02BFE-B88B-469B-BF6A-7CC7C4A00B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D0C70D0-6BE6-4BB7-8479-E13DCDCFCE3B}" type="datetimeFigureOut">
              <a:rPr lang="en-US" smtClean="0"/>
              <a:pPr/>
              <a:t>1/11/2015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C02BFE-B88B-469B-BF6A-7CC7C4A00BD0}"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D0C70D0-6BE6-4BB7-8479-E13DCDCFCE3B}" type="datetimeFigureOut">
              <a:rPr lang="en-US" smtClean="0"/>
              <a:pPr/>
              <a:t>1/11/2015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5C02BFE-B88B-469B-BF6A-7CC7C4A00B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D0C70D0-6BE6-4BB7-8479-E13DCDCFCE3B}" type="datetimeFigureOut">
              <a:rPr lang="en-US" smtClean="0"/>
              <a:pPr/>
              <a:t>1/11/2015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5C02BFE-B88B-469B-BF6A-7CC7C4A00B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D0C70D0-6BE6-4BB7-8479-E13DCDCFCE3B}" type="datetimeFigureOut">
              <a:rPr lang="en-US" smtClean="0"/>
              <a:pPr/>
              <a:t>1/11/2015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5C02BFE-B88B-469B-BF6A-7CC7C4A00B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AD0C70D0-6BE6-4BB7-8479-E13DCDCFCE3B}" type="datetimeFigureOut">
              <a:rPr lang="en-US" smtClean="0"/>
              <a:pPr/>
              <a:t>1/11/2015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5C02BFE-B88B-469B-BF6A-7CC7C4A00BD0}"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D0C70D0-6BE6-4BB7-8479-E13DCDCFCE3B}" type="datetimeFigureOut">
              <a:rPr lang="en-US" smtClean="0"/>
              <a:pPr/>
              <a:t>1/11/2015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5C02BFE-B88B-469B-BF6A-7CC7C4A00B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AD0C70D0-6BE6-4BB7-8479-E13DCDCFCE3B}" type="datetimeFigureOut">
              <a:rPr lang="en-US" smtClean="0"/>
              <a:pPr/>
              <a:t>1/11/2015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5C02BFE-B88B-469B-BF6A-7CC7C4A00BD0}"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D0C70D0-6BE6-4BB7-8479-E13DCDCFCE3B}" type="datetimeFigureOut">
              <a:rPr lang="en-US" smtClean="0"/>
              <a:pPr/>
              <a:t>1/11/2015</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5C02BFE-B88B-469B-BF6A-7CC7C4A00BD0}"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219199"/>
          </a:xfrm>
        </p:spPr>
        <p:txBody>
          <a:bodyPr/>
          <a:lstStyle/>
          <a:p>
            <a:pPr algn="ctr"/>
            <a:r>
              <a:rPr lang="en-US" b="1" dirty="0" smtClean="0">
                <a:solidFill>
                  <a:srgbClr val="0070C0"/>
                </a:solidFill>
              </a:rPr>
              <a:t>I Timothy 4</a:t>
            </a:r>
            <a:endParaRPr lang="en-US" b="1" dirty="0">
              <a:solidFill>
                <a:srgbClr val="0070C0"/>
              </a:solidFill>
            </a:endParaRPr>
          </a:p>
        </p:txBody>
      </p:sp>
      <p:sp>
        <p:nvSpPr>
          <p:cNvPr id="3" name="Subtitle 2"/>
          <p:cNvSpPr>
            <a:spLocks noGrp="1"/>
          </p:cNvSpPr>
          <p:nvPr>
            <p:ph type="subTitle" idx="1"/>
          </p:nvPr>
        </p:nvSpPr>
        <p:spPr>
          <a:xfrm>
            <a:off x="685800" y="3962400"/>
            <a:ext cx="7772400" cy="1199704"/>
          </a:xfrm>
        </p:spPr>
        <p:txBody>
          <a:bodyPr/>
          <a:lstStyle/>
          <a:p>
            <a:pPr algn="ctr"/>
            <a:r>
              <a:rPr lang="en-US" dirty="0" smtClean="0">
                <a:solidFill>
                  <a:schemeClr val="tx1"/>
                </a:solidFill>
              </a:rPr>
              <a:t>Grace Bible Church of Pullman</a:t>
            </a:r>
          </a:p>
          <a:p>
            <a:pPr algn="ctr"/>
            <a:r>
              <a:rPr lang="en-US" sz="2800" dirty="0" smtClean="0">
                <a:solidFill>
                  <a:schemeClr val="tx1"/>
                </a:solidFill>
              </a:rPr>
              <a:t>Pastor-Teacher, Ron McMurray</a:t>
            </a:r>
            <a:endParaRPr lang="en-US" sz="28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fontScale="92500" lnSpcReduction="20000"/>
          </a:bodyPr>
          <a:lstStyle/>
          <a:p>
            <a:r>
              <a:rPr lang="en-US" b="1" dirty="0" smtClean="0">
                <a:solidFill>
                  <a:srgbClr val="0070C0"/>
                </a:solidFill>
                <a:latin typeface="Arial" pitchFamily="34" charset="0"/>
                <a:cs typeface="Arial" pitchFamily="34" charset="0"/>
              </a:rPr>
              <a:t>“But that same Spirit.” </a:t>
            </a:r>
            <a:r>
              <a:rPr lang="en-US" dirty="0" smtClean="0">
                <a:latin typeface="Arial" pitchFamily="34" charset="0"/>
                <a:cs typeface="Arial" pitchFamily="34" charset="0"/>
              </a:rPr>
              <a:t>What is means is, “that same Holy Spirit who vindicated the incarnate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1 Timothy 3:16 </a:t>
            </a:r>
            <a:r>
              <a:rPr lang="en-US" dirty="0" smtClean="0">
                <a:latin typeface="Arial" pitchFamily="34" charset="0"/>
                <a:cs typeface="Arial" pitchFamily="34" charset="0"/>
              </a:rPr>
              <a:t>we have seen the ministry of God the Holy Spirit in sustaining and vindicating the humanity of Christ during the period of the first advent.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Spirit’s ministry of vindication is directed towards each one of us as believers.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toward the royal family of God. It is accomplished by the formation of the canon of scripture, its preservation , and its communication through the pastor-teacher of the local church.</a:t>
            </a:r>
            <a:r>
              <a:rPr lang="en-US" dirty="0" smtClean="0"/>
              <a:t> </a:t>
            </a:r>
          </a:p>
          <a:p>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hangingPunct="0"/>
            <a:r>
              <a:rPr lang="en-US" dirty="0" smtClean="0">
                <a:latin typeface="Arial" pitchFamily="34" charset="0"/>
                <a:cs typeface="Arial" pitchFamily="34" charset="0"/>
              </a:rPr>
              <a:t>3. Occupation with Christ also glorifies Christ — </a:t>
            </a:r>
            <a:r>
              <a:rPr lang="en-US" b="1" dirty="0" smtClean="0">
                <a:solidFill>
                  <a:srgbClr val="C00000"/>
                </a:solidFill>
                <a:latin typeface="Arial" pitchFamily="34" charset="0"/>
                <a:cs typeface="Arial" pitchFamily="34" charset="0"/>
              </a:rPr>
              <a:t>Ephesians 3:19-21</a:t>
            </a:r>
            <a:r>
              <a:rPr lang="en-US" dirty="0" smtClean="0">
                <a:latin typeface="Arial" pitchFamily="34" charset="0"/>
                <a:cs typeface="Arial" pitchFamily="34" charset="0"/>
              </a:rPr>
              <a:t>. You can’t love Christ unless you know Christ. True love demands that you know the object of your love.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means of occupation with Christ is the consistent study and application of grace doctrine to your life.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basis characteristics of greater-grace begin with the principle of occupation with Christ or maximum category #1 love. </a:t>
            </a:r>
            <a:r>
              <a:rPr lang="en-US" b="1" dirty="0" smtClean="0">
                <a:solidFill>
                  <a:srgbClr val="C00000"/>
                </a:solidFill>
                <a:latin typeface="Arial" pitchFamily="34" charset="0"/>
                <a:cs typeface="Arial" pitchFamily="34" charset="0"/>
              </a:rPr>
              <a:t>Jeremiah 9:23,24; Ephesians 4:20; 3:18,19. </a:t>
            </a:r>
          </a:p>
          <a:p>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pitchFamily="34" charset="0"/>
                <a:cs typeface="Arial" pitchFamily="34" charset="0"/>
              </a:rPr>
              <a:t>5. Occupation with Christ eliminates the superficialities of human celebrityship — </a:t>
            </a:r>
            <a:r>
              <a:rPr lang="en-US" b="1" dirty="0" smtClean="0">
                <a:solidFill>
                  <a:srgbClr val="C00000"/>
                </a:solidFill>
                <a:latin typeface="Arial" pitchFamily="34" charset="0"/>
                <a:cs typeface="Arial" pitchFamily="34" charset="0"/>
              </a:rPr>
              <a:t>Philippians 3:7,8.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Occupation with Christ also motivates the pastor-teacher to communicate doctrine so that the royal priesthood reaches its objective — </a:t>
            </a:r>
            <a:r>
              <a:rPr lang="en-US" b="1" dirty="0" smtClean="0">
                <a:solidFill>
                  <a:srgbClr val="C00000"/>
                </a:solidFill>
                <a:latin typeface="Arial" pitchFamily="34" charset="0"/>
                <a:cs typeface="Arial" pitchFamily="34" charset="0"/>
              </a:rPr>
              <a:t>Hebrews 6:10</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Believing the Word and applying it to maturity produce occupation with Christ — </a:t>
            </a:r>
            <a:r>
              <a:rPr lang="en-US" b="1" dirty="0" smtClean="0">
                <a:solidFill>
                  <a:srgbClr val="C00000"/>
                </a:solidFill>
                <a:latin typeface="Arial" pitchFamily="34" charset="0"/>
                <a:cs typeface="Arial" pitchFamily="34" charset="0"/>
              </a:rPr>
              <a:t>James 1:19,21; 2:20-23.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 illustration of occupation with Christ is found in the doctrine of right man, right woman — </a:t>
            </a:r>
            <a:r>
              <a:rPr lang="en-US" b="1" dirty="0" smtClean="0">
                <a:solidFill>
                  <a:srgbClr val="C00000"/>
                </a:solidFill>
                <a:latin typeface="Arial" pitchFamily="34" charset="0"/>
                <a:cs typeface="Arial" pitchFamily="34" charset="0"/>
              </a:rPr>
              <a:t>Ephesians 5:25-33.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hangingPunct="0"/>
            <a:r>
              <a:rPr lang="en-US" dirty="0" smtClean="0">
                <a:latin typeface="Arial" pitchFamily="34" charset="0"/>
                <a:cs typeface="Arial" pitchFamily="34" charset="0"/>
              </a:rPr>
              <a:t>9. Occupation with Christ is related to the strategic victory of the angelic conflict — </a:t>
            </a:r>
            <a:r>
              <a:rPr lang="en-US" b="1" dirty="0" smtClean="0">
                <a:solidFill>
                  <a:srgbClr val="C00000"/>
                </a:solidFill>
                <a:latin typeface="Arial" pitchFamily="34" charset="0"/>
                <a:cs typeface="Arial" pitchFamily="34" charset="0"/>
              </a:rPr>
              <a:t>Colossians 3:1,2.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Characteristics of occupation with Christ include: </a:t>
            </a:r>
          </a:p>
          <a:p>
            <a:pPr hangingPunct="0"/>
            <a:r>
              <a:rPr lang="en-US" dirty="0" smtClean="0">
                <a:latin typeface="Arial" pitchFamily="34" charset="0"/>
                <a:cs typeface="Arial" pitchFamily="34" charset="0"/>
              </a:rPr>
              <a:t>	a) Occupation with Christ is the basis for the greater-grace believer contributing to national blessing — </a:t>
            </a:r>
            <a:r>
              <a:rPr lang="en-US" b="1" dirty="0" smtClean="0">
                <a:solidFill>
                  <a:srgbClr val="C00000"/>
                </a:solidFill>
                <a:latin typeface="Arial" pitchFamily="34" charset="0"/>
                <a:cs typeface="Arial" pitchFamily="34" charset="0"/>
              </a:rPr>
              <a:t>Deuteronomy 30:15,16,10.</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      b) Occupation with Christ produces combat courage and victory in battle — </a:t>
            </a:r>
            <a:r>
              <a:rPr lang="en-US" b="1" dirty="0" smtClean="0">
                <a:solidFill>
                  <a:srgbClr val="C00000"/>
                </a:solidFill>
                <a:latin typeface="Arial" pitchFamily="34" charset="0"/>
                <a:cs typeface="Arial" pitchFamily="34" charset="0"/>
              </a:rPr>
              <a:t>Joshua 23:10,11. </a:t>
            </a:r>
          </a:p>
          <a:p>
            <a:pPr hangingPunct="0"/>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hangingPunct="0"/>
            <a:r>
              <a:rPr lang="en-US" dirty="0" smtClean="0">
                <a:latin typeface="Arial" pitchFamily="34" charset="0"/>
                <a:cs typeface="Arial" pitchFamily="34" charset="0"/>
              </a:rPr>
              <a:t>     c) Occupation with Christ is the basis for preservation in time of testing — </a:t>
            </a:r>
            <a:r>
              <a:rPr lang="en-US" b="1" dirty="0" smtClean="0">
                <a:solidFill>
                  <a:srgbClr val="C00000"/>
                </a:solidFill>
                <a:latin typeface="Arial" pitchFamily="34" charset="0"/>
                <a:cs typeface="Arial" pitchFamily="34" charset="0"/>
              </a:rPr>
              <a:t>Psalm 31:23,24.</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d) Occupation with Christ is the basis for stability and great happiness — </a:t>
            </a:r>
            <a:r>
              <a:rPr lang="en-US" b="1" dirty="0" smtClean="0">
                <a:solidFill>
                  <a:srgbClr val="C00000"/>
                </a:solidFill>
                <a:latin typeface="Arial" pitchFamily="34" charset="0"/>
                <a:cs typeface="Arial" pitchFamily="34" charset="0"/>
              </a:rPr>
              <a:t>Psalm 16:8,9.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e) Occupation with Christ results in greater-grace blessings — </a:t>
            </a:r>
            <a:r>
              <a:rPr lang="en-US" b="1" dirty="0" smtClean="0">
                <a:solidFill>
                  <a:srgbClr val="C00000"/>
                </a:solidFill>
                <a:latin typeface="Arial" pitchFamily="34" charset="0"/>
                <a:cs typeface="Arial" pitchFamily="34" charset="0"/>
              </a:rPr>
              <a:t>Psalm 37:4,5.</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Occupation with Christ is the basis for strength under pressure — </a:t>
            </a:r>
            <a:r>
              <a:rPr lang="en-US" b="1" dirty="0" smtClean="0">
                <a:solidFill>
                  <a:srgbClr val="C00000"/>
                </a:solidFill>
                <a:latin typeface="Arial" pitchFamily="34" charset="0"/>
                <a:cs typeface="Arial" pitchFamily="34" charset="0"/>
              </a:rPr>
              <a:t>Hebrews 11:27.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g) Occupation with Christ avoids mental and spiritual fatigue — </a:t>
            </a:r>
            <a:r>
              <a:rPr lang="en-US" b="1" dirty="0" smtClean="0">
                <a:solidFill>
                  <a:srgbClr val="C00000"/>
                </a:solidFill>
                <a:latin typeface="Arial" pitchFamily="34" charset="0"/>
                <a:cs typeface="Arial" pitchFamily="34" charset="0"/>
              </a:rPr>
              <a:t>Hebrews 12:3. </a:t>
            </a:r>
            <a:endParaRPr lang="en-US" dirty="0" smtClean="0">
              <a:latin typeface="Arial" pitchFamily="34" charset="0"/>
              <a:cs typeface="Arial" pitchFamily="34" charset="0"/>
            </a:endParaRPr>
          </a:p>
          <a:p>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hangingPunct="0"/>
            <a:r>
              <a:rPr lang="en-US" b="1" dirty="0" smtClean="0">
                <a:solidFill>
                  <a:srgbClr val="0070C0"/>
                </a:solidFill>
                <a:latin typeface="Arial" pitchFamily="34" charset="0"/>
                <a:cs typeface="Arial" pitchFamily="34" charset="0"/>
              </a:rPr>
              <a:t>“who is Savior” - </a:t>
            </a:r>
            <a:r>
              <a:rPr lang="en-US" dirty="0" smtClean="0">
                <a:latin typeface="Arial" pitchFamily="34" charset="0"/>
                <a:cs typeface="Arial" pitchFamily="34" charset="0"/>
              </a:rPr>
              <a:t>refers to the Lord Jesus Christ in whom we have our confidence as members of the royal family of God.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“is” </a:t>
            </a:r>
            <a:r>
              <a:rPr lang="en-US" dirty="0" smtClean="0">
                <a:latin typeface="Arial" pitchFamily="34" charset="0"/>
                <a:cs typeface="Arial" pitchFamily="34" charset="0"/>
              </a:rPr>
              <a:t>— EIMI – PAIndic – is and keeps on being, always existed.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“Savior of all men” </a:t>
            </a:r>
            <a:r>
              <a:rPr lang="en-US" dirty="0" smtClean="0">
                <a:latin typeface="Arial" pitchFamily="34" charset="0"/>
                <a:cs typeface="Arial" pitchFamily="34" charset="0"/>
              </a:rPr>
              <a:t>— SOTER - refers to everything that Jesus Christ did on the cross;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“of all men” </a:t>
            </a:r>
            <a:r>
              <a:rPr lang="en-US" dirty="0" smtClean="0">
                <a:latin typeface="Arial" pitchFamily="34" charset="0"/>
                <a:cs typeface="Arial" pitchFamily="34" charset="0"/>
              </a:rPr>
              <a:t>means that Jesus Christ, when He was on the cross, was judged for all members of the human race. </a:t>
            </a: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This </a:t>
            </a:r>
            <a:r>
              <a:rPr lang="en-US" dirty="0" smtClean="0">
                <a:latin typeface="Arial" pitchFamily="34" charset="0"/>
                <a:cs typeface="Arial" pitchFamily="34" charset="0"/>
              </a:rPr>
              <a:t>particular phraseology actually deals with one aspect of salvation known as the </a:t>
            </a:r>
            <a:r>
              <a:rPr lang="en-US" u="sng" dirty="0" smtClean="0">
                <a:latin typeface="Arial" pitchFamily="34" charset="0"/>
                <a:cs typeface="Arial" pitchFamily="34" charset="0"/>
              </a:rPr>
              <a:t>atonement</a:t>
            </a:r>
            <a:r>
              <a:rPr lang="en-US" dirty="0" smtClean="0">
                <a:latin typeface="Arial" pitchFamily="34" charset="0"/>
                <a:cs typeface="Arial" pitchFamily="34" charset="0"/>
              </a:rPr>
              <a:t>. He is the savior of all men.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buNone/>
            </a:pPr>
            <a:r>
              <a:rPr lang="en-US" b="1" dirty="0" smtClean="0">
                <a:latin typeface="Arial" pitchFamily="34" charset="0"/>
                <a:cs typeface="Arial" pitchFamily="34" charset="0"/>
              </a:rPr>
              <a:t>The Doctrine of the Atonement</a:t>
            </a:r>
          </a:p>
          <a:p>
            <a:pPr hangingPunct="0"/>
            <a:r>
              <a:rPr lang="en-US" dirty="0" smtClean="0">
                <a:latin typeface="Arial" pitchFamily="34" charset="0"/>
                <a:cs typeface="Arial" pitchFamily="34" charset="0"/>
              </a:rPr>
              <a:t>1. Definition. </a:t>
            </a:r>
          </a:p>
          <a:p>
            <a:pPr hangingPunct="0">
              <a:buNone/>
            </a:pPr>
            <a:r>
              <a:rPr lang="en-US" dirty="0" smtClean="0">
                <a:latin typeface="Arial" pitchFamily="34" charset="0"/>
                <a:cs typeface="Arial" pitchFamily="34" charset="0"/>
              </a:rPr>
              <a:t>     	a) Atonement refers to the efficacious work of Christ on the cross on behalf of mankind.</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Atonement as a noun means reconciliation after enmity or controversy.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c) A second definition means satisfaction or reparation made for a wrong or injury.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d) The actual verb to ‘atone’ has various related meanings, such as to be at one, to be in accordance with, to make amends or to make reparation, to make up for errors or deficiency, to reconcile or bring into fellowship. </a:t>
            </a:r>
          </a:p>
          <a:p>
            <a:pPr hangingPunct="0"/>
            <a:endParaRPr lang="en-US" dirty="0" smtClean="0">
              <a:latin typeface="Arial" pitchFamily="34" charset="0"/>
              <a:cs typeface="Arial" pitchFamily="34" charset="0"/>
            </a:endParaRPr>
          </a:p>
          <a:p>
            <a:pPr hangingPunct="0">
              <a:buNone/>
            </a:pPr>
            <a:endParaRPr lang="en-US" dirty="0" smtClean="0">
              <a:latin typeface="Arial" pitchFamily="34" charset="0"/>
              <a:cs typeface="Arial" pitchFamily="34" charset="0"/>
            </a:endParaRPr>
          </a:p>
          <a:p>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dirty="0" smtClean="0">
                <a:latin typeface="Arial" pitchFamily="34" charset="0"/>
                <a:cs typeface="Arial" pitchFamily="34" charset="0"/>
              </a:rPr>
              <a:t>In the Old Testament we have a verb, KAPHAR, which means to cover.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was actually used in the sense of the day of atonement when the high priest would carry the blood of an animal sacrifice into the holy of holies and sprinkle it onto the mercy seat so that the blood was now covering that golden throne.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Then righteousness looked down and was satisfied, justice looked down and was satisfied, and this was also called KAPHAR or atonement. </a:t>
            </a:r>
          </a:p>
          <a:p>
            <a:endParaRPr lang="en-US" dirty="0" smtClean="0">
              <a:latin typeface="Arial" pitchFamily="34" charset="0"/>
              <a:cs typeface="Arial" pitchFamily="34" charset="0"/>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915400" cy="6858000"/>
          </a:xfrm>
        </p:spPr>
        <p:txBody>
          <a:bodyPr/>
          <a:lstStyle/>
          <a:p>
            <a:r>
              <a:rPr lang="en-US" dirty="0" smtClean="0">
                <a:latin typeface="Arial" pitchFamily="34" charset="0"/>
                <a:cs typeface="Arial" pitchFamily="34" charset="0"/>
              </a:rPr>
              <a:t>So the Hebrew foreshadowed the work of the Lord Jesus Christ in providing for eternal life. So in the Old Testament God forgave and restored where sins were covered by the blood of animal sacrifices</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true basis for atonement was not found in these animal sacrifices, they merely portrayed by training aids the ministry of Christ on the cross. </a:t>
            </a:r>
          </a:p>
          <a:p>
            <a:endParaRPr lang="en-US" dirty="0" smtClean="0"/>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The animal sacrifices were actually used as a </a:t>
            </a:r>
            <a:r>
              <a:rPr lang="en-US" u="sng" dirty="0" smtClean="0">
                <a:latin typeface="Arial" pitchFamily="34" charset="0"/>
                <a:cs typeface="Arial" pitchFamily="34" charset="0"/>
              </a:rPr>
              <a:t>cover for sin </a:t>
            </a:r>
            <a:r>
              <a:rPr lang="en-US" dirty="0" smtClean="0">
                <a:latin typeface="Arial" pitchFamily="34" charset="0"/>
                <a:cs typeface="Arial" pitchFamily="34" charset="0"/>
              </a:rPr>
              <a:t>until God the Father could be propitiated by the work of God the Son on the cross.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atonement in the Old Testament refers to animal sacrifices — the Levitical code.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a:t>
            </a:r>
            <a:r>
              <a:rPr lang="en-US" dirty="0" smtClean="0">
                <a:latin typeface="Arial" pitchFamily="34" charset="0"/>
                <a:cs typeface="Arial" pitchFamily="34" charset="0"/>
              </a:rPr>
              <a:t>he </a:t>
            </a:r>
            <a:r>
              <a:rPr lang="en-US" dirty="0" smtClean="0">
                <a:latin typeface="Arial" pitchFamily="34" charset="0"/>
                <a:cs typeface="Arial" pitchFamily="34" charset="0"/>
              </a:rPr>
              <a:t>atonement in the New Testament refers to the actual saving work of Jesus Christ on the cross.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two concepts are actually brought together in one passage in </a:t>
            </a:r>
            <a:r>
              <a:rPr lang="en-US" b="1" dirty="0" smtClean="0">
                <a:solidFill>
                  <a:srgbClr val="C00000"/>
                </a:solidFill>
                <a:latin typeface="Arial" pitchFamily="34" charset="0"/>
                <a:cs typeface="Arial" pitchFamily="34" charset="0"/>
              </a:rPr>
              <a:t>Romans 3:23-26</a:t>
            </a:r>
            <a:r>
              <a:rPr lang="en-US" dirty="0" smtClean="0">
                <a:latin typeface="Arial" pitchFamily="34" charset="0"/>
                <a:cs typeface="Arial" pitchFamily="34" charset="0"/>
              </a:rPr>
              <a:t>. Ultimately atonement must be defined as the efficacious saving work of Jesus Christ on the cross. </a:t>
            </a: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lnSpcReduction="10000"/>
          </a:bodyPr>
          <a:lstStyle/>
          <a:p>
            <a:pPr hangingPunct="0"/>
            <a:r>
              <a:rPr lang="en-US" dirty="0" smtClean="0">
                <a:latin typeface="Arial" pitchFamily="34" charset="0"/>
                <a:cs typeface="Arial" pitchFamily="34" charset="0"/>
              </a:rPr>
              <a:t>2. The atonement is said to be unlimited. Unlimited atonement means that when Christ was judged on the cross He died for all. it is only beneficial to the one who appropriates.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Appropriation only comes through personal faith in Jesus Christ.  </a:t>
            </a:r>
            <a:r>
              <a:rPr lang="en-US" b="1" dirty="0" smtClean="0">
                <a:solidFill>
                  <a:srgbClr val="C00000"/>
                </a:solidFill>
                <a:latin typeface="Arial" pitchFamily="34" charset="0"/>
                <a:cs typeface="Arial" pitchFamily="34" charset="0"/>
              </a:rPr>
              <a:t>2 </a:t>
            </a:r>
            <a:r>
              <a:rPr lang="en-US" b="1" dirty="0" smtClean="0">
                <a:solidFill>
                  <a:srgbClr val="C00000"/>
                </a:solidFill>
                <a:latin typeface="Arial" pitchFamily="34" charset="0"/>
                <a:cs typeface="Arial" pitchFamily="34" charset="0"/>
              </a:rPr>
              <a:t>Corinthians 5:14 — “… that he died for all.” </a:t>
            </a:r>
            <a:r>
              <a:rPr lang="en-US" dirty="0" smtClean="0">
                <a:latin typeface="Arial" pitchFamily="34" charset="0"/>
                <a:cs typeface="Arial" pitchFamily="34" charset="0"/>
              </a:rPr>
              <a:t>He didn’t die just for the believer, He died for the entire human race.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1 Timothy 2:6 — “… ransom on behalf of all”; </a:t>
            </a:r>
          </a:p>
          <a:p>
            <a:pPr hangingPunct="0"/>
            <a:r>
              <a:rPr lang="en-US" b="1" dirty="0" smtClean="0">
                <a:solidFill>
                  <a:srgbClr val="C00000"/>
                </a:solidFill>
                <a:latin typeface="Arial" pitchFamily="34" charset="0"/>
                <a:cs typeface="Arial" pitchFamily="34" charset="0"/>
              </a:rPr>
              <a:t>1 Timothy 4:10 “… who is the savior of all men.”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fontScale="85000" lnSpcReduction="20000"/>
          </a:bodyPr>
          <a:lstStyle/>
          <a:p>
            <a:r>
              <a:rPr lang="en-US" b="1" dirty="0" smtClean="0">
                <a:solidFill>
                  <a:srgbClr val="0070C0"/>
                </a:solidFill>
                <a:latin typeface="Arial" pitchFamily="34" charset="0"/>
                <a:cs typeface="Arial" pitchFamily="34" charset="0"/>
              </a:rPr>
              <a:t>“explicitly says that in the latter times” </a:t>
            </a:r>
            <a:r>
              <a:rPr lang="en-US" dirty="0" smtClean="0">
                <a:latin typeface="Arial" pitchFamily="34" charset="0"/>
                <a:cs typeface="Arial" pitchFamily="34" charset="0"/>
              </a:rPr>
              <a:t>— LEGO – PAInd -  represents the communication of the Holy Spirit as a part of the permanent record of the Bible.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active voice: God the Holy Spirit is the communicator producing the action of the verb.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communicates to the apostle Paul, the human author of  1 Timothy chapter four.</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“in the latter times” </a:t>
            </a:r>
            <a:r>
              <a:rPr lang="en-US" dirty="0" smtClean="0">
                <a:latin typeface="Arial" pitchFamily="34" charset="0"/>
                <a:cs typeface="Arial" pitchFamily="34" charset="0"/>
              </a:rPr>
              <a:t>— one of the most abused, misunderstood words in the epistle. Most people think the latter times either refers to the Tribulation or the end of the Church Age.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It refers to each generation actually. EN USTEROI – is a  comparative adjective and the comparison is between the Church Age and the Age of Israel. </a:t>
            </a:r>
          </a:p>
          <a:p>
            <a:endParaRPr lang="en-US" dirty="0" smtClean="0">
              <a:latin typeface="Arial" pitchFamily="34" charset="0"/>
              <a:cs typeface="Arial" pitchFamily="34" charset="0"/>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b="1" dirty="0" smtClean="0">
                <a:solidFill>
                  <a:srgbClr val="C00000"/>
                </a:solidFill>
                <a:latin typeface="Arial" pitchFamily="34" charset="0"/>
                <a:cs typeface="Arial" pitchFamily="34" charset="0"/>
              </a:rPr>
              <a:t>Titus 2:11 — “… bringing salvation to all men.”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Hebrews </a:t>
            </a:r>
            <a:r>
              <a:rPr lang="en-US" b="1" dirty="0" smtClean="0">
                <a:solidFill>
                  <a:srgbClr val="C00000"/>
                </a:solidFill>
                <a:latin typeface="Arial" pitchFamily="34" charset="0"/>
                <a:cs typeface="Arial" pitchFamily="34" charset="0"/>
              </a:rPr>
              <a:t>2:9 — “… should taste death on behalf of the entire world.” </a:t>
            </a:r>
            <a:r>
              <a:rPr lang="en-US" dirty="0" smtClean="0">
                <a:latin typeface="Arial" pitchFamily="34" charset="0"/>
                <a:cs typeface="Arial" pitchFamily="34" charset="0"/>
              </a:rPr>
              <a:t>So atonement extends to every person in the human race.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1 </a:t>
            </a:r>
            <a:r>
              <a:rPr lang="en-US" b="1" dirty="0" smtClean="0">
                <a:solidFill>
                  <a:srgbClr val="C00000"/>
                </a:solidFill>
                <a:latin typeface="Arial" pitchFamily="34" charset="0"/>
                <a:cs typeface="Arial" pitchFamily="34" charset="0"/>
              </a:rPr>
              <a:t>John 2:2 — “… and not for ours only but also for the sins of the entire world.”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a:t>
            </a:r>
            <a:r>
              <a:rPr lang="en-US" dirty="0" smtClean="0">
                <a:latin typeface="Arial" pitchFamily="34" charset="0"/>
                <a:cs typeface="Arial" pitchFamily="34" charset="0"/>
              </a:rPr>
              <a:t>. Unlimited atonement eliminates sin in the unbeliever’s indictment at the last judgment. (GWT </a:t>
            </a:r>
            <a:r>
              <a:rPr lang="en-US" b="1" dirty="0" smtClean="0">
                <a:solidFill>
                  <a:srgbClr val="C00000"/>
                </a:solidFill>
                <a:latin typeface="Arial" pitchFamily="34" charset="0"/>
                <a:cs typeface="Arial" pitchFamily="34" charset="0"/>
              </a:rPr>
              <a:t>Rev 20:11-15</a:t>
            </a:r>
            <a:r>
              <a:rPr lang="en-US" dirty="0" smtClean="0">
                <a:latin typeface="Arial" pitchFamily="34" charset="0"/>
                <a:cs typeface="Arial" pitchFamily="34" charset="0"/>
              </a:rPr>
              <a:t>)</a:t>
            </a:r>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Christ died on the cross He was judged for the sins of the entire human 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 the cross human good was rejected, not judged along with sins.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Sins have been judged on the cross, human good was not judged.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Human good will be part of every unbeliever’s indictment at the last judgment. Since sins have been judged they cannot be judged again. </a:t>
            </a:r>
            <a:r>
              <a:rPr lang="en-US" b="1" dirty="0" smtClean="0">
                <a:solidFill>
                  <a:srgbClr val="C00000"/>
                </a:solidFill>
                <a:latin typeface="Arial" pitchFamily="34" charset="0"/>
                <a:cs typeface="Arial" pitchFamily="34" charset="0"/>
              </a:rPr>
              <a:t>Revelation 20:12-15. </a:t>
            </a:r>
          </a:p>
          <a:p>
            <a:pPr hangingPunct="0"/>
            <a:r>
              <a:rPr lang="en-US" dirty="0" smtClean="0">
                <a:latin typeface="Arial" pitchFamily="34" charset="0"/>
                <a:cs typeface="Arial" pitchFamily="34" charset="0"/>
              </a:rPr>
              <a:t>4. The unbeliever is indicted at the last judgment because he did not believe in Christ while on earth. </a:t>
            </a:r>
          </a:p>
          <a:p>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“specially of those that believe.” – </a:t>
            </a:r>
            <a:r>
              <a:rPr lang="en-US" dirty="0" smtClean="0">
                <a:latin typeface="Arial" pitchFamily="34" charset="0"/>
                <a:cs typeface="Arial" pitchFamily="34" charset="0"/>
              </a:rPr>
              <a:t>MALISTA –</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most of all, especially.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In other words, </a:t>
            </a:r>
            <a:r>
              <a:rPr lang="en-US" u="sng" dirty="0" smtClean="0">
                <a:latin typeface="Arial" pitchFamily="34" charset="0"/>
                <a:cs typeface="Arial" pitchFamily="34" charset="0"/>
              </a:rPr>
              <a:t>only believers benefit</a:t>
            </a:r>
            <a:r>
              <a:rPr lang="en-US" dirty="0" smtClean="0">
                <a:latin typeface="Arial" pitchFamily="34" charset="0"/>
                <a:cs typeface="Arial" pitchFamily="34" charset="0"/>
              </a:rPr>
              <a:t>. Christ died for all, the beneficiaries are those who appropriate.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PISTOI – believers. Each one receives the 44 things God provides at salvation.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“For because of this benefit from spiritual exercise, we work hard </a:t>
            </a:r>
            <a:r>
              <a:rPr lang="en-US" dirty="0" smtClean="0">
                <a:latin typeface="Arial" pitchFamily="34" charset="0"/>
                <a:cs typeface="Arial" pitchFamily="34" charset="0"/>
              </a:rPr>
              <a:t>[to the point of exhaustion], </a:t>
            </a:r>
            <a:r>
              <a:rPr lang="en-US" b="1" dirty="0" smtClean="0">
                <a:solidFill>
                  <a:srgbClr val="0070C0"/>
                </a:solidFill>
                <a:latin typeface="Arial" pitchFamily="34" charset="0"/>
                <a:cs typeface="Arial" pitchFamily="34" charset="0"/>
              </a:rPr>
              <a:t>we hang in there tough, because we have confidence in the living God </a:t>
            </a:r>
            <a:r>
              <a:rPr lang="en-US" dirty="0" smtClean="0">
                <a:latin typeface="Arial" pitchFamily="34" charset="0"/>
                <a:cs typeface="Arial" pitchFamily="34" charset="0"/>
              </a:rPr>
              <a:t>[Jesus Christ], </a:t>
            </a:r>
            <a:r>
              <a:rPr lang="en-US" b="1" dirty="0" smtClean="0">
                <a:solidFill>
                  <a:srgbClr val="0070C0"/>
                </a:solidFill>
                <a:latin typeface="Arial" pitchFamily="34" charset="0"/>
                <a:cs typeface="Arial" pitchFamily="34" charset="0"/>
              </a:rPr>
              <a:t>who is the Savior of all men, especially of believers.”</a:t>
            </a:r>
            <a:endParaRPr lang="en-US" b="1" dirty="0" smtClean="0">
              <a:solidFill>
                <a:srgbClr val="0070C0"/>
              </a:solidFill>
            </a:endParaRPr>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hangingPunct="0">
              <a:buNone/>
            </a:pPr>
            <a:r>
              <a:rPr lang="en-US" b="1" dirty="0" smtClean="0">
                <a:latin typeface="Arial" pitchFamily="34" charset="0"/>
                <a:cs typeface="Arial" pitchFamily="34" charset="0"/>
              </a:rPr>
              <a:t>  Principles</a:t>
            </a:r>
            <a:endParaRPr lang="en-US" b="1" dirty="0" smtClean="0">
              <a:latin typeface="Arial" pitchFamily="34" charset="0"/>
              <a:cs typeface="Arial" pitchFamily="34" charset="0"/>
            </a:endParaRPr>
          </a:p>
          <a:p>
            <a:pPr hangingPunct="0"/>
            <a:r>
              <a:rPr lang="en-US" dirty="0" smtClean="0">
                <a:latin typeface="Arial" pitchFamily="34" charset="0"/>
                <a:cs typeface="Arial" pitchFamily="34" charset="0"/>
              </a:rPr>
              <a:t>1. While Jesus Christ is the potential savior of the entire human race, He is the real savior of those who believe.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pastor’s work to the point of exhaustion with constant and consistent plodding, studying and teaching, is emphasized because salvation means a royal family.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royal family means the necessity for spiritual growth; spiritual growth comes from Bible teaching.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As a result of this process of communicating doctrine in the local church classroom the believer royal priest becomes mature in status quo occupation with Christ. </a:t>
            </a:r>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hangingPunct="0"/>
            <a:r>
              <a:rPr lang="en-US" dirty="0" smtClean="0">
                <a:latin typeface="Arial" pitchFamily="34" charset="0"/>
                <a:cs typeface="Arial" pitchFamily="34" charset="0"/>
              </a:rPr>
              <a:t>4. This is category #1 love or occupation with the person of Christ which provides greater grace blessings.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O/C protects the royal family from apostasy, evil, reversionism, bleeding-heart do-gooders, religious cranks, legalistic Pharisees, liberalism, etc.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Protection from apostasy and blessing from God are two sides of the same greater-grace coin.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keeps us in this life after salvation to bless us. This blessing comes when we reach the greater-grace status.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This verse anticipates the next paragraph in which the pastor-guardian of the local church, through his teaching ministry, </a:t>
            </a:r>
            <a:r>
              <a:rPr lang="en-US" u="sng" dirty="0" smtClean="0">
                <a:latin typeface="Arial" pitchFamily="34" charset="0"/>
                <a:cs typeface="Arial" pitchFamily="34" charset="0"/>
              </a:rPr>
              <a:t>counterattacks apostasy. </a:t>
            </a:r>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In the angelic conflict defense is not enough, there must be the offensive. Good defense means stability to launch the offensive.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To win a victory the royal family of God in each generation and attack, attack, attack.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Attack is only possible when the pastor-guardian communicates, when the congregation responds with positive volition, and they mature.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Mature believers love God and their O/C means they have avoided the apostasy of the world system and culture of their day.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hangingPunct="0"/>
            <a:r>
              <a:rPr lang="en-US" dirty="0" smtClean="0">
                <a:latin typeface="Arial" pitchFamily="34" charset="0"/>
                <a:cs typeface="Arial" pitchFamily="34" charset="0"/>
              </a:rPr>
              <a:t>Believers who are mature an love God are characterized by: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Love for the Word and respect for the communicator. </a:t>
            </a:r>
            <a:r>
              <a:rPr lang="en-US" b="1" dirty="0" smtClean="0">
                <a:solidFill>
                  <a:srgbClr val="C00000"/>
                </a:solidFill>
                <a:latin typeface="Arial" pitchFamily="34" charset="0"/>
                <a:cs typeface="Arial" pitchFamily="34" charset="0"/>
              </a:rPr>
              <a:t>1 Peter 1:8; Ephesians 3:18,19. Hebrews 6:10 </a:t>
            </a:r>
            <a:r>
              <a:rPr lang="en-US" dirty="0" smtClean="0">
                <a:latin typeface="Arial" pitchFamily="34" charset="0"/>
                <a:cs typeface="Arial" pitchFamily="34" charset="0"/>
              </a:rPr>
              <a:t>tells us that this is a pastoral function, i.e. the communication of doctrine by which to grow up. </a:t>
            </a:r>
            <a:r>
              <a:rPr lang="en-US" b="1" dirty="0" smtClean="0">
                <a:solidFill>
                  <a:srgbClr val="C00000"/>
                </a:solidFill>
                <a:latin typeface="Arial" pitchFamily="34" charset="0"/>
                <a:cs typeface="Arial" pitchFamily="34" charset="0"/>
              </a:rPr>
              <a:t>2 Timothy 1:13,14.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Living by grace, understanding grace. </a:t>
            </a:r>
            <a:r>
              <a:rPr lang="en-US" b="1" dirty="0" smtClean="0">
                <a:solidFill>
                  <a:srgbClr val="C00000"/>
                </a:solidFill>
                <a:latin typeface="Arial" pitchFamily="34" charset="0"/>
                <a:cs typeface="Arial" pitchFamily="34" charset="0"/>
              </a:rPr>
              <a:t>Psalm 119:132; 31:23.</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Receive greater grace </a:t>
            </a:r>
            <a:r>
              <a:rPr lang="en-US" dirty="0" smtClean="0">
                <a:latin typeface="Arial" pitchFamily="34" charset="0"/>
                <a:cs typeface="Arial" pitchFamily="34" charset="0"/>
              </a:rPr>
              <a:t>blessings</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1 Corinthians 2:9; Psalm 37:4,5.</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Receive personal and national blessings. </a:t>
            </a:r>
            <a:r>
              <a:rPr lang="en-US" b="1" dirty="0" smtClean="0">
                <a:solidFill>
                  <a:srgbClr val="C00000"/>
                </a:solidFill>
                <a:latin typeface="Arial" pitchFamily="34" charset="0"/>
                <a:cs typeface="Arial" pitchFamily="34" charset="0"/>
              </a:rPr>
              <a:t>Deut 30:15</a:t>
            </a:r>
            <a:r>
              <a:rPr lang="en-US" dirty="0" smtClean="0">
                <a:latin typeface="Arial" pitchFamily="34" charset="0"/>
                <a:cs typeface="Arial" pitchFamily="34" charset="0"/>
              </a:rPr>
              <a:t>.</a:t>
            </a:r>
            <a:r>
              <a:rPr lang="en-US" dirty="0" smtClean="0">
                <a:latin typeface="Arial" pitchFamily="34" charset="0"/>
                <a:cs typeface="Arial" pitchFamily="34" charset="0"/>
              </a:rPr>
              <a:t>	</a:t>
            </a:r>
            <a:endParaRPr lang="en-US"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20000"/>
          </a:bodyPr>
          <a:lstStyle/>
          <a:p>
            <a:r>
              <a:rPr lang="en-US" dirty="0" smtClean="0">
                <a:latin typeface="Arial" pitchFamily="34" charset="0"/>
                <a:cs typeface="Arial" pitchFamily="34" charset="0"/>
              </a:rPr>
              <a:t>5. Having combat courage and military victory.  </a:t>
            </a:r>
            <a:r>
              <a:rPr lang="en-US" b="1" dirty="0" smtClean="0">
                <a:solidFill>
                  <a:srgbClr val="C00000"/>
                </a:solidFill>
                <a:latin typeface="Arial" pitchFamily="34" charset="0"/>
                <a:cs typeface="Arial" pitchFamily="34" charset="0"/>
              </a:rPr>
              <a:t>Joshua 23:10,11. </a:t>
            </a:r>
          </a:p>
          <a:p>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6. Loving God provides them strength in adversity and pressure — </a:t>
            </a:r>
            <a:r>
              <a:rPr lang="en-US" b="1" dirty="0" smtClean="0">
                <a:solidFill>
                  <a:srgbClr val="C00000"/>
                </a:solidFill>
                <a:latin typeface="Arial" pitchFamily="34" charset="0"/>
                <a:cs typeface="Arial" pitchFamily="34" charset="0"/>
              </a:rPr>
              <a:t>Hebrews 11:27;12:3</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If a believers fails to mature they are cursed until the Rapture. </a:t>
            </a:r>
            <a:r>
              <a:rPr lang="en-US" b="1" dirty="0" smtClean="0">
                <a:solidFill>
                  <a:srgbClr val="C00000"/>
                </a:solidFill>
                <a:latin typeface="Arial" pitchFamily="34" charset="0"/>
                <a:cs typeface="Arial" pitchFamily="34" charset="0"/>
              </a:rPr>
              <a:t>1 Corinthians 16:22 </a:t>
            </a:r>
            <a:r>
              <a:rPr lang="en-US" dirty="0" smtClean="0">
                <a:latin typeface="Arial" pitchFamily="34" charset="0"/>
                <a:cs typeface="Arial" pitchFamily="34" charset="0"/>
              </a:rPr>
              <a:t>(Cursed until the Lord comes, i.e. cursed until the Rapture).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a:t>
            </a:r>
            <a:r>
              <a:rPr lang="en-US" dirty="0" smtClean="0">
                <a:latin typeface="Arial" pitchFamily="34" charset="0"/>
                <a:cs typeface="Arial" pitchFamily="34" charset="0"/>
              </a:rPr>
              <a:t>dramatizes divine discipline for those believers who are inclined to neglect Bible doctrine.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Witnessing  — </a:t>
            </a:r>
            <a:r>
              <a:rPr lang="en-US" b="1" dirty="0" smtClean="0">
                <a:solidFill>
                  <a:srgbClr val="C00000"/>
                </a:solidFill>
                <a:latin typeface="Arial" pitchFamily="34" charset="0"/>
                <a:cs typeface="Arial" pitchFamily="34" charset="0"/>
              </a:rPr>
              <a:t>2 Corinthians 5:14. </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20000"/>
          </a:bodyPr>
          <a:lstStyle/>
          <a:p>
            <a:r>
              <a:rPr lang="en-US" dirty="0" smtClean="0">
                <a:latin typeface="Arial" pitchFamily="34" charset="0"/>
                <a:cs typeface="Arial" pitchFamily="34" charset="0"/>
              </a:rPr>
              <a:t>9. Loving God from maturity is found in </a:t>
            </a:r>
            <a:r>
              <a:rPr lang="en-US" b="1" dirty="0" smtClean="0">
                <a:solidFill>
                  <a:srgbClr val="C00000"/>
                </a:solidFill>
                <a:latin typeface="Arial" pitchFamily="34" charset="0"/>
                <a:cs typeface="Arial" pitchFamily="34" charset="0"/>
              </a:rPr>
              <a:t>1 John 4:15-19. “Perfect love” </a:t>
            </a:r>
            <a:r>
              <a:rPr lang="en-US" dirty="0" smtClean="0">
                <a:latin typeface="Arial" pitchFamily="34" charset="0"/>
                <a:cs typeface="Arial" pitchFamily="34" charset="0"/>
              </a:rPr>
              <a:t>is maximum category #1 love.</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new paragraph is the pastor-guardian counterattack</a:t>
            </a:r>
          </a:p>
          <a:p>
            <a:pPr hangingPunct="0"/>
            <a:r>
              <a:rPr lang="en-US" b="1" dirty="0" smtClean="0">
                <a:solidFill>
                  <a:srgbClr val="0070C0"/>
                </a:solidFill>
                <a:latin typeface="Arial" pitchFamily="34" charset="0"/>
                <a:cs typeface="Arial" pitchFamily="34" charset="0"/>
              </a:rPr>
              <a:t>1 Tim 4:11 </a:t>
            </a:r>
            <a:r>
              <a:rPr lang="en-US" dirty="0" smtClean="0">
                <a:latin typeface="Arial" pitchFamily="34" charset="0"/>
                <a:cs typeface="Arial" pitchFamily="34" charset="0"/>
              </a:rPr>
              <a:t>- the modus operandi of the pastor since the pastor is the key in the counter offensive.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counter offensive has to do with the communication of doctrine, the responsibility of the pastor-teacher.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“Prescribe and teach these things” </a:t>
            </a:r>
            <a:r>
              <a:rPr lang="en-US" dirty="0" smtClean="0">
                <a:latin typeface="Arial" pitchFamily="34" charset="0"/>
                <a:cs typeface="Arial" pitchFamily="34" charset="0"/>
              </a:rPr>
              <a:t>— HOUTOI emphasizes the doctrinal teaching of the pastor-guardian of the local church. </a:t>
            </a:r>
            <a:endParaRPr lang="en-US"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b="1" dirty="0" smtClean="0">
                <a:solidFill>
                  <a:srgbClr val="0070C0"/>
                </a:solidFill>
                <a:latin typeface="Arial" pitchFamily="34" charset="0"/>
                <a:cs typeface="Arial" pitchFamily="34" charset="0"/>
              </a:rPr>
              <a:t>“prescribe” </a:t>
            </a:r>
            <a:r>
              <a:rPr lang="en-US" dirty="0" smtClean="0">
                <a:latin typeface="Arial" pitchFamily="34" charset="0"/>
                <a:cs typeface="Arial" pitchFamily="34" charset="0"/>
              </a:rPr>
              <a:t>– PAImpv PARANGELLO -  means to give orders, to command, to instruct. </a:t>
            </a:r>
          </a:p>
          <a:p>
            <a:pPr>
              <a:buNone/>
            </a:pPr>
            <a:r>
              <a:rPr lang="en-US" dirty="0" smtClean="0">
                <a:latin typeface="Arial" pitchFamily="34" charset="0"/>
                <a:cs typeface="Arial" pitchFamily="34" charset="0"/>
              </a:rPr>
              <a:t>   so translated, </a:t>
            </a:r>
            <a:r>
              <a:rPr lang="en-US" b="1" dirty="0" smtClean="0">
                <a:solidFill>
                  <a:srgbClr val="0070C0"/>
                </a:solidFill>
                <a:latin typeface="Arial" pitchFamily="34" charset="0"/>
                <a:cs typeface="Arial" pitchFamily="34" charset="0"/>
              </a:rPr>
              <a:t>“command.”</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No pastor can give orders unless he is thoroughly prepared to do so.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Giving a proper command always requires knowledge, understanding, in relationship to the specific profession.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pastor-teacher cannot fulfill this verse of giving commands unless he is prepared by diligent study of the Word of God.</a:t>
            </a:r>
            <a:endParaRPr lang="en-US"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lnSpcReduction="10000"/>
          </a:bodyPr>
          <a:lstStyle/>
          <a:p>
            <a:r>
              <a:rPr lang="en-US" dirty="0" smtClean="0">
                <a:latin typeface="Arial" pitchFamily="34" charset="0"/>
                <a:cs typeface="Arial" pitchFamily="34" charset="0"/>
              </a:rPr>
              <a:t>Then we also have the locative of KAIROI which means an age or a dispensation here.  It is in the plural, so </a:t>
            </a:r>
            <a:r>
              <a:rPr lang="en-US" b="1" dirty="0" smtClean="0">
                <a:solidFill>
                  <a:srgbClr val="0070C0"/>
                </a:solidFill>
                <a:latin typeface="Arial" pitchFamily="34" charset="0"/>
                <a:cs typeface="Arial" pitchFamily="34" charset="0"/>
              </a:rPr>
              <a:t>“in latter periods of time,” </a:t>
            </a:r>
            <a:r>
              <a:rPr lang="en-US" dirty="0" smtClean="0">
                <a:latin typeface="Arial" pitchFamily="34" charset="0"/>
                <a:cs typeface="Arial" pitchFamily="34" charset="0"/>
              </a:rPr>
              <a:t>literally.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It refers to every generation of the Church Age</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plural covers not only the dispensation of the royal family of God but the conclusion of the Age of Israel which is known as the Tribulation.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covers the period between the two advents of Christ.</a:t>
            </a:r>
          </a:p>
          <a:p>
            <a:endParaRPr lang="en-US" dirty="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b="1" dirty="0" smtClean="0">
                <a:solidFill>
                  <a:srgbClr val="0070C0"/>
                </a:solidFill>
                <a:latin typeface="Arial" pitchFamily="34" charset="0"/>
                <a:cs typeface="Arial" pitchFamily="34" charset="0"/>
              </a:rPr>
              <a:t>“and teach” </a:t>
            </a:r>
            <a:r>
              <a:rPr lang="en-US" dirty="0" smtClean="0">
                <a:latin typeface="Arial" pitchFamily="34" charset="0"/>
                <a:cs typeface="Arial" pitchFamily="34" charset="0"/>
              </a:rPr>
              <a:t>— DIDASKO – PAImpv -  means one person is the teacher and everyone else is a student without portfolio; and that the opinions of students is not important.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DIDASKO means one man communicating to a group under strict academic discipline.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does not means a time of sharing or people expressing their opinions or dialogue.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“Command and communicate these things.”</a:t>
            </a:r>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4:12 </a:t>
            </a:r>
            <a:r>
              <a:rPr lang="en-US" dirty="0" smtClean="0">
                <a:latin typeface="Arial" pitchFamily="34" charset="0"/>
                <a:cs typeface="Arial" pitchFamily="34" charset="0"/>
              </a:rPr>
              <a:t>– Authority and leadership of the Pastor </a:t>
            </a:r>
            <a:r>
              <a:rPr lang="en-US" b="1" dirty="0" smtClean="0">
                <a:solidFill>
                  <a:srgbClr val="0070C0"/>
                </a:solidFill>
                <a:latin typeface="Arial" pitchFamily="34" charset="0"/>
                <a:cs typeface="Arial" pitchFamily="34" charset="0"/>
              </a:rPr>
              <a:t>- “Let no one look down on your youthfulness, but rather in speech, conduct, love, faith and purity, show yourself an example of those who believe.”</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“no one look down on your youthfulness”</a:t>
            </a:r>
            <a:r>
              <a:rPr lang="en-US" b="1" dirty="0" smtClean="0">
                <a:latin typeface="Arial" pitchFamily="34" charset="0"/>
                <a:cs typeface="Arial" pitchFamily="34" charset="0"/>
              </a:rPr>
              <a:t> </a:t>
            </a:r>
            <a:r>
              <a:rPr lang="en-US" dirty="0" smtClean="0">
                <a:latin typeface="Arial" pitchFamily="34" charset="0"/>
                <a:cs typeface="Arial" pitchFamily="34" charset="0"/>
              </a:rPr>
              <a:t>– MEDEIS – no person.  KATAPHRONEO – PAImpv -  To think down means to despise, to scorn, to treat with contempt, to care nothing about someone’s authority, to disregard authority.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everyone despises Timothy’s authority so he needs to take command of the church.</a:t>
            </a:r>
          </a:p>
          <a:p>
            <a:endParaRPr lang="en-US" dirty="0" smtClean="0">
              <a:latin typeface="Arial" pitchFamily="34" charset="0"/>
              <a:cs typeface="Arial" pitchFamily="34" charset="0"/>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en-US" dirty="0" smtClean="0">
                <a:latin typeface="Arial" pitchFamily="34" charset="0"/>
                <a:cs typeface="Arial" pitchFamily="34" charset="0"/>
              </a:rPr>
              <a:t>The potential is for Critics to bully a young pastor, Legalists to bully a young pastor, and Women to bully a young pastor.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The congregation should not treat the pastor with contempt because he is young, or disregarding his authority because he is young</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a:t>
            </a:r>
            <a:r>
              <a:rPr lang="en-US" b="1" dirty="0" smtClean="0">
                <a:solidFill>
                  <a:srgbClr val="0070C0"/>
                </a:solidFill>
                <a:latin typeface="Arial" pitchFamily="34" charset="0"/>
                <a:cs typeface="Arial" pitchFamily="34" charset="0"/>
              </a:rPr>
              <a:t>youthfulness” </a:t>
            </a:r>
            <a:r>
              <a:rPr lang="en-US" dirty="0" smtClean="0">
                <a:latin typeface="Arial" pitchFamily="34" charset="0"/>
                <a:cs typeface="Arial" pitchFamily="34" charset="0"/>
              </a:rPr>
              <a:t>— NEOTHI - Timothy is still very young. Older people have a tendency to reject the authority of those who are younger. </a:t>
            </a:r>
          </a:p>
          <a:p>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a better translation : </a:t>
            </a:r>
            <a:r>
              <a:rPr lang="en-US" b="1" dirty="0" smtClean="0">
                <a:solidFill>
                  <a:srgbClr val="0070C0"/>
                </a:solidFill>
                <a:latin typeface="Arial" pitchFamily="34" charset="0"/>
                <a:cs typeface="Arial" pitchFamily="34" charset="0"/>
              </a:rPr>
              <a:t>“Stop permitting anyone to reject your authority because you are young.” </a:t>
            </a:r>
          </a:p>
          <a:p>
            <a:pPr hangingPunct="0">
              <a:buNone/>
            </a:pPr>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“but keep on becoming.” – </a:t>
            </a:r>
            <a:r>
              <a:rPr lang="en-US" dirty="0" smtClean="0">
                <a:latin typeface="Arial" pitchFamily="34" charset="0"/>
                <a:cs typeface="Arial" pitchFamily="34" charset="0"/>
              </a:rPr>
              <a:t>GINOMAI – PMImpv – to become</a:t>
            </a:r>
            <a:r>
              <a:rPr lang="en-US" b="1" dirty="0" smtClean="0">
                <a:solidFill>
                  <a:srgbClr val="0070C0"/>
                </a:solidFill>
                <a:latin typeface="Arial" pitchFamily="34" charset="0"/>
                <a:cs typeface="Arial" pitchFamily="34" charset="0"/>
              </a:rPr>
              <a:t>. </a:t>
            </a: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 example” </a:t>
            </a:r>
            <a:r>
              <a:rPr lang="en-US" dirty="0" smtClean="0">
                <a:latin typeface="Arial" pitchFamily="34" charset="0"/>
                <a:cs typeface="Arial" pitchFamily="34" charset="0"/>
              </a:rPr>
              <a:t>— TUPOI – type, pattern, model or example.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“of those who believe” </a:t>
            </a:r>
            <a:r>
              <a:rPr lang="en-US" dirty="0" smtClean="0">
                <a:latin typeface="Arial" pitchFamily="34" charset="0"/>
                <a:cs typeface="Arial" pitchFamily="34" charset="0"/>
              </a:rPr>
              <a:t>-  should be “to the believers” — PISTOI. 	</a:t>
            </a:r>
            <a:endParaRPr lang="en-US" dirty="0">
              <a:latin typeface="Arial" pitchFamily="34" charset="0"/>
              <a:cs typeface="Arial" pitchFamily="34" charset="0"/>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hangingPunct="0"/>
            <a:r>
              <a:rPr lang="en-US" b="1" dirty="0" smtClean="0">
                <a:solidFill>
                  <a:srgbClr val="0070C0"/>
                </a:solidFill>
                <a:latin typeface="Arial" pitchFamily="34" charset="0"/>
                <a:cs typeface="Arial" pitchFamily="34" charset="0"/>
              </a:rPr>
              <a:t>“in speech” </a:t>
            </a:r>
            <a:r>
              <a:rPr lang="en-US" dirty="0" smtClean="0">
                <a:latin typeface="Arial" pitchFamily="34" charset="0"/>
                <a:cs typeface="Arial" pitchFamily="34" charset="0"/>
              </a:rPr>
              <a:t>– EN LOGOS – in doctrine.  The pastor must be an example in doctrine, thought. </a:t>
            </a:r>
          </a:p>
          <a:p>
            <a:pPr hangingPunct="0"/>
            <a:endParaRPr lang="en-US" i="1" dirty="0" smtClean="0">
              <a:latin typeface="Arial" pitchFamily="34" charset="0"/>
              <a:cs typeface="Arial" pitchFamily="34" charset="0"/>
            </a:endParaRPr>
          </a:p>
          <a:p>
            <a:pPr hangingPunct="0"/>
            <a:r>
              <a:rPr lang="en-US" dirty="0" smtClean="0">
                <a:latin typeface="Arial" pitchFamily="34" charset="0"/>
                <a:cs typeface="Arial" pitchFamily="34" charset="0"/>
              </a:rPr>
              <a:t>The pastor-guardian should lead the spiritual advance of the congregation.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a pastor becomes your counselor then he is leading your life for you. This is wrong.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“in conduct” </a:t>
            </a:r>
            <a:r>
              <a:rPr lang="en-US" dirty="0" smtClean="0">
                <a:latin typeface="Arial" pitchFamily="34" charset="0"/>
                <a:cs typeface="Arial" pitchFamily="34" charset="0"/>
              </a:rPr>
              <a:t>– EN ANASTROPHE - means way of life. Here it means grace way of life.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love” </a:t>
            </a:r>
            <a:r>
              <a:rPr lang="en-US" dirty="0" smtClean="0">
                <a:latin typeface="Arial" pitchFamily="34" charset="0"/>
                <a:cs typeface="Arial" pitchFamily="34" charset="0"/>
              </a:rPr>
              <a:t>– EN AGAPE -   means “in relaxed mental attitude.” It means in the filling of the Spirit. The Holy Spirit produces this AGAPE.  — </a:t>
            </a:r>
            <a:r>
              <a:rPr lang="en-US" b="1" dirty="0" smtClean="0">
                <a:solidFill>
                  <a:srgbClr val="0070C0"/>
                </a:solidFill>
                <a:latin typeface="Arial" pitchFamily="34" charset="0"/>
                <a:cs typeface="Arial" pitchFamily="34" charset="0"/>
              </a:rPr>
              <a:t>Romans 5:5.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faith” </a:t>
            </a:r>
            <a:r>
              <a:rPr lang="en-US" dirty="0" smtClean="0">
                <a:latin typeface="Arial" pitchFamily="34" charset="0"/>
                <a:cs typeface="Arial" pitchFamily="34" charset="0"/>
              </a:rPr>
              <a:t>– EN PISTIS -  “by means of doctrine.” </a:t>
            </a:r>
          </a:p>
          <a:p>
            <a:endParaRPr lang="en-US"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“and purity” </a:t>
            </a:r>
            <a:r>
              <a:rPr lang="en-US" dirty="0" smtClean="0">
                <a:latin typeface="Arial" pitchFamily="34" charset="0"/>
                <a:cs typeface="Arial" pitchFamily="34" charset="0"/>
              </a:rPr>
              <a:t>— EN AGNEIA -  for purity of mind. In the translation of the Septuagint it denotes cultic or ceremonial purity. It only occurs twice in the New Testament, here in verse 12 and once in 5:2, and both times it refers to purity of mind or occupation with doctrine leading to occupation with Christ. </a:t>
            </a:r>
          </a:p>
          <a:p>
            <a:pPr hangingPunct="0"/>
            <a:endParaRPr lang="en-US" i="1" dirty="0" smtClean="0">
              <a:latin typeface="Arial" pitchFamily="34" charset="0"/>
              <a:cs typeface="Arial" pitchFamily="34" charset="0"/>
            </a:endParaRPr>
          </a:p>
          <a:p>
            <a:pPr hangingPunct="0"/>
            <a:r>
              <a:rPr lang="en-US" i="1" dirty="0" smtClean="0">
                <a:latin typeface="Arial" pitchFamily="34" charset="0"/>
                <a:cs typeface="Arial" pitchFamily="34" charset="0"/>
              </a:rPr>
              <a:t>AGNEIA </a:t>
            </a:r>
            <a:r>
              <a:rPr lang="en-US" dirty="0" smtClean="0">
                <a:latin typeface="Arial" pitchFamily="34" charset="0"/>
                <a:cs typeface="Arial" pitchFamily="34" charset="0"/>
              </a:rPr>
              <a:t>as purity of the mind is in contrast to a common word for purity, KATHAROI which is used for purity of life or moral purity. </a:t>
            </a:r>
          </a:p>
          <a:p>
            <a:pPr hangingPunct="0"/>
            <a:endParaRPr lang="en-US" i="1" dirty="0" smtClean="0">
              <a:latin typeface="Arial" pitchFamily="34" charset="0"/>
              <a:cs typeface="Arial" pitchFamily="34" charset="0"/>
            </a:endParaRPr>
          </a:p>
          <a:p>
            <a:pPr hangingPunct="0"/>
            <a:r>
              <a:rPr lang="en-US" i="1" dirty="0" smtClean="0">
                <a:latin typeface="Arial" pitchFamily="34" charset="0"/>
                <a:cs typeface="Arial" pitchFamily="34" charset="0"/>
              </a:rPr>
              <a:t>KATHAROI </a:t>
            </a:r>
            <a:r>
              <a:rPr lang="en-US" dirty="0" smtClean="0">
                <a:latin typeface="Arial" pitchFamily="34" charset="0"/>
                <a:cs typeface="Arial" pitchFamily="34" charset="0"/>
              </a:rPr>
              <a:t> can apply to a believer or an unbeliever but AGNEIA is a specific category of believers only. </a:t>
            </a:r>
          </a:p>
          <a:p>
            <a:pPr hangingPunct="0"/>
            <a:endParaRPr lang="en-US" dirty="0" smtClean="0">
              <a:latin typeface="Arial" pitchFamily="34" charset="0"/>
              <a:cs typeface="Arial" pitchFamily="34" charset="0"/>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lstStyle/>
          <a:p>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“Let no one look down on your youth; but keep on becoming a pattern to the believers in Bible doctrine, in the grace way of life, in love </a:t>
            </a:r>
            <a:r>
              <a:rPr lang="en-US" dirty="0" smtClean="0">
                <a:latin typeface="Arial" pitchFamily="34" charset="0"/>
                <a:cs typeface="Arial" pitchFamily="34" charset="0"/>
              </a:rPr>
              <a:t>[filling of the Spirit], </a:t>
            </a:r>
            <a:r>
              <a:rPr lang="en-US" b="1" dirty="0" smtClean="0">
                <a:solidFill>
                  <a:srgbClr val="0070C0"/>
                </a:solidFill>
                <a:latin typeface="Arial" pitchFamily="34" charset="0"/>
                <a:cs typeface="Arial" pitchFamily="34" charset="0"/>
              </a:rPr>
              <a:t>by means of doctrine resident in the soul, in the sphere of purity of mind.” </a:t>
            </a:r>
            <a:r>
              <a:rPr lang="en-US" dirty="0" smtClean="0">
                <a:latin typeface="Arial" pitchFamily="34" charset="0"/>
                <a:cs typeface="Arial" pitchFamily="34" charset="0"/>
              </a:rPr>
              <a:t>	</a:t>
            </a:r>
            <a:endParaRPr lang="en-US" dirty="0" smtClean="0"/>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What </a:t>
            </a:r>
            <a:r>
              <a:rPr lang="en-US" dirty="0" smtClean="0">
                <a:latin typeface="Arial" pitchFamily="34" charset="0"/>
                <a:cs typeface="Arial" pitchFamily="34" charset="0"/>
              </a:rPr>
              <a:t>does this mean?</a:t>
            </a:r>
          </a:p>
          <a:p>
            <a:pPr hangingPunct="0"/>
            <a:r>
              <a:rPr lang="en-US" dirty="0" smtClean="0">
                <a:latin typeface="Arial" pitchFamily="34" charset="0"/>
                <a:cs typeface="Arial" pitchFamily="34" charset="0"/>
              </a:rPr>
              <a:t>1. Purity of mind through Bible doctrine resident in the soul means that doctrine must be the motivator of the pastor — just as doctrine must be the motivator of anyone in the royal family. </a:t>
            </a:r>
          </a:p>
          <a:p>
            <a:endParaRPr 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100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Through purity of mind the pastor establishes his authority in the local church without abusing his authority [without bullying].</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Abuses that a pastor could fall into include blind arrogance, approbation lust, ambition.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Most pastors today want to start at the top — publishing of books, tape ministry, etc.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a:t>
            </a:r>
            <a:r>
              <a:rPr lang="en-US" dirty="0" smtClean="0">
                <a:latin typeface="Arial" pitchFamily="34" charset="0"/>
                <a:cs typeface="Arial" pitchFamily="34" charset="0"/>
              </a:rPr>
              <a:t>people lead with their ambition, they lust for approbation in the field of the ministry, and it destroys them. </a:t>
            </a:r>
          </a:p>
          <a:p>
            <a:pPr hangingPunct="0"/>
            <a:endParaRPr lang="en-US" dirty="0" smtClean="0">
              <a:latin typeface="Arial" pitchFamily="34" charset="0"/>
              <a:cs typeface="Arial" pitchFamily="34" charset="0"/>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pitchFamily="34" charset="0"/>
                <a:cs typeface="Arial" pitchFamily="34" charset="0"/>
              </a:rPr>
              <a:t>5. No pastor can properly exercise authority over his congregation without doctrine in his own soul producing purity of motivation.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completely neutralizes pride, ambition, jealousy, vindictiveness, implacability, pettiness, and academic dishonesty.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4:13 — “Until I come, give attention to the public reading of Scripture, to exhortation and teaching.”</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come” </a:t>
            </a:r>
            <a:r>
              <a:rPr lang="en-US" dirty="0" smtClean="0">
                <a:latin typeface="Arial" pitchFamily="34" charset="0"/>
                <a:cs typeface="Arial" pitchFamily="34" charset="0"/>
              </a:rPr>
              <a:t>– ERCHOMAI – PAIndic – to come, arrive.  Paul intends to come to </a:t>
            </a:r>
            <a:r>
              <a:rPr lang="en-US" dirty="0" smtClean="0">
                <a:latin typeface="Arial" pitchFamily="34" charset="0"/>
                <a:cs typeface="Arial" pitchFamily="34" charset="0"/>
              </a:rPr>
              <a:t>Ephesus </a:t>
            </a:r>
            <a:r>
              <a:rPr lang="en-US" dirty="0" smtClean="0">
                <a:latin typeface="Arial" pitchFamily="34" charset="0"/>
                <a:cs typeface="Arial" pitchFamily="34" charset="0"/>
              </a:rPr>
              <a:t>after his fourth missionary journey but he has not come as yet. Paul never made it.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hangingPunct="0"/>
            <a:r>
              <a:rPr lang="en-US" b="1" dirty="0" smtClean="0">
                <a:solidFill>
                  <a:srgbClr val="0070C0"/>
                </a:solidFill>
                <a:latin typeface="Arial" pitchFamily="34" charset="0"/>
                <a:cs typeface="Arial" pitchFamily="34" charset="0"/>
              </a:rPr>
              <a:t>“give attention to the public reading of Scripture” </a:t>
            </a:r>
            <a:r>
              <a:rPr lang="en-US" dirty="0" smtClean="0">
                <a:latin typeface="Arial" pitchFamily="34" charset="0"/>
                <a:cs typeface="Arial" pitchFamily="34" charset="0"/>
              </a:rPr>
              <a:t>– PROSECHO – PAImpv - means to turn one’s mind on a subject, to pay close attention to it, to devote one’s self to a subject. It therefore comes to mean concentration — </a:t>
            </a:r>
            <a:r>
              <a:rPr lang="en-US" b="1" dirty="0" smtClean="0">
                <a:solidFill>
                  <a:srgbClr val="0070C0"/>
                </a:solidFill>
                <a:latin typeface="Arial" pitchFamily="34" charset="0"/>
                <a:cs typeface="Arial" pitchFamily="34" charset="0"/>
              </a:rPr>
              <a:t>“be concentrating 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Timothy and all pastors of the Church Age are to concentrate on the Word of God.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“to public reading” </a:t>
            </a:r>
            <a:r>
              <a:rPr lang="en-US" dirty="0" smtClean="0">
                <a:latin typeface="Arial" pitchFamily="34" charset="0"/>
                <a:cs typeface="Arial" pitchFamily="34" charset="0"/>
              </a:rPr>
              <a:t>— ANAGEOSIS – from GINOSKO plus ANA means to read over and over again and means actually to exegete, to analyze, to break down a passage point by point, word by word, and actually put it all together.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it should be translated so far</a:t>
            </a:r>
            <a:r>
              <a:rPr lang="en-US" b="1" dirty="0" smtClean="0">
                <a:solidFill>
                  <a:srgbClr val="0070C0"/>
                </a:solidFill>
                <a:latin typeface="Arial" pitchFamily="34" charset="0"/>
                <a:cs typeface="Arial" pitchFamily="34" charset="0"/>
              </a:rPr>
              <a:t>: “Until I come be concentrating on the exegesis.” </a:t>
            </a:r>
            <a:r>
              <a:rPr lang="en-US" dirty="0" smtClean="0"/>
              <a:t>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fontScale="92500" lnSpcReduction="10000"/>
          </a:bodyPr>
          <a:lstStyle/>
          <a:p>
            <a:r>
              <a:rPr lang="en-US" dirty="0" smtClean="0">
                <a:latin typeface="Arial" pitchFamily="34" charset="0"/>
                <a:cs typeface="Arial" pitchFamily="34" charset="0"/>
              </a:rPr>
              <a:t>In every generation between the first advent and the second advent there will be apostasy, that is the Satanic offensive which follows the glorification of Christ at the right hand of the Father.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strategic victory of Jesus Christ being seated at the right hand of the Father after His resurrection calls for all of the energy, all of the genius of Satan, and all of his vigor.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His vigor is unlimited, he attacks every generation from the time of the day of Pentecost all of the way to the second advent. </a:t>
            </a:r>
          </a:p>
          <a:p>
            <a:r>
              <a:rPr lang="en-US" dirty="0" smtClean="0">
                <a:latin typeface="Arial" pitchFamily="34" charset="0"/>
                <a:cs typeface="Arial" pitchFamily="34" charset="0"/>
              </a:rPr>
              <a:t>No generation escapes. Satan is vigorous in his attacks of apostasy. </a:t>
            </a:r>
          </a:p>
          <a:p>
            <a:endParaRPr lang="en-US"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20000"/>
          </a:bodyPr>
          <a:lstStyle/>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Exegesis is the interpretation of the Bible on the basis of grammatical, syntactical, and etymological analysis of each context.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Exegesis can only be accomplished when a student knows the original languages. Whenever you analyze an English text you are analyzing a translation.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result of exegesis is expository teaching of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Every pastor must be a master, then, of the original languages or must be dependent on someone who is.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pitchFamily="34" charset="0"/>
                <a:cs typeface="Arial" pitchFamily="34" charset="0"/>
              </a:rPr>
              <a:t>4. The Bible cannot be interpreted from a translation (KJV, NKJV, NIV, NASB, etc.) The translation may be wrong, therefore the interpretation will also be wrong.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In other words, no interpretation can be any better than the translation from which it is taken.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To know what the Bible is really teaching one must therefore be a master of biblical Hebrew and Koine Greek, as well as a student of the ancient world.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foundation for preaching an teaching doctrine is correct and accurate exegesis of the original languages of scripture.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dirty="0" smtClean="0">
                <a:latin typeface="Arial" pitchFamily="34" charset="0"/>
                <a:cs typeface="Arial" pitchFamily="34" charset="0"/>
              </a:rPr>
              <a:t>8. To become a master of these languages and a good student of the Word of God takes many years of diligent study. It is a life of concentration, not an occasional concentration.</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9. The pastor must have time. This is provided through the congregation giving as unto the Lord and the remuneration which results.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in keeping with the command of the Word of God that a pastor’s time should be free so that he can concentrate on the teaching of the Word of God.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“to exhortation” </a:t>
            </a:r>
            <a:r>
              <a:rPr lang="en-US" dirty="0" smtClean="0">
                <a:latin typeface="Arial" pitchFamily="34" charset="0"/>
                <a:cs typeface="Arial" pitchFamily="34" charset="0"/>
              </a:rPr>
              <a:t>– PARAKALESIS - which means comfort, encouragement which comes from doctrine which has been transferred into the soul. </a:t>
            </a:r>
          </a:p>
          <a:p>
            <a:pPr hangingPunct="0"/>
            <a:endParaRPr lang="en-US" b="1" dirty="0" smtClean="0">
              <a:solidFill>
                <a:srgbClr val="0070C0"/>
              </a:solidFill>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hangingPunct="0"/>
            <a:r>
              <a:rPr lang="en-US" dirty="0" smtClean="0">
                <a:latin typeface="Arial" pitchFamily="34" charset="0"/>
                <a:cs typeface="Arial" pitchFamily="34" charset="0"/>
              </a:rPr>
              <a:t>Doctrine is never an encouragement or comfort or blessing until it belongs personally through hearing, believing, applying it.</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teaching” </a:t>
            </a:r>
            <a:r>
              <a:rPr lang="en-US" dirty="0" smtClean="0">
                <a:latin typeface="Arial" pitchFamily="34" charset="0"/>
                <a:cs typeface="Arial" pitchFamily="34" charset="0"/>
              </a:rPr>
              <a:t>— DIDASKALIA - teaching, instruction, or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“Until I come be concentrating on the exegesis, the encouragement-comfort, the teaching of doctrine.”</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All of these things are tied into the basic and fundamental concept of the pastoral modus operandi — study and teach, study and teach. </a:t>
            </a:r>
          </a:p>
          <a:p>
            <a:pPr hangingPunct="0"/>
            <a:endParaRPr lang="en-US" b="1" dirty="0" smtClean="0">
              <a:solidFill>
                <a:srgbClr val="0070C0"/>
              </a:solidFill>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pitchFamily="34" charset="0"/>
                <a:cs typeface="Arial" pitchFamily="34" charset="0"/>
              </a:rPr>
              <a:t>2. Exposition or public analysis of the scripture, comfort-encouragement and doctrine make it possible for the royal family to mature spiritually so that they can glorify God in their royal priesthood.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Note what is omitted from this verse. There are seven very important things omitted: </a:t>
            </a:r>
          </a:p>
          <a:p>
            <a:pPr hangingPunct="0"/>
            <a:r>
              <a:rPr lang="en-US" dirty="0" smtClean="0">
                <a:latin typeface="Arial" pitchFamily="34" charset="0"/>
                <a:cs typeface="Arial" pitchFamily="34" charset="0"/>
              </a:rPr>
              <a:t>	a) There is no reference to “</a:t>
            </a:r>
            <a:r>
              <a:rPr lang="en-US" dirty="0" err="1" smtClean="0">
                <a:latin typeface="Arial" pitchFamily="34" charset="0"/>
                <a:cs typeface="Arial" pitchFamily="34" charset="0"/>
              </a:rPr>
              <a:t>programism</a:t>
            </a:r>
            <a:r>
              <a:rPr lang="en-US" dirty="0" smtClean="0">
                <a:latin typeface="Arial" pitchFamily="34" charset="0"/>
                <a:cs typeface="Arial" pitchFamily="34" charset="0"/>
              </a:rPr>
              <a:t>.” Church programs are never, </a:t>
            </a:r>
            <a:r>
              <a:rPr lang="en-US" dirty="0" smtClean="0">
                <a:latin typeface="Arial" pitchFamily="34" charset="0"/>
                <a:cs typeface="Arial" pitchFamily="34" charset="0"/>
              </a:rPr>
              <a:t>never, </a:t>
            </a:r>
            <a:r>
              <a:rPr lang="en-US" dirty="0" smtClean="0">
                <a:latin typeface="Arial" pitchFamily="34" charset="0"/>
                <a:cs typeface="Arial" pitchFamily="34" charset="0"/>
              </a:rPr>
              <a:t>in order. A program is a system to take a weak pastor and try to give him a backbone.</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b) There is no reference to raising money. It is not the job of the pastor-teacher to run around begging for money. </a:t>
            </a:r>
          </a:p>
          <a:p>
            <a:pPr hangingPunct="0"/>
            <a:r>
              <a:rPr lang="en-US" dirty="0" smtClean="0">
                <a:latin typeface="Arial" pitchFamily="34" charset="0"/>
                <a:cs typeface="Arial" pitchFamily="34" charset="0"/>
              </a:rPr>
              <a:t>	c) There is no reference to friendliness gimmicks or operation lonely-hearts. </a:t>
            </a:r>
          </a:p>
          <a:p>
            <a:endParaRPr lang="en-US"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       d) There is no reference to psychology and counseling.</a:t>
            </a:r>
          </a:p>
          <a:p>
            <a:pPr hangingPunct="0"/>
            <a:r>
              <a:rPr lang="en-US" dirty="0" smtClean="0">
                <a:latin typeface="Arial" pitchFamily="34" charset="0"/>
                <a:cs typeface="Arial" pitchFamily="34" charset="0"/>
              </a:rPr>
              <a:t>	e) There is no reference to establishing a social structure in the church.</a:t>
            </a:r>
          </a:p>
          <a:p>
            <a:pPr hangingPunct="0"/>
            <a:r>
              <a:rPr lang="en-US" dirty="0" smtClean="0">
                <a:latin typeface="Arial" pitchFamily="34" charset="0"/>
                <a:cs typeface="Arial" pitchFamily="34" charset="0"/>
              </a:rPr>
              <a:t>	f) There is no reference to choirs and big music programs. </a:t>
            </a:r>
          </a:p>
          <a:p>
            <a:pPr hangingPunct="0"/>
            <a:r>
              <a:rPr lang="en-US" dirty="0" smtClean="0">
                <a:latin typeface="Arial" pitchFamily="34" charset="0"/>
                <a:cs typeface="Arial" pitchFamily="34" charset="0"/>
              </a:rPr>
              <a:t>	g) There is no reference to plurality of elders, rotating the pulpit between arrogant, egotistical, power lust laymen.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4. The Bible was designed to be understood. The Bible is a revelation from God. </a:t>
            </a:r>
          </a:p>
          <a:p>
            <a:endParaRPr 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596646" indent="-514350" hangingPunct="0">
              <a:buNone/>
            </a:pPr>
            <a:r>
              <a:rPr lang="en-US" dirty="0" smtClean="0">
                <a:latin typeface="Arial" pitchFamily="34" charset="0"/>
                <a:cs typeface="Arial" pitchFamily="34" charset="0"/>
              </a:rPr>
              <a:t>5.  There are three systems of perception: </a:t>
            </a:r>
          </a:p>
          <a:p>
            <a:pPr marL="596646" indent="-514350" hangingPunct="0">
              <a:buNone/>
            </a:pPr>
            <a:r>
              <a:rPr lang="en-US" dirty="0" smtClean="0">
                <a:latin typeface="Arial" pitchFamily="34" charset="0"/>
                <a:cs typeface="Arial" pitchFamily="34" charset="0"/>
              </a:rPr>
              <a:t> 	a) Rationalism which is a meritorious system of perception. Reason is the source of knowledge superior to and independent of the sensory system. </a:t>
            </a:r>
          </a:p>
          <a:p>
            <a:pPr marL="596646" indent="-514350" hangingPunct="0">
              <a:buNone/>
            </a:pPr>
            <a:endParaRPr lang="en-US" dirty="0" smtClean="0">
              <a:latin typeface="Arial" pitchFamily="34" charset="0"/>
              <a:cs typeface="Arial" pitchFamily="34" charset="0"/>
            </a:endParaRPr>
          </a:p>
          <a:p>
            <a:pPr marL="596646" indent="-514350" hangingPunct="0"/>
            <a:r>
              <a:rPr lang="en-US" dirty="0" smtClean="0">
                <a:latin typeface="Arial" pitchFamily="34" charset="0"/>
                <a:cs typeface="Arial" pitchFamily="34" charset="0"/>
              </a:rPr>
              <a:t>Reason becomes the norm or criterion for reality under rationalism. Rationalism, then, is the adherence to the supremacy of reason in matters of belief and content. </a:t>
            </a:r>
          </a:p>
          <a:p>
            <a:pPr marL="596646" indent="-514350" hangingPunct="0"/>
            <a:endParaRPr lang="en-US" dirty="0" smtClean="0">
              <a:latin typeface="Arial" pitchFamily="34" charset="0"/>
              <a:cs typeface="Arial" pitchFamily="34" charset="0"/>
            </a:endParaRPr>
          </a:p>
          <a:p>
            <a:pPr marL="596646" indent="-514350" hangingPunct="0"/>
            <a:r>
              <a:rPr lang="en-US" dirty="0" smtClean="0">
                <a:latin typeface="Arial" pitchFamily="34" charset="0"/>
                <a:cs typeface="Arial" pitchFamily="34" charset="0"/>
              </a:rPr>
              <a:t>The subjection of Bible doctrine and scriptural interpretation to the test of human reason </a:t>
            </a:r>
            <a:r>
              <a:rPr lang="en-US" u="sng" dirty="0" smtClean="0">
                <a:latin typeface="Arial" pitchFamily="34" charset="0"/>
                <a:cs typeface="Arial" pitchFamily="34" charset="0"/>
              </a:rPr>
              <a:t>rejects the principle of dogmatic authority </a:t>
            </a:r>
            <a:r>
              <a:rPr lang="en-US" dirty="0" smtClean="0">
                <a:latin typeface="Arial" pitchFamily="34" charset="0"/>
                <a:cs typeface="Arial" pitchFamily="34" charset="0"/>
              </a:rPr>
              <a:t>just as grace rejects legalism and legalism rejects grace. </a:t>
            </a:r>
          </a:p>
          <a:p>
            <a:pPr hangingPunct="0">
              <a:buNone/>
            </a:pP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r>
              <a:rPr lang="en-US" dirty="0" smtClean="0">
                <a:latin typeface="Arial" pitchFamily="34" charset="0"/>
                <a:cs typeface="Arial" pitchFamily="34" charset="0"/>
              </a:rPr>
              <a:t>b) Empiricism, learning by observation and experimentation. </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
            </a:r>
            <a:r>
              <a:rPr lang="en-US" dirty="0" smtClean="0">
                <a:latin typeface="Arial" pitchFamily="34" charset="0"/>
                <a:cs typeface="Arial" pitchFamily="34" charset="0"/>
              </a:rPr>
              <a:t>reality of this system of perception lies in the function of the senses, relating their observation to the lobes of the brain.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Key </a:t>
            </a:r>
            <a:r>
              <a:rPr lang="en-US" dirty="0" smtClean="0">
                <a:latin typeface="Arial" pitchFamily="34" charset="0"/>
                <a:cs typeface="Arial" pitchFamily="34" charset="0"/>
              </a:rPr>
              <a:t>words are: experience, observation, and experimentation providing the basis for reality and perception. </a:t>
            </a:r>
          </a:p>
          <a:p>
            <a:endParaRPr lang="en-US"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c) Faith, learning by accepting the authority or the criterion or both. Reality of the unseen.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Faith is a system of thinking but it is a non-meritorious system of thinking.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Faith is the means by which we learn anything from 70 to 95 per cent of everything we ever learn.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Faith is building knowledge on the basis of an absolute authority or an axiom, whether it is God exists or one plus one equals two</a:t>
            </a:r>
          </a:p>
          <a:p>
            <a:endParaRPr lang="en-US"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85000" lnSpcReduction="10000"/>
          </a:bodyPr>
          <a:lstStyle/>
          <a:p>
            <a:pPr hangingPunct="0"/>
            <a:r>
              <a:rPr lang="en-US" dirty="0" smtClean="0">
                <a:latin typeface="Arial" pitchFamily="34" charset="0"/>
                <a:cs typeface="Arial" pitchFamily="34" charset="0"/>
              </a:rPr>
              <a:t>The validity of faith depends upon the criterion or the object of faith.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salvation the object is Jesus Christ the only saviour.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spiritual application the object is the content of the scripture, specifically Bible doctrine, promises, principles, the absolute criterion of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There is a distinction between human and spiritual IQ. Human IQ is not a factor in learning Bible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Resident doctrine in the soul is called in the Hebrew, CHAKMAH, and in the Greek, EPIGNOSIS.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fontScale="77500" lnSpcReduction="20000"/>
          </a:bodyPr>
          <a:lstStyle/>
          <a:p>
            <a:r>
              <a:rPr lang="en-US" dirty="0" smtClean="0">
                <a:latin typeface="Arial" pitchFamily="34" charset="0"/>
                <a:cs typeface="Arial" pitchFamily="34" charset="0"/>
              </a:rPr>
              <a:t>It is noteworthy that the great apostasy which continues throughout the Church Age is perpetuated beyond the Rapture to the Tribulation.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prepositional phrase </a:t>
            </a:r>
            <a:r>
              <a:rPr lang="en-US" u="sng" dirty="0" smtClean="0">
                <a:latin typeface="Arial" pitchFamily="34" charset="0"/>
                <a:cs typeface="Arial" pitchFamily="34" charset="0"/>
              </a:rPr>
              <a:t>does not refer to the end of the Church Age. </a:t>
            </a:r>
          </a:p>
          <a:p>
            <a:endParaRPr lang="en-US" u="sng" dirty="0" smtClean="0">
              <a:latin typeface="Arial" pitchFamily="34" charset="0"/>
              <a:cs typeface="Arial" pitchFamily="34" charset="0"/>
            </a:endParaRPr>
          </a:p>
          <a:p>
            <a:r>
              <a:rPr lang="en-US" dirty="0" smtClean="0">
                <a:latin typeface="Arial" pitchFamily="34" charset="0"/>
                <a:cs typeface="Arial" pitchFamily="34" charset="0"/>
              </a:rPr>
              <a:t>Apostasy or reversionism runs concurrently with the greater-grace attainment and status throughout the Church Age.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 generation has two options: To follow the line of Satan — apostasy, evil, reversionism — or to follow the plan of Christ after salvation,  learn doctrine and mature.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t>
            </a:r>
            <a:r>
              <a:rPr lang="en-US" u="sng" dirty="0" smtClean="0">
                <a:latin typeface="Arial" pitchFamily="34" charset="0"/>
                <a:cs typeface="Arial" pitchFamily="34" charset="0"/>
              </a:rPr>
              <a:t>never has been a generation in the Church Age </a:t>
            </a:r>
            <a:r>
              <a:rPr lang="en-US" dirty="0" smtClean="0">
                <a:latin typeface="Arial" pitchFamily="34" charset="0"/>
                <a:cs typeface="Arial" pitchFamily="34" charset="0"/>
              </a:rPr>
              <a:t>which did not have running simultaneously both the Satanic attacks of apostasy and the divine plan, the option of going to maturity.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lstStyle/>
          <a:p>
            <a:r>
              <a:rPr lang="en-US" dirty="0" smtClean="0">
                <a:latin typeface="Arial" pitchFamily="34" charset="0"/>
                <a:cs typeface="Arial" pitchFamily="34" charset="0"/>
              </a:rPr>
              <a:t>These two words indicate the principle of non-meritorious perception.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Spiritual IQ, then, is the amount of Bible doctrine resident in the soul, the amount of CHAKMAH, the amount of EPIGNOSIS. </a:t>
            </a:r>
          </a:p>
          <a:p>
            <a:endParaRPr lang="en-US" i="1" dirty="0" smtClean="0">
              <a:latin typeface="Arial" pitchFamily="34" charset="0"/>
              <a:cs typeface="Arial" pitchFamily="34" charset="0"/>
            </a:endParaRPr>
          </a:p>
          <a:p>
            <a:r>
              <a:rPr lang="en-US" i="1" dirty="0" smtClean="0">
                <a:latin typeface="Arial" pitchFamily="34" charset="0"/>
                <a:cs typeface="Arial" pitchFamily="34" charset="0"/>
              </a:rPr>
              <a:t> </a:t>
            </a:r>
            <a:r>
              <a:rPr lang="en-US" dirty="0" smtClean="0">
                <a:latin typeface="Arial" pitchFamily="34" charset="0"/>
                <a:cs typeface="Arial" pitchFamily="34" charset="0"/>
              </a:rPr>
              <a:t>For this reason at the point of salvation every believer receives not only the ministry of God the Holy Spirit but a human spirit corresponds so that he can assimilate all the doctrines of the Word of God — </a:t>
            </a:r>
            <a:r>
              <a:rPr lang="en-US" b="1" dirty="0" smtClean="0">
                <a:solidFill>
                  <a:srgbClr val="C00000"/>
                </a:solidFill>
                <a:latin typeface="Arial" pitchFamily="34" charset="0"/>
                <a:cs typeface="Arial" pitchFamily="34" charset="0"/>
              </a:rPr>
              <a:t>1 Corinthians 1:19-2:16</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r>
              <a:rPr lang="en-US" dirty="0" smtClean="0">
                <a:latin typeface="Arial" pitchFamily="34" charset="0"/>
                <a:cs typeface="Arial" pitchFamily="34" charset="0"/>
              </a:rPr>
              <a:t>7. The grace provision for learning doctrine:</a:t>
            </a:r>
          </a:p>
          <a:p>
            <a:pPr>
              <a:buNone/>
            </a:pPr>
            <a:r>
              <a:rPr lang="en-US" dirty="0" smtClean="0">
                <a:latin typeface="Arial" pitchFamily="34" charset="0"/>
                <a:cs typeface="Arial" pitchFamily="34" charset="0"/>
              </a:rPr>
              <a:t>    a.  Completed Canon of Scripture</a:t>
            </a:r>
          </a:p>
          <a:p>
            <a:pPr>
              <a:buNone/>
            </a:pPr>
            <a:r>
              <a:rPr lang="en-US" dirty="0" smtClean="0">
                <a:latin typeface="Arial" pitchFamily="34" charset="0"/>
                <a:cs typeface="Arial" pitchFamily="34" charset="0"/>
              </a:rPr>
              <a:t>    b   Local Church</a:t>
            </a:r>
          </a:p>
          <a:p>
            <a:pPr>
              <a:buNone/>
            </a:pPr>
            <a:r>
              <a:rPr lang="en-US" dirty="0" smtClean="0">
                <a:latin typeface="Arial" pitchFamily="34" charset="0"/>
                <a:cs typeface="Arial" pitchFamily="34" charset="0"/>
              </a:rPr>
              <a:t>    c.  Pastor-Teacher</a:t>
            </a:r>
          </a:p>
          <a:p>
            <a:pPr>
              <a:buNone/>
            </a:pPr>
            <a:r>
              <a:rPr lang="en-US" dirty="0" smtClean="0">
                <a:latin typeface="Arial" pitchFamily="34" charset="0"/>
                <a:cs typeface="Arial" pitchFamily="34" charset="0"/>
              </a:rPr>
              <a:t>    d.  Privacy of the believers priesthood</a:t>
            </a:r>
          </a:p>
          <a:p>
            <a:pPr>
              <a:buNone/>
            </a:pPr>
            <a:r>
              <a:rPr lang="en-US" dirty="0" smtClean="0">
                <a:latin typeface="Arial" pitchFamily="34" charset="0"/>
                <a:cs typeface="Arial" pitchFamily="34" charset="0"/>
              </a:rPr>
              <a:t>    e.  Holy Spirit</a:t>
            </a:r>
          </a:p>
          <a:p>
            <a:pPr>
              <a:buNone/>
            </a:pPr>
            <a:r>
              <a:rPr lang="en-US" dirty="0" smtClean="0">
                <a:latin typeface="Arial" pitchFamily="34" charset="0"/>
                <a:cs typeface="Arial" pitchFamily="34" charset="0"/>
              </a:rPr>
              <a:t>    f.   Human spirit</a:t>
            </a:r>
          </a:p>
          <a:p>
            <a:pPr>
              <a:buNone/>
            </a:pPr>
            <a:r>
              <a:rPr lang="en-US" dirty="0" smtClean="0">
                <a:latin typeface="Arial" pitchFamily="34" charset="0"/>
                <a:cs typeface="Arial" pitchFamily="34" charset="0"/>
              </a:rPr>
              <a:t>    g. Laws of Divine Establishment to provide freedom to study Word of God and evangelize. Military and Law Enforcement responsible to protect citizens freedoms. </a:t>
            </a:r>
          </a:p>
          <a:p>
            <a:pPr>
              <a:buNone/>
            </a:pPr>
            <a:r>
              <a:rPr lang="en-US" dirty="0" smtClean="0">
                <a:latin typeface="Arial" pitchFamily="34" charset="0"/>
                <a:cs typeface="Arial" pitchFamily="34" charset="0"/>
              </a:rPr>
              <a:t>     h.  Grace applied to our lives. </a:t>
            </a:r>
            <a:endParaRPr lang="en-US" dirty="0">
              <a:latin typeface="Arial" pitchFamily="34" charset="0"/>
              <a:cs typeface="Arial" pitchFamily="34" charset="0"/>
            </a:endParaRP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a:bodyPr>
          <a:lstStyle/>
          <a:p>
            <a:r>
              <a:rPr lang="en-US" dirty="0" smtClean="0">
                <a:latin typeface="Arial" pitchFamily="34" charset="0"/>
                <a:cs typeface="Arial" pitchFamily="34" charset="0"/>
              </a:rPr>
              <a:t>8. </a:t>
            </a:r>
            <a:r>
              <a:rPr lang="en-US" b="1" dirty="0" smtClean="0">
                <a:solidFill>
                  <a:srgbClr val="C00000"/>
                </a:solidFill>
                <a:latin typeface="Arial" pitchFamily="34" charset="0"/>
                <a:cs typeface="Arial" pitchFamily="34" charset="0"/>
              </a:rPr>
              <a:t>James 1:19-25 - </a:t>
            </a:r>
            <a:r>
              <a:rPr lang="en-US" dirty="0" smtClean="0">
                <a:latin typeface="Arial" pitchFamily="34" charset="0"/>
                <a:cs typeface="Arial" pitchFamily="34" charset="0"/>
              </a:rPr>
              <a:t>We are to be doers of the Word not just hearers.  We reach “greater grace” maturity by applying the Word. </a:t>
            </a:r>
            <a:r>
              <a:rPr lang="en-US" b="1" dirty="0" smtClean="0">
                <a:solidFill>
                  <a:srgbClr val="C00000"/>
                </a:solidFill>
                <a:latin typeface="Arial" pitchFamily="34" charset="0"/>
                <a:cs typeface="Arial" pitchFamily="34" charset="0"/>
              </a:rPr>
              <a:t>James 4:6</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9</a:t>
            </a:r>
            <a:r>
              <a:rPr lang="en-US" b="1"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Ephesians 5:16-18; Colossians 4:5 </a:t>
            </a:r>
            <a:r>
              <a:rPr lang="en-US" dirty="0" smtClean="0">
                <a:latin typeface="Arial" pitchFamily="34" charset="0"/>
                <a:cs typeface="Arial" pitchFamily="34" charset="0"/>
              </a:rPr>
              <a:t>– We redeem the time God has given us by applying doctrine everyday. </a:t>
            </a:r>
          </a:p>
          <a:p>
            <a:endParaRPr lang="en-US" b="1" dirty="0" smtClean="0">
              <a:latin typeface="Arial" pitchFamily="34" charset="0"/>
              <a:cs typeface="Arial" pitchFamily="34" charset="0"/>
            </a:endParaRPr>
          </a:p>
          <a:p>
            <a:r>
              <a:rPr lang="en-US" dirty="0" smtClean="0">
                <a:latin typeface="Arial" pitchFamily="34" charset="0"/>
                <a:cs typeface="Arial" pitchFamily="34" charset="0"/>
              </a:rPr>
              <a:t>10</a:t>
            </a:r>
            <a:r>
              <a:rPr lang="en-US" b="1" dirty="0" smtClean="0">
                <a:latin typeface="Arial" pitchFamily="34" charset="0"/>
                <a:cs typeface="Arial" pitchFamily="34" charset="0"/>
              </a:rPr>
              <a:t>. </a:t>
            </a:r>
            <a:r>
              <a:rPr lang="en-US" dirty="0" smtClean="0">
                <a:latin typeface="Arial" pitchFamily="34" charset="0"/>
                <a:cs typeface="Arial" pitchFamily="34" charset="0"/>
              </a:rPr>
              <a:t>There are many military synonyms for reaching maturity.  Putting on the full armor from God — </a:t>
            </a:r>
            <a:r>
              <a:rPr lang="en-US" b="1" dirty="0" smtClean="0">
                <a:solidFill>
                  <a:srgbClr val="C00000"/>
                </a:solidFill>
                <a:latin typeface="Arial" pitchFamily="34" charset="0"/>
                <a:cs typeface="Arial" pitchFamily="34" charset="0"/>
              </a:rPr>
              <a:t>Ephesians 6:11-18</a:t>
            </a:r>
            <a:r>
              <a:rPr lang="en-US" dirty="0" smtClean="0">
                <a:latin typeface="Arial" pitchFamily="34" charset="0"/>
                <a:cs typeface="Arial" pitchFamily="34" charset="0"/>
              </a:rPr>
              <a:t>; following the colors to the high ground — </a:t>
            </a:r>
            <a:r>
              <a:rPr lang="en-US" b="1" dirty="0" smtClean="0">
                <a:solidFill>
                  <a:srgbClr val="C00000"/>
                </a:solidFill>
                <a:latin typeface="Arial" pitchFamily="34" charset="0"/>
                <a:cs typeface="Arial" pitchFamily="34" charset="0"/>
              </a:rPr>
              <a:t>Hebrews 12:1,2; </a:t>
            </a:r>
            <a:r>
              <a:rPr lang="en-US" dirty="0" smtClean="0">
                <a:latin typeface="Arial" pitchFamily="34" charset="0"/>
                <a:cs typeface="Arial" pitchFamily="34" charset="0"/>
              </a:rPr>
              <a:t>establishing a command post in the soul — </a:t>
            </a:r>
            <a:r>
              <a:rPr lang="en-US" b="1" dirty="0" smtClean="0">
                <a:solidFill>
                  <a:srgbClr val="C00000"/>
                </a:solidFill>
                <a:latin typeface="Arial" pitchFamily="34" charset="0"/>
                <a:cs typeface="Arial" pitchFamily="34" charset="0"/>
              </a:rPr>
              <a:t>Colossians 2:5-8.</a:t>
            </a:r>
          </a:p>
          <a:p>
            <a:endParaRPr lang="en-US" b="1" dirty="0" smtClean="0">
              <a:solidFill>
                <a:srgbClr val="C00000"/>
              </a:solidFill>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10000"/>
          </a:bodyPr>
          <a:lstStyle/>
          <a:p>
            <a:r>
              <a:rPr lang="en-US" dirty="0" smtClean="0">
                <a:latin typeface="Arial" pitchFamily="34" charset="0"/>
                <a:cs typeface="Arial" pitchFamily="34" charset="0"/>
              </a:rPr>
              <a:t>Other synonyms for reaching maturity are:</a:t>
            </a:r>
          </a:p>
          <a:p>
            <a:r>
              <a:rPr lang="en-US" b="1" dirty="0" smtClean="0">
                <a:solidFill>
                  <a:srgbClr val="C00000"/>
                </a:solidFill>
                <a:latin typeface="Arial" pitchFamily="34" charset="0"/>
                <a:cs typeface="Arial" pitchFamily="34" charset="0"/>
              </a:rPr>
              <a:t>“Take up your cross and follow me,” </a:t>
            </a:r>
            <a:r>
              <a:rPr lang="en-US" dirty="0" smtClean="0">
                <a:latin typeface="Arial" pitchFamily="34" charset="0"/>
                <a:cs typeface="Arial" pitchFamily="34" charset="0"/>
              </a:rPr>
              <a:t>it refers to listening to doctrine and applying it, ignoring distractions.  </a:t>
            </a:r>
            <a:r>
              <a:rPr lang="en-US" b="1" dirty="0" smtClean="0">
                <a:solidFill>
                  <a:srgbClr val="C00000"/>
                </a:solidFill>
                <a:latin typeface="Arial" pitchFamily="34" charset="0"/>
                <a:cs typeface="Arial" pitchFamily="34" charset="0"/>
              </a:rPr>
              <a:t>Matthew 10:38; Mark 8:34; Luke 9:23; 14:27</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chemical synonym is salt. The salt of the land is the believer with maximum doctrine in his soul. In the ancient world salt was a means of preservation.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Salt as a preservative means that a number of believers with maximum doctrine in their souls, are the basis of preserving a national entity. </a:t>
            </a:r>
          </a:p>
          <a:p>
            <a:endParaRPr lang="en-US"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hangingPunct="0"/>
            <a:r>
              <a:rPr lang="en-US" dirty="0" smtClean="0">
                <a:latin typeface="Arial" pitchFamily="34" charset="0"/>
                <a:cs typeface="Arial" pitchFamily="34" charset="0"/>
              </a:rPr>
              <a:t>11.  Another result of reaching maturity is maximum influence in history through Christian service. He produces divine good and is genuine, not a phony.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greater-grace believer has a maximum impact on thinking in his own generation.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Mature believers are the basis for preserving blessing of everything with which they are associated (family, career, business, politics, organizations, education, arts, etc.)</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10000"/>
          </a:bodyPr>
          <a:lstStyle/>
          <a:p>
            <a:r>
              <a:rPr lang="en-US" b="1" dirty="0" smtClean="0">
                <a:solidFill>
                  <a:srgbClr val="0070C0"/>
                </a:solidFill>
                <a:latin typeface="Arial" pitchFamily="34" charset="0"/>
                <a:cs typeface="Arial" pitchFamily="34" charset="0"/>
              </a:rPr>
              <a:t>4:14 -“Do not neglect the spiritual gift within you. Which was bestowed on you through prophetic utterance with the laying on of hands by the presbytery.”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“neglect” </a:t>
            </a:r>
            <a:r>
              <a:rPr lang="en-US" dirty="0" smtClean="0">
                <a:latin typeface="Arial" pitchFamily="34" charset="0"/>
                <a:cs typeface="Arial" pitchFamily="34" charset="0"/>
              </a:rPr>
              <a:t>— PAImpv AMELEO - to care, to be concerned. “Stop neglecting.”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Timothy had failed to do in the past, a failure which was continued into the present time, and a failure about which he is warned.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Timothy should stop neglecting his own spiritual gift of pastor-teacher. </a:t>
            </a:r>
            <a:endParaRPr lang="en-US" dirty="0">
              <a:latin typeface="Arial" pitchFamily="34" charset="0"/>
              <a:cs typeface="Arial" pitchFamily="34" charset="0"/>
            </a:endParaRP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“the spiritual gift within you” </a:t>
            </a:r>
            <a:r>
              <a:rPr lang="en-US" dirty="0" smtClean="0">
                <a:latin typeface="Arial" pitchFamily="34" charset="0"/>
                <a:cs typeface="Arial" pitchFamily="34" charset="0"/>
              </a:rPr>
              <a:t>— CHARISMA refers to spiritual gifts in the royal family of God and not to talent in the human 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means literally, freely and graciously given, a favor bestowed, spiritual gifts.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refers here to the gift of pastor-teacher which is the highest extant gift in the Church today.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“which was bestowed on you”  </a:t>
            </a:r>
            <a:r>
              <a:rPr lang="en-US" dirty="0" smtClean="0">
                <a:latin typeface="Arial" pitchFamily="34" charset="0"/>
                <a:cs typeface="Arial" pitchFamily="34" charset="0"/>
              </a:rPr>
              <a:t>— APIndic – DIDOMI - refers to the spiritual gift of pastor-teacher and it indicates that it was not earned or deserved nor worked for, and that there is no such thing as a standardized type of pastor. </a:t>
            </a:r>
          </a:p>
          <a:p>
            <a:endParaRPr lang="en-US"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The spiritual gift is a matter of grace like every other blessing in the Christian way of life.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“through prophetic utterance” </a:t>
            </a:r>
            <a:r>
              <a:rPr lang="en-US" dirty="0" smtClean="0">
                <a:latin typeface="Arial" pitchFamily="34" charset="0"/>
                <a:cs typeface="Arial" pitchFamily="34" charset="0"/>
              </a:rPr>
              <a:t>-  DIA PROPHTEIA -  “because of prophecy.”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principle goes back to </a:t>
            </a:r>
            <a:r>
              <a:rPr lang="en-US" b="1" dirty="0" smtClean="0">
                <a:solidFill>
                  <a:srgbClr val="0070C0"/>
                </a:solidFill>
                <a:latin typeface="Arial" pitchFamily="34" charset="0"/>
                <a:cs typeface="Arial" pitchFamily="34" charset="0"/>
              </a:rPr>
              <a:t>1 Timothy 1:18 </a:t>
            </a:r>
            <a:r>
              <a:rPr lang="en-US" dirty="0" smtClean="0">
                <a:latin typeface="Arial" pitchFamily="34" charset="0"/>
                <a:cs typeface="Arial" pitchFamily="34" charset="0"/>
              </a:rPr>
              <a:t>where we have the same word. We have to go on the principle that there it meant doctrine taught to Timothy while a student.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it has the same meaning here under the hermeneutical principle that the meaning of a word in context is determined by its first usage. </a:t>
            </a:r>
            <a:endParaRPr lang="en-US" dirty="0">
              <a:latin typeface="Arial" pitchFamily="34" charset="0"/>
              <a:cs typeface="Arial" pitchFamily="34" charset="0"/>
            </a:endParaRP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dirty="0" smtClean="0">
                <a:latin typeface="Arial" pitchFamily="34" charset="0"/>
                <a:cs typeface="Arial" pitchFamily="34" charset="0"/>
              </a:rPr>
              <a:t>Means </a:t>
            </a:r>
            <a:r>
              <a:rPr lang="en-US" b="1" dirty="0" smtClean="0">
                <a:solidFill>
                  <a:srgbClr val="0070C0"/>
                </a:solidFill>
                <a:latin typeface="Arial" pitchFamily="34" charset="0"/>
                <a:cs typeface="Arial" pitchFamily="34" charset="0"/>
              </a:rPr>
              <a:t>“for the sake of prophecy.” </a:t>
            </a:r>
            <a:r>
              <a:rPr lang="en-US" dirty="0" smtClean="0">
                <a:latin typeface="Arial" pitchFamily="34" charset="0"/>
                <a:cs typeface="Arial" pitchFamily="34" charset="0"/>
              </a:rPr>
              <a:t>This is actually the academic study that Timothy had under the apostle Paul.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has previously learned eschatology under Paul.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“with the laying on of hands” </a:t>
            </a:r>
            <a:r>
              <a:rPr lang="en-US" dirty="0" smtClean="0">
                <a:latin typeface="Arial" pitchFamily="34" charset="0"/>
                <a:cs typeface="Arial" pitchFamily="34" charset="0"/>
              </a:rPr>
              <a:t>— a part of the ordination ceremony. META EPIESIS -  means “associated with the laying on of hands.”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actually the ceremonial part, the climactic point of the entire ceremony where the pastors present who have been involved in the interrogation and the representation of the church through its board of deacons place their hands upon the individual’s head, and he prayed for an recognized by the ceremony.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20000"/>
          </a:bodyPr>
          <a:lstStyle/>
          <a:p>
            <a:r>
              <a:rPr lang="en-US" dirty="0" smtClean="0">
                <a:latin typeface="Arial" pitchFamily="34" charset="0"/>
                <a:cs typeface="Arial" pitchFamily="34" charset="0"/>
              </a:rPr>
              <a:t>Laying on of hands is like baptism, it is an identification principle. It represents the principle of </a:t>
            </a:r>
            <a:r>
              <a:rPr lang="en-US" u="sng" dirty="0" smtClean="0">
                <a:latin typeface="Arial" pitchFamily="34" charset="0"/>
                <a:cs typeface="Arial" pitchFamily="34" charset="0"/>
              </a:rPr>
              <a:t>identification with like kind</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Pastors lay their hands on the ordained person to indicate that they recognize him as a fellow member in the ministry.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Deacons lay their hands on the ordained person to indicate they recognize the work of God in bringing this person from their own local church to the point of being ready for the ministry.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effect this ordination says: “We the members of the local church recognize that this individual is qualified to function as a pastor-teacher.”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fontScale="85000" lnSpcReduction="10000"/>
          </a:bodyPr>
          <a:lstStyle/>
          <a:p>
            <a:r>
              <a:rPr lang="en-US" dirty="0" smtClean="0">
                <a:latin typeface="Arial" pitchFamily="34" charset="0"/>
                <a:cs typeface="Arial" pitchFamily="34" charset="0"/>
              </a:rPr>
              <a:t>The two states </a:t>
            </a:r>
            <a:r>
              <a:rPr lang="en-US" u="sng" dirty="0" smtClean="0">
                <a:latin typeface="Arial" pitchFamily="34" charset="0"/>
                <a:cs typeface="Arial" pitchFamily="34" charset="0"/>
              </a:rPr>
              <a:t>coexist and conflict </a:t>
            </a:r>
            <a:r>
              <a:rPr lang="en-US" dirty="0" smtClean="0">
                <a:latin typeface="Arial" pitchFamily="34" charset="0"/>
                <a:cs typeface="Arial" pitchFamily="34" charset="0"/>
              </a:rPr>
              <a:t>throughout this dispensation.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will always be those who are influenced by evil in every generation; there will be those influenced by doctrine in every generation.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characteristic of the epochs between the advents, and it is also taught in </a:t>
            </a:r>
            <a:r>
              <a:rPr lang="en-US" b="1" dirty="0" smtClean="0">
                <a:solidFill>
                  <a:srgbClr val="C00000"/>
                </a:solidFill>
                <a:latin typeface="Arial" pitchFamily="34" charset="0"/>
                <a:cs typeface="Arial" pitchFamily="34" charset="0"/>
              </a:rPr>
              <a:t>Matthew 24:6,7. </a:t>
            </a:r>
          </a:p>
          <a:p>
            <a:endParaRPr lang="en-US" b="1" dirty="0" smtClean="0">
              <a:solidFill>
                <a:srgbClr val="C0000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“some will fall away”</a:t>
            </a:r>
            <a:r>
              <a:rPr lang="en-US" dirty="0" smtClean="0">
                <a:latin typeface="Arial" pitchFamily="34" charset="0"/>
                <a:cs typeface="Arial" pitchFamily="34" charset="0"/>
              </a:rPr>
              <a:t> – FMIndic – APHISTEMI - Some believers will become apostate, is what it means.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Means to stand away from, to revolt, to abstain from, to depart, to withdraw, to fall away from, to become apostate. The verb defines </a:t>
            </a:r>
            <a:r>
              <a:rPr lang="en-US" u="sng" dirty="0" smtClean="0">
                <a:latin typeface="Arial" pitchFamily="34" charset="0"/>
                <a:cs typeface="Arial" pitchFamily="34" charset="0"/>
              </a:rPr>
              <a:t>apostasy for us</a:t>
            </a:r>
            <a:r>
              <a:rPr lang="en-US" dirty="0" smtClean="0">
                <a:latin typeface="Arial" pitchFamily="34" charset="0"/>
                <a:cs typeface="Arial" pitchFamily="34" charset="0"/>
              </a:rPr>
              <a:t>. </a:t>
            </a:r>
          </a:p>
          <a:p>
            <a:endParaRPr lang="en-US" dirty="0"/>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20000"/>
          </a:bodyPr>
          <a:lstStyle/>
          <a:p>
            <a:r>
              <a:rPr lang="en-US" b="1" dirty="0" smtClean="0">
                <a:solidFill>
                  <a:srgbClr val="0070C0"/>
                </a:solidFill>
                <a:latin typeface="Arial" pitchFamily="34" charset="0"/>
                <a:cs typeface="Arial" pitchFamily="34" charset="0"/>
              </a:rPr>
              <a:t>“of the presbytery” </a:t>
            </a:r>
            <a:r>
              <a:rPr lang="en-US" dirty="0" smtClean="0">
                <a:latin typeface="Arial" pitchFamily="34" charset="0"/>
                <a:cs typeface="Arial" pitchFamily="34" charset="0"/>
              </a:rPr>
              <a:t>— PRESBUTERON - a council of pastor-teachers. The council must be made up of those who are recognized as pastors — there must be at least two, this is in the plural.</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a sort of a welcome-to-the-club type of thing. </a:t>
            </a:r>
            <a:r>
              <a:rPr lang="en-US" b="1" dirty="0" smtClean="0">
                <a:solidFill>
                  <a:srgbClr val="0070C0"/>
                </a:solidFill>
                <a:latin typeface="Arial" pitchFamily="34" charset="0"/>
                <a:cs typeface="Arial" pitchFamily="34" charset="0"/>
              </a:rPr>
              <a:t>“by a council of elders.”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Neither the modern use of the word “Presbyterian” nor any denomination has anything in the world to do with this passage or with the Bible.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local church was designed to be autonomous and independent, never to be under any kind of a hierarchy, </a:t>
            </a:r>
            <a:r>
              <a:rPr lang="en-US" u="sng" dirty="0" smtClean="0">
                <a:latin typeface="Arial" pitchFamily="34" charset="0"/>
                <a:cs typeface="Arial" pitchFamily="34" charset="0"/>
              </a:rPr>
              <a:t>and never to lean on anyone else.</a:t>
            </a:r>
          </a:p>
          <a:p>
            <a:endParaRPr lang="en-US"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“Stop neglecting the spiritual gift resident in you, which was given you for the sake of prophecies associated with the laying on of hands by the assembly of elders.”</a:t>
            </a: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4:15</a:t>
            </a:r>
            <a:r>
              <a:rPr lang="en-US" dirty="0" smtClean="0">
                <a:latin typeface="Arial" pitchFamily="34" charset="0"/>
                <a:cs typeface="Arial" pitchFamily="34" charset="0"/>
              </a:rPr>
              <a:t> — the pastor is supposed to make progress. This progress is in the field of study and teach</a:t>
            </a:r>
            <a:r>
              <a:rPr lang="en-US" b="1" dirty="0" smtClean="0">
                <a:solidFill>
                  <a:srgbClr val="0070C0"/>
                </a:solidFill>
                <a:latin typeface="Arial" pitchFamily="34" charset="0"/>
                <a:cs typeface="Arial" pitchFamily="34" charset="0"/>
              </a:rPr>
              <a:t>.  “Take pains with these things; be absorbed in them, so that your progress will be evident to all.”</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“Take pains with these things” </a:t>
            </a:r>
            <a:r>
              <a:rPr lang="en-US" dirty="0" smtClean="0">
                <a:latin typeface="Arial" pitchFamily="34" charset="0"/>
                <a:cs typeface="Arial" pitchFamily="34" charset="0"/>
              </a:rPr>
              <a:t>– PAImpv – MELETAO - means to care for, to bestow careful thought on, to take care, to think about, to cultivate, meditate. </a:t>
            </a:r>
            <a:r>
              <a:rPr lang="en-US" b="1" dirty="0" smtClean="0">
                <a:solidFill>
                  <a:srgbClr val="0070C0"/>
                </a:solidFill>
                <a:latin typeface="Arial" pitchFamily="34" charset="0"/>
                <a:cs typeface="Arial" pitchFamily="34" charset="0"/>
              </a:rPr>
              <a:t>“be cultivating”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By receiving remuneration from a local church his time is properly devoted to cultivating. He exegetes the passage, he studies it, he teaches. </a:t>
            </a:r>
          </a:p>
          <a:p>
            <a:pPr hangingPunct="0"/>
            <a:endParaRPr lang="en-US" dirty="0" smtClean="0">
              <a:latin typeface="Arial" pitchFamily="34" charset="0"/>
              <a:cs typeface="Arial" pitchFamily="34" charset="0"/>
            </a:endParaRPr>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20000"/>
          </a:bodyPr>
          <a:lstStyle/>
          <a:p>
            <a:r>
              <a:rPr lang="en-US" dirty="0" smtClean="0">
                <a:latin typeface="Arial" pitchFamily="34" charset="0"/>
                <a:cs typeface="Arial" pitchFamily="34" charset="0"/>
              </a:rPr>
              <a:t>As a result of teaching doctrine his congregation grow in grace. In this way Timothy will stop neglecting his own spiritual gift when he starts cultivating.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Cultivating means breaking ground. He has to study the passage and break the ground. It means planting.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has to be able to find the classified doctrines in other areas that help to illuminate the passage.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has to get the exact meaning of the passage, the exact purpose of the passage, and how it relates to everything else in the context. </a:t>
            </a:r>
            <a:endParaRPr lang="en-US"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“be absorbed in them” </a:t>
            </a:r>
            <a:r>
              <a:rPr lang="en-US" dirty="0" smtClean="0">
                <a:latin typeface="Arial" pitchFamily="34" charset="0"/>
                <a:cs typeface="Arial" pitchFamily="34" charset="0"/>
              </a:rPr>
              <a:t>-  a pastor’s life must be occupied with these things. PAImpv EIMI -  Idiom meaning “keep on being occupied with these things.”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“that your progress will be evident to all” </a:t>
            </a:r>
            <a:r>
              <a:rPr lang="en-US" dirty="0" smtClean="0">
                <a:latin typeface="Arial" pitchFamily="34" charset="0"/>
                <a:cs typeface="Arial" pitchFamily="34" charset="0"/>
              </a:rPr>
              <a:t>— HINA purpose.  PROKOPE - means progress, furtherance.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“evident” </a:t>
            </a:r>
            <a:r>
              <a:rPr lang="en-US" dirty="0" smtClean="0">
                <a:latin typeface="Arial" pitchFamily="34" charset="0"/>
                <a:cs typeface="Arial" pitchFamily="34" charset="0"/>
              </a:rPr>
              <a:t>– PASubj – EIMI PHAHEROI – “in order that your progress may be evident (apparent) to all.”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result of studying should be teaching, teaching, doctrine so that believers can grow.</a:t>
            </a:r>
            <a:endParaRPr lang="en-US" dirty="0">
              <a:latin typeface="Arial" pitchFamily="34" charset="0"/>
              <a:cs typeface="Arial" pitchFamily="34" charset="0"/>
            </a:endParaRPr>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85000" lnSpcReduction="10000"/>
          </a:bodyPr>
          <a:lstStyle/>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“Be cultivating these things; keep on being occupied with these things; in order that your progress may be evident to all your congregation.”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4:16 — “Pay close attention” </a:t>
            </a:r>
            <a:r>
              <a:rPr lang="en-US" dirty="0" smtClean="0">
                <a:latin typeface="Arial" pitchFamily="34" charset="0"/>
                <a:cs typeface="Arial" pitchFamily="34" charset="0"/>
              </a:rPr>
              <a:t>- PAImpv – EPECHO -  </a:t>
            </a:r>
            <a:r>
              <a:rPr lang="en-US" b="1" dirty="0" smtClean="0">
                <a:solidFill>
                  <a:srgbClr val="0070C0"/>
                </a:solidFill>
                <a:latin typeface="Arial" pitchFamily="34" charset="0"/>
                <a:cs typeface="Arial" pitchFamily="34" charset="0"/>
              </a:rPr>
              <a:t>“Keep on paying close attention to.”</a:t>
            </a:r>
            <a:r>
              <a:rPr lang="en-US" dirty="0" smtClean="0">
                <a:latin typeface="Arial" pitchFamily="34" charset="0"/>
                <a:cs typeface="Arial" pitchFamily="34" charset="0"/>
              </a:rPr>
              <a:t> In other words, Timothy is warned that if he doesn’t discipline himself God will do it for him.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yourself and to your teaching; persevere in these things, for as you do this you will ensure salvation both for yourself and for those who hear you.”</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of interest to Timothy and all pastors to discipline themselves so that God doesn’t have to do it.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85000" lnSpcReduction="10000"/>
          </a:bodyPr>
          <a:lstStyle/>
          <a:p>
            <a:r>
              <a:rPr lang="en-US" b="1" dirty="0" smtClean="0">
                <a:solidFill>
                  <a:srgbClr val="0070C0"/>
                </a:solidFill>
                <a:latin typeface="Arial" pitchFamily="34" charset="0"/>
                <a:cs typeface="Arial" pitchFamily="34" charset="0"/>
              </a:rPr>
              <a:t>“and to your teaching” </a:t>
            </a:r>
            <a:r>
              <a:rPr lang="en-US" dirty="0" smtClean="0">
                <a:latin typeface="Arial" pitchFamily="34" charset="0"/>
                <a:cs typeface="Arial" pitchFamily="34" charset="0"/>
              </a:rPr>
              <a:t>– DIDASKALIA - in addition to self there is the importance of being occupied with doctrine.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“persevere in these things” </a:t>
            </a:r>
            <a:r>
              <a:rPr lang="en-US" dirty="0" smtClean="0">
                <a:latin typeface="Arial" pitchFamily="34" charset="0"/>
                <a:cs typeface="Arial" pitchFamily="34" charset="0"/>
              </a:rPr>
              <a:t>– PAImpv – EPIMENO – persist. Here is where the pastor must be a plodder. </a:t>
            </a:r>
          </a:p>
          <a:p>
            <a:pPr hangingPunct="0"/>
            <a:endParaRPr lang="en-US" i="1"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as you do this you will ensure salvation” </a:t>
            </a:r>
            <a:r>
              <a:rPr lang="en-US" i="1" dirty="0" smtClean="0">
                <a:latin typeface="Arial" pitchFamily="34" charset="0"/>
                <a:cs typeface="Arial" pitchFamily="34" charset="0"/>
              </a:rPr>
              <a:t>–</a:t>
            </a:r>
            <a:r>
              <a:rPr lang="en-US" dirty="0" smtClean="0">
                <a:latin typeface="Arial" pitchFamily="34" charset="0"/>
                <a:cs typeface="Arial" pitchFamily="34" charset="0"/>
              </a:rPr>
              <a:t>GAR  it means we are entitled to an explanation as to why a pastor’s job is not to run around and call on people, to raise money, to handle all the administration himself, but his responsibility is to study and teach.</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as you do this” </a:t>
            </a:r>
            <a:r>
              <a:rPr lang="en-US" dirty="0" smtClean="0">
                <a:latin typeface="Arial" pitchFamily="34" charset="0"/>
                <a:cs typeface="Arial" pitchFamily="34" charset="0"/>
              </a:rPr>
              <a:t>– PAPtc – POIEO – keep doing this.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“you will ensure salvation” </a:t>
            </a:r>
            <a:r>
              <a:rPr lang="en-US" dirty="0" smtClean="0">
                <a:latin typeface="Arial" pitchFamily="34" charset="0"/>
                <a:cs typeface="Arial" pitchFamily="34" charset="0"/>
              </a:rPr>
              <a:t>– FAIndic – SOZO – deliverance. It means that the members of the congregation are going to be delivered from disaster, legalism, apostasy, reversionism, and evil influence.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“both for yourself and those who hear you.” </a:t>
            </a:r>
            <a:r>
              <a:rPr lang="en-US" dirty="0" smtClean="0">
                <a:latin typeface="Arial" pitchFamily="34" charset="0"/>
                <a:cs typeface="Arial" pitchFamily="34" charset="0"/>
              </a:rPr>
              <a:t>– the congregation. PAPtc. – AKOUO.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“Keep on paying close attention to yourself, and to that doctrine; persist in these same things: for by doing these same things you will be delivering both yourself and the ones </a:t>
            </a:r>
            <a:r>
              <a:rPr lang="en-US" dirty="0" smtClean="0">
                <a:latin typeface="Arial" pitchFamily="34" charset="0"/>
                <a:cs typeface="Arial" pitchFamily="34" charset="0"/>
              </a:rPr>
              <a:t>[in your congregation] </a:t>
            </a:r>
            <a:r>
              <a:rPr lang="en-US" b="1" dirty="0" smtClean="0">
                <a:solidFill>
                  <a:srgbClr val="0070C0"/>
                </a:solidFill>
                <a:latin typeface="Arial" pitchFamily="34" charset="0"/>
                <a:cs typeface="Arial" pitchFamily="34" charset="0"/>
              </a:rPr>
              <a:t>who consistently hear you.”</a:t>
            </a:r>
          </a:p>
          <a:p>
            <a:endParaRPr lang="en-US" dirty="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en-US" dirty="0" smtClean="0"/>
              <a:t>END  </a:t>
            </a:r>
          </a:p>
          <a:p>
            <a:pPr algn="ctr">
              <a:buNone/>
            </a:pPr>
            <a:r>
              <a:rPr lang="en-US" dirty="0" smtClean="0"/>
              <a:t>Chapter 4</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fontScale="92500" lnSpcReduction="10000"/>
          </a:bodyPr>
          <a:lstStyle/>
          <a:p>
            <a:r>
              <a:rPr lang="en-US" dirty="0" smtClean="0">
                <a:latin typeface="Arial" pitchFamily="34" charset="0"/>
                <a:cs typeface="Arial" pitchFamily="34" charset="0"/>
              </a:rPr>
              <a:t>Apostasy is some form of rejection of Bible doctrine. This means rejection of Bible teaching from your right pastor.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in effect becomes reversionism and is tantamount to being influenced by evil.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future tense is a gnomic future, it states the fact of apostasy or reversionism anticipated under the conditions when the believer rejects Bible doctrine and comes under the influence of evil.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believer who rejects doctrine inevitably falls into apostasy.  Apostasy will occur throughout every generation. </a:t>
            </a:r>
          </a:p>
          <a:p>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fontScale="85000" lnSpcReduction="20000"/>
          </a:bodyPr>
          <a:lstStyle/>
          <a:p>
            <a:r>
              <a:rPr lang="en-US" dirty="0" smtClean="0">
                <a:latin typeface="Arial" pitchFamily="34" charset="0"/>
                <a:cs typeface="Arial" pitchFamily="34" charset="0"/>
              </a:rPr>
              <a:t>The indicative mood, then, is the reality of this </a:t>
            </a:r>
            <a:r>
              <a:rPr lang="en-US" u="sng" dirty="0" smtClean="0">
                <a:latin typeface="Arial" pitchFamily="34" charset="0"/>
                <a:cs typeface="Arial" pitchFamily="34" charset="0"/>
              </a:rPr>
              <a:t>great Satanic offensive and the fact that some believers fall into it.</a:t>
            </a:r>
          </a:p>
          <a:p>
            <a:endParaRPr lang="en-US" u="sng"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“from the faith” </a:t>
            </a:r>
            <a:r>
              <a:rPr lang="en-US" dirty="0" smtClean="0">
                <a:latin typeface="Arial" pitchFamily="34" charset="0"/>
                <a:cs typeface="Arial" pitchFamily="34" charset="0"/>
              </a:rPr>
              <a:t>is the ablative of separation from the noun PISTIS, used here for what is believed, i.e. doctrine. It should be translated, </a:t>
            </a:r>
            <a:r>
              <a:rPr lang="en-US" b="1" dirty="0" smtClean="0">
                <a:solidFill>
                  <a:srgbClr val="0070C0"/>
                </a:solidFill>
                <a:latin typeface="Arial" pitchFamily="34" charset="0"/>
                <a:cs typeface="Arial" pitchFamily="34" charset="0"/>
              </a:rPr>
              <a:t>“from the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so far: </a:t>
            </a:r>
            <a:r>
              <a:rPr lang="en-US" b="1" dirty="0" smtClean="0">
                <a:solidFill>
                  <a:srgbClr val="0070C0"/>
                </a:solidFill>
                <a:latin typeface="Arial" pitchFamily="34" charset="0"/>
                <a:cs typeface="Arial" pitchFamily="34" charset="0"/>
              </a:rPr>
              <a:t>“But that same Holy Spirit who vindicated the incarnate Christ explicitly reports that in latter periods of time </a:t>
            </a:r>
            <a:r>
              <a:rPr lang="en-US" dirty="0" smtClean="0">
                <a:latin typeface="Arial" pitchFamily="34" charset="0"/>
                <a:cs typeface="Arial" pitchFamily="34" charset="0"/>
              </a:rPr>
              <a:t>[between the advents of Christ] </a:t>
            </a:r>
            <a:r>
              <a:rPr lang="en-US" b="1" dirty="0" smtClean="0">
                <a:solidFill>
                  <a:srgbClr val="0070C0"/>
                </a:solidFill>
                <a:latin typeface="Arial" pitchFamily="34" charset="0"/>
                <a:cs typeface="Arial" pitchFamily="34" charset="0"/>
              </a:rPr>
              <a:t>some believers will become apostate </a:t>
            </a:r>
            <a:r>
              <a:rPr lang="en-US" dirty="0" smtClean="0">
                <a:latin typeface="Arial" pitchFamily="34" charset="0"/>
                <a:cs typeface="Arial" pitchFamily="34" charset="0"/>
              </a:rPr>
              <a:t>[will revolt against doctrine].”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4:1b — “paying attention to deceitful spirits” </a:t>
            </a:r>
            <a:r>
              <a:rPr lang="en-US" dirty="0" smtClean="0">
                <a:latin typeface="Arial" pitchFamily="34" charset="0"/>
                <a:cs typeface="Arial" pitchFamily="34" charset="0"/>
              </a:rPr>
              <a:t>– PAPtc – PROSECHO -   means to apply the mind to a thing, to concentrate on something, to adhere to something, to be occupied with something, to pay attention to something. </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r>
              <a:rPr lang="en-US" dirty="0" smtClean="0">
                <a:latin typeface="Arial" pitchFamily="34" charset="0"/>
                <a:cs typeface="Arial" pitchFamily="34" charset="0"/>
              </a:rPr>
              <a:t>The reversionistic believer is under the influence of evil and therefore produces the action. </a:t>
            </a:r>
            <a:endParaRPr lang="en-US" dirty="0" smtClean="0"/>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“deceitful spirits” </a:t>
            </a:r>
            <a:r>
              <a:rPr lang="en-US" dirty="0" smtClean="0">
                <a:latin typeface="Arial" pitchFamily="34" charset="0"/>
                <a:cs typeface="Arial" pitchFamily="34" charset="0"/>
              </a:rPr>
              <a:t>— PLANOS PNEUMA -  refers to fallen angels who communicate Satanic doctrine and also act as Satan’s teachers for the dissemination of the policy of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Remember that Satan has his pseudo pastors, those who are effective in communicating Satanic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how people get converted to becoming liberals, bleeding hearts, how they become sincere do-gooders.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teaching demons, they are described as the messengers of Satan in </a:t>
            </a:r>
            <a:r>
              <a:rPr lang="en-US" b="1" dirty="0" smtClean="0">
                <a:solidFill>
                  <a:srgbClr val="C00000"/>
                </a:solidFill>
                <a:latin typeface="Arial" pitchFamily="34" charset="0"/>
                <a:cs typeface="Arial" pitchFamily="34" charset="0"/>
              </a:rPr>
              <a:t>2 Corinthians 11:13-15.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b="1" dirty="0" smtClean="0">
                <a:solidFill>
                  <a:srgbClr val="0070C0"/>
                </a:solidFill>
                <a:latin typeface="Arial" pitchFamily="34" charset="0"/>
                <a:cs typeface="Arial" pitchFamily="34" charset="0"/>
              </a:rPr>
              <a:t>“and doctrines of demons” </a:t>
            </a:r>
            <a:r>
              <a:rPr lang="en-US" dirty="0" smtClean="0">
                <a:latin typeface="Arial" pitchFamily="34" charset="0"/>
                <a:cs typeface="Arial" pitchFamily="34" charset="0"/>
              </a:rPr>
              <a:t>— DIDASKALIA  means the teaching ministry of doctrine, it means the communication of doctrine.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DAIMONION </a:t>
            </a:r>
            <a:r>
              <a:rPr lang="en-US" i="1" dirty="0" smtClean="0">
                <a:latin typeface="Arial" pitchFamily="34" charset="0"/>
                <a:cs typeface="Arial" pitchFamily="34" charset="0"/>
              </a:rPr>
              <a:t>– </a:t>
            </a:r>
            <a:r>
              <a:rPr lang="en-US" dirty="0" smtClean="0">
                <a:latin typeface="Arial" pitchFamily="34" charset="0"/>
                <a:cs typeface="Arial" pitchFamily="34" charset="0"/>
              </a:rPr>
              <a:t>demons.  Demons is the accepted word for the fallen angels under the function of Satan.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“But that same Holy Spirit </a:t>
            </a:r>
            <a:r>
              <a:rPr lang="en-US" dirty="0" smtClean="0">
                <a:latin typeface="Arial" pitchFamily="34" charset="0"/>
                <a:cs typeface="Arial" pitchFamily="34" charset="0"/>
              </a:rPr>
              <a:t>[who vindicated the incarnate Christ] </a:t>
            </a:r>
            <a:r>
              <a:rPr lang="en-US" b="1" dirty="0" smtClean="0">
                <a:solidFill>
                  <a:srgbClr val="0070C0"/>
                </a:solidFill>
                <a:latin typeface="Arial" pitchFamily="34" charset="0"/>
                <a:cs typeface="Arial" pitchFamily="34" charset="0"/>
              </a:rPr>
              <a:t>explicitly communicates, that in latter periods of time </a:t>
            </a:r>
            <a:r>
              <a:rPr lang="en-US" dirty="0" smtClean="0">
                <a:latin typeface="Arial" pitchFamily="34" charset="0"/>
                <a:cs typeface="Arial" pitchFamily="34" charset="0"/>
              </a:rPr>
              <a:t>[the time between the advents] </a:t>
            </a:r>
            <a:r>
              <a:rPr lang="en-US" b="1" dirty="0" smtClean="0">
                <a:solidFill>
                  <a:srgbClr val="0070C0"/>
                </a:solidFill>
                <a:latin typeface="Arial" pitchFamily="34" charset="0"/>
                <a:cs typeface="Arial" pitchFamily="34" charset="0"/>
              </a:rPr>
              <a:t>some believers will become apostate </a:t>
            </a:r>
            <a:r>
              <a:rPr lang="en-US" dirty="0" smtClean="0">
                <a:latin typeface="Arial" pitchFamily="34" charset="0"/>
                <a:cs typeface="Arial" pitchFamily="34" charset="0"/>
              </a:rPr>
              <a:t>[depart from, fall away from, revolt against, abstain from, withdraw from] </a:t>
            </a:r>
            <a:r>
              <a:rPr lang="en-US" b="1" dirty="0" smtClean="0">
                <a:solidFill>
                  <a:srgbClr val="0070C0"/>
                </a:solidFill>
                <a:latin typeface="Arial" pitchFamily="34" charset="0"/>
                <a:cs typeface="Arial" pitchFamily="34" charset="0"/>
              </a:rPr>
              <a:t>doctrine, paying attention to deceitful spirits and concentrating on doctrines from demons.”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70000" lnSpcReduction="20000"/>
          </a:bodyPr>
          <a:lstStyle/>
          <a:p>
            <a:pPr hangingPunct="0"/>
            <a:r>
              <a:rPr lang="en-US" b="1" dirty="0">
                <a:latin typeface="Arial" pitchFamily="34" charset="0"/>
                <a:cs typeface="Arial" pitchFamily="34" charset="0"/>
              </a:rPr>
              <a:t>The </a:t>
            </a:r>
            <a:r>
              <a:rPr lang="en-US" b="1" dirty="0" smtClean="0">
                <a:latin typeface="Arial" pitchFamily="34" charset="0"/>
                <a:cs typeface="Arial" pitchFamily="34" charset="0"/>
              </a:rPr>
              <a:t>Doctrine </a:t>
            </a:r>
            <a:r>
              <a:rPr lang="en-US" b="1" dirty="0">
                <a:latin typeface="Arial" pitchFamily="34" charset="0"/>
                <a:cs typeface="Arial" pitchFamily="34" charset="0"/>
              </a:rPr>
              <a:t>of </a:t>
            </a:r>
            <a:r>
              <a:rPr lang="en-US" b="1" dirty="0" smtClean="0">
                <a:latin typeface="Arial" pitchFamily="34" charset="0"/>
                <a:cs typeface="Arial" pitchFamily="34" charset="0"/>
              </a:rPr>
              <a:t>Godliness (Experiential Sanctification)</a:t>
            </a:r>
            <a:endParaRPr lang="en-US" b="1" dirty="0">
              <a:latin typeface="Arial" pitchFamily="34" charset="0"/>
              <a:cs typeface="Arial" pitchFamily="34" charset="0"/>
            </a:endParaRPr>
          </a:p>
          <a:p>
            <a:pPr hangingPunct="0">
              <a:buNone/>
            </a:pPr>
            <a:endParaRPr lang="en-US" dirty="0" smtClean="0">
              <a:latin typeface="Arial" pitchFamily="34" charset="0"/>
              <a:cs typeface="Arial" pitchFamily="34" charset="0"/>
            </a:endParaRPr>
          </a:p>
          <a:p>
            <a:pPr marL="514350" indent="-514350" hangingPunct="0">
              <a:buAutoNum type="arabicPeriod"/>
            </a:pPr>
            <a:r>
              <a:rPr lang="en-US" dirty="0" smtClean="0">
                <a:latin typeface="Arial" pitchFamily="34" charset="0"/>
                <a:cs typeface="Arial" pitchFamily="34" charset="0"/>
              </a:rPr>
              <a:t>Definition</a:t>
            </a:r>
            <a:r>
              <a:rPr lang="en-US" dirty="0">
                <a:latin typeface="Arial" pitchFamily="34" charset="0"/>
                <a:cs typeface="Arial" pitchFamily="34" charset="0"/>
              </a:rPr>
              <a:t>. </a:t>
            </a:r>
          </a:p>
          <a:p>
            <a:pPr marL="514350" indent="-514350" hangingPunct="0">
              <a:buNone/>
            </a:pPr>
            <a:r>
              <a:rPr lang="en-US" dirty="0">
                <a:latin typeface="Arial" pitchFamily="34" charset="0"/>
                <a:cs typeface="Arial" pitchFamily="34" charset="0"/>
              </a:rPr>
              <a:t>	a) Godliness is a word in the New Testament derived from two different Greek words: </a:t>
            </a:r>
            <a:r>
              <a:rPr lang="en-US" dirty="0" smtClean="0">
                <a:latin typeface="Arial" pitchFamily="34" charset="0"/>
                <a:cs typeface="Arial" pitchFamily="34" charset="0"/>
              </a:rPr>
              <a:t> EUSEBEIA and THEOSEBEIA. </a:t>
            </a:r>
          </a:p>
          <a:p>
            <a:pPr marL="514350" indent="-514350" hangingPunct="0">
              <a:buNone/>
            </a:pPr>
            <a:endParaRPr lang="en-US" dirty="0">
              <a:latin typeface="Arial" pitchFamily="34" charset="0"/>
              <a:cs typeface="Arial" pitchFamily="34" charset="0"/>
            </a:endParaRPr>
          </a:p>
          <a:p>
            <a:pPr marL="514350" indent="-514350" hangingPunct="0"/>
            <a:r>
              <a:rPr lang="en-US" dirty="0" smtClean="0">
                <a:latin typeface="Arial" pitchFamily="34" charset="0"/>
                <a:cs typeface="Arial" pitchFamily="34" charset="0"/>
              </a:rPr>
              <a:t>Both </a:t>
            </a:r>
            <a:r>
              <a:rPr lang="en-US" dirty="0">
                <a:latin typeface="Arial" pitchFamily="34" charset="0"/>
                <a:cs typeface="Arial" pitchFamily="34" charset="0"/>
              </a:rPr>
              <a:t>mean duty toward God and both are technical for the balance of residency in the soul. By balance of residency in the soul is meant: </a:t>
            </a:r>
            <a:endParaRPr lang="en-US" dirty="0" smtClean="0">
              <a:latin typeface="Arial" pitchFamily="34" charset="0"/>
              <a:cs typeface="Arial" pitchFamily="34" charset="0"/>
            </a:endParaRPr>
          </a:p>
          <a:p>
            <a:pPr marL="514350" indent="-514350" hangingPunct="0"/>
            <a:endParaRPr lang="en-US" dirty="0">
              <a:latin typeface="Arial" pitchFamily="34" charset="0"/>
              <a:cs typeface="Arial" pitchFamily="34" charset="0"/>
            </a:endParaRPr>
          </a:p>
          <a:p>
            <a:pPr marL="514350" indent="-514350" hangingPunct="0"/>
            <a:r>
              <a:rPr lang="en-US" dirty="0" smtClean="0">
                <a:latin typeface="Arial" pitchFamily="34" charset="0"/>
                <a:cs typeface="Arial" pitchFamily="34" charset="0"/>
              </a:rPr>
              <a:t>When </a:t>
            </a:r>
            <a:r>
              <a:rPr lang="en-US" dirty="0">
                <a:latin typeface="Arial" pitchFamily="34" charset="0"/>
                <a:cs typeface="Arial" pitchFamily="34" charset="0"/>
              </a:rPr>
              <a:t>we believe in the Lord Jesus Christ we are born again as royal family of God. </a:t>
            </a:r>
            <a:endParaRPr lang="en-US" dirty="0" smtClean="0">
              <a:latin typeface="Arial" pitchFamily="34" charset="0"/>
              <a:cs typeface="Arial" pitchFamily="34" charset="0"/>
            </a:endParaRPr>
          </a:p>
          <a:p>
            <a:pPr marL="514350" indent="-514350" hangingPunct="0"/>
            <a:endParaRPr lang="en-US" dirty="0">
              <a:latin typeface="Arial" pitchFamily="34" charset="0"/>
              <a:cs typeface="Arial" pitchFamily="34" charset="0"/>
            </a:endParaRPr>
          </a:p>
          <a:p>
            <a:pPr marL="514350" indent="-514350" hangingPunct="0"/>
            <a:r>
              <a:rPr lang="en-US" dirty="0" smtClean="0">
                <a:latin typeface="Arial" pitchFamily="34" charset="0"/>
                <a:cs typeface="Arial" pitchFamily="34" charset="0"/>
              </a:rPr>
              <a:t>So </a:t>
            </a:r>
            <a:r>
              <a:rPr lang="en-US" dirty="0">
                <a:latin typeface="Arial" pitchFamily="34" charset="0"/>
                <a:cs typeface="Arial" pitchFamily="34" charset="0"/>
              </a:rPr>
              <a:t>God the Holy Spirit comes to indwell us and this is the escutcheon or the sign of the royal family. </a:t>
            </a:r>
            <a:endParaRPr lang="en-US" dirty="0" smtClean="0">
              <a:latin typeface="Arial" pitchFamily="34" charset="0"/>
              <a:cs typeface="Arial" pitchFamily="34" charset="0"/>
            </a:endParaRPr>
          </a:p>
          <a:p>
            <a:pPr marL="514350" indent="-514350" hangingPunct="0"/>
            <a:endParaRPr lang="en-US" dirty="0">
              <a:latin typeface="Arial" pitchFamily="34" charset="0"/>
              <a:cs typeface="Arial" pitchFamily="34" charset="0"/>
            </a:endParaRPr>
          </a:p>
          <a:p>
            <a:pPr marL="514350" indent="-514350" hangingPunct="0"/>
            <a:r>
              <a:rPr lang="en-US" dirty="0" smtClean="0">
                <a:latin typeface="Arial" pitchFamily="34" charset="0"/>
                <a:cs typeface="Arial" pitchFamily="34" charset="0"/>
              </a:rPr>
              <a:t>Then </a:t>
            </a:r>
            <a:r>
              <a:rPr lang="en-US" dirty="0">
                <a:latin typeface="Arial" pitchFamily="34" charset="0"/>
                <a:cs typeface="Arial" pitchFamily="34" charset="0"/>
              </a:rPr>
              <a:t>we have in the soul (when we start) the filling of the Holy Spirit, and that lasts until the first time we sin, at which time we lose the filling of the Spirit. </a:t>
            </a:r>
            <a:endParaRPr lang="en-US" dirty="0" smtClean="0">
              <a:latin typeface="Arial" pitchFamily="34" charset="0"/>
              <a:cs typeface="Arial" pitchFamily="34" charset="0"/>
            </a:endParaRPr>
          </a:p>
          <a:p>
            <a:pPr marL="514350" indent="-514350" hangingPunct="0"/>
            <a:endParaRPr lang="en-US"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dirty="0" smtClean="0">
                <a:latin typeface="Arial" pitchFamily="34" charset="0"/>
                <a:cs typeface="Arial" pitchFamily="34" charset="0"/>
              </a:rPr>
              <a:t>Since PROSECHO means both to pay attention to and concentrate on it the demon teacher and the false doctrine are linked together.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Two great doctrines are involved in this last phrase: the doctrine of reversionism and the doctrine of evil.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Concentration on doctrines from demons indicates the believer in reversionism under the influence of evil. It is one of the latter stages of reversionism.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Paying attention to deceitful spirits is the </a:t>
            </a:r>
            <a:r>
              <a:rPr lang="en-US" u="sng" dirty="0" smtClean="0">
                <a:latin typeface="Arial" pitchFamily="34" charset="0"/>
                <a:cs typeface="Arial" pitchFamily="34" charset="0"/>
              </a:rPr>
              <a:t>last stage of reversionism.</a:t>
            </a:r>
            <a:r>
              <a:rPr lang="en-US" dirty="0" smtClean="0">
                <a:latin typeface="Arial" pitchFamily="34" charset="0"/>
                <a:cs typeface="Arial" pitchFamily="34" charset="0"/>
              </a:rPr>
              <a:t> Concentration on doctrines from demons begins when the MATAIOTES or the vacuum opens into the soul. </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hangingPunct="0"/>
            <a:r>
              <a:rPr lang="en-US" dirty="0" smtClean="0">
                <a:latin typeface="Arial" pitchFamily="34" charset="0"/>
                <a:cs typeface="Arial" pitchFamily="34" charset="0"/>
              </a:rPr>
              <a:t>Now we move on to the apostles of apostasy in </a:t>
            </a:r>
            <a:r>
              <a:rPr lang="en-US" b="1" dirty="0" smtClean="0">
                <a:solidFill>
                  <a:srgbClr val="0070C0"/>
                </a:solidFill>
                <a:latin typeface="Arial" pitchFamily="34" charset="0"/>
                <a:cs typeface="Arial" pitchFamily="34" charset="0"/>
              </a:rPr>
              <a:t>4:2 — “by means of the hypocrisy of liars seared in their own conscience as with a branding iron”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VEUDOLOGOI – “from the source of liars.” These false communicators, these Satanic preachers, are liars.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“by means of hypocrisy” – </a:t>
            </a:r>
            <a:r>
              <a:rPr lang="en-US" dirty="0" smtClean="0">
                <a:latin typeface="Arial" pitchFamily="34" charset="0"/>
                <a:cs typeface="Arial" pitchFamily="34" charset="0"/>
              </a:rPr>
              <a:t>EN  HUPOKRISIS </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speak from behind a mask, to be an actor as in Greek drama. This is talking about a congenital liar, a pathological liar, a person who would rather lie than tell the truth.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Notice</a:t>
            </a:r>
          </a:p>
          <a:p>
            <a:pPr hangingPunct="0"/>
            <a:r>
              <a:rPr lang="en-US" dirty="0" smtClean="0">
                <a:latin typeface="Arial" pitchFamily="34" charset="0"/>
                <a:cs typeface="Arial" pitchFamily="34" charset="0"/>
              </a:rPr>
              <a:t>1. The liars who use hypocrisy to lead the royal family into apostasy are the human agents of Satan; demons and false pastors. </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hangingPunct="0"/>
            <a:r>
              <a:rPr lang="en-US" dirty="0" smtClean="0">
                <a:latin typeface="Arial" pitchFamily="34" charset="0"/>
                <a:cs typeface="Arial" pitchFamily="34" charset="0"/>
              </a:rPr>
              <a:t>2. These human agents might be classified as the apostles of apostasy.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They exist in every category of the human race, from the highest to the lowest walk of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Politicians, followed very closely by religious leaders, generals, admirals, judges, educationalists, psychologists, students, rabble-rousers, can all be apostles of apostasy and have been in our history.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all have one thing in common when they are in this category, they are under the influence of evil, they are under the policy of Satan.</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“seared in their own conscience” </a:t>
            </a:r>
            <a:r>
              <a:rPr lang="en-US" dirty="0" smtClean="0">
                <a:latin typeface="Arial" pitchFamily="34" charset="0"/>
                <a:cs typeface="Arial" pitchFamily="34" charset="0"/>
              </a:rPr>
              <a:t>-  Pf PPtc – KAUSTERIAZO-   means to be branded with a branding iron. It should be translated, “having been branded with a branding iron.”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branding iron is evil. The passive voice: the apostles of apostasy receive the action of the verb, that is, their conscience is branded with a branding iron, Satan’s policy of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SUNEDEISIS</a:t>
            </a:r>
            <a:r>
              <a:rPr lang="en-US" i="1" dirty="0" smtClean="0">
                <a:latin typeface="Arial" pitchFamily="34" charset="0"/>
                <a:cs typeface="Arial" pitchFamily="34" charset="0"/>
              </a:rPr>
              <a:t> - </a:t>
            </a:r>
            <a:r>
              <a:rPr lang="en-US" dirty="0" smtClean="0">
                <a:latin typeface="Arial" pitchFamily="34" charset="0"/>
                <a:cs typeface="Arial" pitchFamily="34" charset="0"/>
              </a:rPr>
              <a:t>for “conscience.” It should be translated, </a:t>
            </a:r>
            <a:r>
              <a:rPr lang="en-US" b="1" dirty="0" smtClean="0">
                <a:solidFill>
                  <a:srgbClr val="0070C0"/>
                </a:solidFill>
                <a:latin typeface="Arial" pitchFamily="34" charset="0"/>
                <a:cs typeface="Arial" pitchFamily="34" charset="0"/>
              </a:rPr>
              <a:t>“their own conscience.”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“By means of hypocrisy from the source of [human] liars; who because their own conscience has been branded with the branding iron of evil.”</a:t>
            </a:r>
            <a:r>
              <a:rPr lang="en-US" b="1" dirty="0" smtClean="0">
                <a:solidFill>
                  <a:srgbClr val="0070C0"/>
                </a:solidFill>
              </a:rPr>
              <a:t> </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70000" lnSpcReduction="20000"/>
          </a:bodyPr>
          <a:lstStyle/>
          <a:p>
            <a:pPr algn="ctr" hangingPunct="0">
              <a:buNone/>
            </a:pPr>
            <a:endParaRPr lang="en-US" dirty="0" smtClean="0">
              <a:latin typeface="Arial" pitchFamily="34" charset="0"/>
              <a:cs typeface="Arial" pitchFamily="34" charset="0"/>
            </a:endParaRPr>
          </a:p>
          <a:p>
            <a:pPr algn="ctr" hangingPunct="0">
              <a:buNone/>
            </a:pPr>
            <a:r>
              <a:rPr lang="en-US" dirty="0" smtClean="0">
                <a:latin typeface="Arial" pitchFamily="34" charset="0"/>
                <a:cs typeface="Arial" pitchFamily="34" charset="0"/>
              </a:rPr>
              <a:t>ASCETICISM</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Asceticism is lack of capacity for life, austere self-denial as a means of gaining the approbation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Two forms of asceticism were used in the attack upon Ephesus. </a:t>
            </a:r>
          </a:p>
          <a:p>
            <a:pPr hangingPunct="0">
              <a:buNone/>
            </a:pPr>
            <a:r>
              <a:rPr lang="en-US" dirty="0" smtClean="0">
                <a:latin typeface="Arial" pitchFamily="34" charset="0"/>
                <a:cs typeface="Arial" pitchFamily="34" charset="0"/>
              </a:rPr>
              <a:t>     - Prohibition of marriage, and along with it, prohibition of sex</a:t>
            </a:r>
          </a:p>
          <a:p>
            <a:pPr hangingPunct="0">
              <a:buNone/>
            </a:pPr>
            <a:r>
              <a:rPr lang="en-US" dirty="0" smtClean="0">
                <a:latin typeface="Arial" pitchFamily="34" charset="0"/>
                <a:cs typeface="Arial" pitchFamily="34" charset="0"/>
              </a:rPr>
              <a:t>     - Prohibition of any food that tasted good or looked good or was good. So it was to live minus sex and normal eating.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were the two forms of asceticism in Ephesus because Ephesus had once been a hell-raising town with a hell-raising population.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meant a whole lot of people who had lived it up for a long time and then went in the opposite direction to make it up to God by way of asceticism.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3. The result of this was twofold in Ephesus.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Salvation came from abstinence in sex and good food</a:t>
            </a:r>
          </a:p>
          <a:p>
            <a:r>
              <a:rPr lang="en-US" dirty="0" smtClean="0">
                <a:latin typeface="Arial" pitchFamily="34" charset="0"/>
                <a:cs typeface="Arial" pitchFamily="34" charset="0"/>
              </a:rPr>
              <a:t>Spirituality came from abstinence in sex and good food.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Good food stimulates the palate, sex stimulates the body. Anything that stimulates is wrong, says the ascetic.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it’s fun, if it’s a pleasure, if it’s stimulating, it’s wrong.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85000" lnSpcReduction="10000"/>
          </a:bodyPr>
          <a:lstStyle/>
          <a:p>
            <a:pPr hangingPunct="0"/>
            <a:r>
              <a:rPr lang="en-US" dirty="0" smtClean="0">
                <a:latin typeface="Arial" pitchFamily="34" charset="0"/>
                <a:cs typeface="Arial" pitchFamily="34" charset="0"/>
              </a:rPr>
              <a:t>4. The prohibitions regarding food and sex actually had their origin in ascetic gnosticism.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means that later on the representatives of ascetic gnosticism in history are people like </a:t>
            </a:r>
            <a:r>
              <a:rPr lang="en-US" dirty="0" err="1" smtClean="0">
                <a:latin typeface="Arial" pitchFamily="34" charset="0"/>
                <a:cs typeface="Arial" pitchFamily="34" charset="0"/>
              </a:rPr>
              <a:t>Marcion</a:t>
            </a:r>
            <a:r>
              <a:rPr lang="en-US" dirty="0" smtClean="0">
                <a:latin typeface="Arial" pitchFamily="34" charset="0"/>
                <a:cs typeface="Arial" pitchFamily="34" charset="0"/>
              </a:rPr>
              <a:t>, </a:t>
            </a:r>
            <a:r>
              <a:rPr lang="en-US" dirty="0" err="1" smtClean="0">
                <a:latin typeface="Arial" pitchFamily="34" charset="0"/>
                <a:cs typeface="Arial" pitchFamily="34" charset="0"/>
              </a:rPr>
              <a:t>Saturnius</a:t>
            </a:r>
            <a:r>
              <a:rPr lang="en-US" dirty="0" smtClean="0">
                <a:latin typeface="Arial" pitchFamily="34" charset="0"/>
                <a:cs typeface="Arial" pitchFamily="34" charset="0"/>
              </a:rPr>
              <a:t>, etc.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were uncomfortable in a sensuous world controlled by the </a:t>
            </a:r>
            <a:r>
              <a:rPr lang="en-US" dirty="0" err="1" smtClean="0">
                <a:latin typeface="Arial" pitchFamily="34" charset="0"/>
                <a:cs typeface="Arial" pitchFamily="34" charset="0"/>
              </a:rPr>
              <a:t>demi</a:t>
            </a:r>
            <a:r>
              <a:rPr lang="en-US" dirty="0" smtClean="0">
                <a:latin typeface="Arial" pitchFamily="34" charset="0"/>
                <a:cs typeface="Arial" pitchFamily="34" charset="0"/>
              </a:rPr>
              <a:t> urge, therefore to get comfortable they said you must abstain from certain foods and sex.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claimed this on the basis of the fact that each one of us has a soul, which they called an Eon, and the Eon is trapped by the world of the </a:t>
            </a:r>
            <a:r>
              <a:rPr lang="en-US" dirty="0" err="1" smtClean="0">
                <a:latin typeface="Arial" pitchFamily="34" charset="0"/>
                <a:cs typeface="Arial" pitchFamily="34" charset="0"/>
              </a:rPr>
              <a:t>demi</a:t>
            </a:r>
            <a:r>
              <a:rPr lang="en-US" dirty="0" smtClean="0">
                <a:latin typeface="Arial" pitchFamily="34" charset="0"/>
                <a:cs typeface="Arial" pitchFamily="34" charset="0"/>
              </a:rPr>
              <a:t> urge — which they called the God of the Old Testament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You must break out into the heaven of PLEROMA. And the only way that you can get your eon out of your body and into heaven is to starve your body and keep your body away from sex or anything that is stimulating.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were many groups, organizations of people, in Israel at this time and that actually spread throughout the ancient world.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Pharisees were the theological legalists.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
            </a:r>
            <a:r>
              <a:rPr lang="en-US" dirty="0" err="1" smtClean="0">
                <a:latin typeface="Arial" pitchFamily="34" charset="0"/>
                <a:cs typeface="Arial" pitchFamily="34" charset="0"/>
              </a:rPr>
              <a:t>Saduccees</a:t>
            </a:r>
            <a:r>
              <a:rPr lang="en-US" dirty="0" smtClean="0">
                <a:latin typeface="Arial" pitchFamily="34" charset="0"/>
                <a:cs typeface="Arial" pitchFamily="34" charset="0"/>
              </a:rPr>
              <a:t> were the rationalistic legalists.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Zealots were the hippie-type revolutionists.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r>
              <a:rPr lang="en-US" dirty="0" smtClean="0">
                <a:latin typeface="Arial" pitchFamily="34" charset="0"/>
                <a:cs typeface="Arial" pitchFamily="34" charset="0"/>
              </a:rPr>
              <a:t>Then there were the reactors to everything in society called the </a:t>
            </a:r>
            <a:r>
              <a:rPr lang="en-US" dirty="0" err="1" smtClean="0">
                <a:latin typeface="Arial" pitchFamily="34" charset="0"/>
                <a:cs typeface="Arial" pitchFamily="34" charset="0"/>
              </a:rPr>
              <a:t>Essenes</a:t>
            </a:r>
            <a:r>
              <a:rPr lang="en-US" dirty="0" smtClean="0">
                <a:latin typeface="Arial" pitchFamily="34" charset="0"/>
                <a:cs typeface="Arial" pitchFamily="34" charset="0"/>
              </a:rPr>
              <a:t>, and they went out into the desert and practiced these various forms of asceticism.</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4:3 “men who forbid marriage and advocate abstaining from foods which God has created to be gratefully shared in by those who believe and know the truth.” </a:t>
            </a:r>
          </a:p>
          <a:p>
            <a:endParaRPr lang="en-US" dirty="0" smtClean="0"/>
          </a:p>
          <a:p>
            <a:r>
              <a:rPr lang="en-US" dirty="0" smtClean="0"/>
              <a:t> </a:t>
            </a:r>
            <a:r>
              <a:rPr lang="en-US" b="1" dirty="0" smtClean="0">
                <a:solidFill>
                  <a:srgbClr val="0070C0"/>
                </a:solidFill>
              </a:rPr>
              <a:t>“Men who forbid” </a:t>
            </a:r>
            <a:r>
              <a:rPr lang="en-US" dirty="0" smtClean="0"/>
              <a:t>– PAPtc – KOLUO -  means to hinder, to prevent, to forbid</a:t>
            </a:r>
            <a:endParaRPr lang="en-US" b="1" dirty="0" smtClean="0">
              <a:solidFill>
                <a:srgbClr val="0070C0"/>
              </a:solidFill>
              <a:latin typeface="Arial" pitchFamily="34" charset="0"/>
              <a:cs typeface="Arial" pitchFamily="34" charset="0"/>
            </a:endParaRPr>
          </a:p>
          <a:p>
            <a:endParaRPr lang="en-US" dirty="0">
              <a:solidFill>
                <a:srgbClr val="0070C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85000" lnSpcReduction="20000"/>
          </a:bodyPr>
          <a:lstStyle/>
          <a:p>
            <a:pPr hangingPunct="0"/>
            <a:r>
              <a:rPr lang="en-US" dirty="0" smtClean="0"/>
              <a:t> </a:t>
            </a:r>
            <a:r>
              <a:rPr lang="en-US" dirty="0" smtClean="0">
                <a:latin typeface="Arial" pitchFamily="34" charset="0"/>
                <a:cs typeface="Arial" pitchFamily="34" charset="0"/>
              </a:rPr>
              <a:t>The apostles of apostasy, these false teachers representing the Satanic viewpoint,  taught and evangelized  by leading away, by seducing spiritually members of the flock in Ephesus.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“marriage”- </a:t>
            </a:r>
            <a:r>
              <a:rPr lang="en-US" dirty="0" smtClean="0">
                <a:latin typeface="Arial" pitchFamily="34" charset="0"/>
                <a:cs typeface="Arial" pitchFamily="34" charset="0"/>
              </a:rPr>
              <a:t>PAInfin – GAMEO - means to marry. And then have sexual relationships.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Ascetic reversionism rejects the legitimate expression of sex in category #2 love.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becomes, therefore, a form of legalism to gain the approbation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people thought they could get God’s attention by not having sex, based on the reaction to the sexual excesses which always exist in heathenism.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10000"/>
          </a:bodyPr>
          <a:lstStyle/>
          <a:p>
            <a:pPr marL="514350" indent="-514350" hangingPunct="0"/>
            <a:r>
              <a:rPr lang="en-US" dirty="0" smtClean="0">
                <a:latin typeface="Arial" pitchFamily="34" charset="0"/>
                <a:cs typeface="Arial" pitchFamily="34" charset="0"/>
              </a:rPr>
              <a:t>When we rebound — </a:t>
            </a:r>
            <a:r>
              <a:rPr lang="en-US" b="1" dirty="0" smtClean="0">
                <a:solidFill>
                  <a:srgbClr val="C00000"/>
                </a:solidFill>
                <a:latin typeface="Arial" pitchFamily="34" charset="0"/>
                <a:cs typeface="Arial" pitchFamily="34" charset="0"/>
              </a:rPr>
              <a:t>1 John 1:9 </a:t>
            </a:r>
            <a:r>
              <a:rPr lang="en-US" dirty="0" smtClean="0">
                <a:latin typeface="Arial" pitchFamily="34" charset="0"/>
                <a:cs typeface="Arial" pitchFamily="34" charset="0"/>
              </a:rPr>
              <a:t>— we are again filled with the Holy Spirit. </a:t>
            </a:r>
          </a:p>
          <a:p>
            <a:pPr marL="514350" indent="-514350" hangingPunct="0"/>
            <a:endParaRPr lang="en-US" dirty="0" smtClean="0">
              <a:latin typeface="Arial" pitchFamily="34" charset="0"/>
              <a:cs typeface="Arial" pitchFamily="34" charset="0"/>
            </a:endParaRPr>
          </a:p>
          <a:p>
            <a:pPr marL="514350" indent="-514350" hangingPunct="0"/>
            <a:r>
              <a:rPr lang="en-US" dirty="0" smtClean="0">
                <a:latin typeface="Arial" pitchFamily="34" charset="0"/>
                <a:cs typeface="Arial" pitchFamily="34" charset="0"/>
              </a:rPr>
              <a:t>We start out with minus doctrine in the soul and the minus has to become a plus. </a:t>
            </a:r>
          </a:p>
          <a:p>
            <a:pPr marL="514350" indent="-514350" hangingPunct="0"/>
            <a:endParaRPr lang="en-US" dirty="0" smtClean="0">
              <a:latin typeface="Arial" pitchFamily="34" charset="0"/>
              <a:cs typeface="Arial" pitchFamily="34" charset="0"/>
            </a:endParaRPr>
          </a:p>
          <a:p>
            <a:pPr marL="514350" indent="-514350" hangingPunct="0"/>
            <a:r>
              <a:rPr lang="en-US" dirty="0" smtClean="0">
                <a:latin typeface="Arial" pitchFamily="34" charset="0"/>
                <a:cs typeface="Arial" pitchFamily="34" charset="0"/>
              </a:rPr>
              <a:t>The daily study and application of doctrine causes a balance between the filling of the Holy Spirit and maximum doctrine resident in the soul. </a:t>
            </a:r>
          </a:p>
          <a:p>
            <a:pPr marL="514350" indent="-514350" hangingPunct="0"/>
            <a:endParaRPr lang="en-US" dirty="0" smtClean="0">
              <a:latin typeface="Arial" pitchFamily="34" charset="0"/>
              <a:cs typeface="Arial" pitchFamily="34" charset="0"/>
            </a:endParaRPr>
          </a:p>
          <a:p>
            <a:pPr marL="514350" indent="-514350" hangingPunct="0"/>
            <a:r>
              <a:rPr lang="en-US" dirty="0" smtClean="0">
                <a:latin typeface="Arial" pitchFamily="34" charset="0"/>
                <a:cs typeface="Arial" pitchFamily="34" charset="0"/>
              </a:rPr>
              <a:t>This is also known technically as </a:t>
            </a:r>
            <a:r>
              <a:rPr lang="en-US" u="sng" dirty="0" smtClean="0">
                <a:latin typeface="Arial" pitchFamily="34" charset="0"/>
                <a:cs typeface="Arial" pitchFamily="34" charset="0"/>
              </a:rPr>
              <a:t>experiential sanctification</a:t>
            </a:r>
            <a:r>
              <a:rPr lang="en-US" dirty="0" smtClean="0">
                <a:latin typeface="Arial" pitchFamily="34" charset="0"/>
                <a:cs typeface="Arial" pitchFamily="34" charset="0"/>
              </a:rPr>
              <a:t>, but we are studying it under the title “godliness.” </a:t>
            </a:r>
          </a:p>
          <a:p>
            <a:pPr marL="514350" indent="-514350" hangingPunct="0"/>
            <a:endParaRPr lang="en-US" dirty="0" smtClean="0">
              <a:latin typeface="Arial" pitchFamily="34" charset="0"/>
              <a:cs typeface="Arial" pitchFamily="34" charset="0"/>
            </a:endParaRPr>
          </a:p>
          <a:p>
            <a:pPr marL="514350" indent="-514350" hangingPunct="0"/>
            <a:r>
              <a:rPr lang="en-US" dirty="0" smtClean="0">
                <a:latin typeface="Arial" pitchFamily="34" charset="0"/>
                <a:cs typeface="Arial" pitchFamily="34" charset="0"/>
              </a:rPr>
              <a:t>So godliness means our duty toward God. The second noun, THEOSEBEIA also means “reverence for God.”</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Many of these people were reacting to the famous phallic cult of the ancient world. </a:t>
            </a:r>
          </a:p>
          <a:p>
            <a:endParaRPr lang="en-US" dirty="0" smtClean="0"/>
          </a:p>
          <a:p>
            <a:pPr hangingPunct="0"/>
            <a:r>
              <a:rPr lang="en-US" dirty="0" smtClean="0">
                <a:latin typeface="Arial" pitchFamily="34" charset="0"/>
                <a:cs typeface="Arial" pitchFamily="34" charset="0"/>
              </a:rPr>
              <a:t>There were two categories of people who taught this. Those who taught that you can’t go to heaven if you ever have sex. The second thing was, you can go to heaven if you have sex but you’re going to be in a lesser place.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Furthermore, they believed God will never bless you in time.</a:t>
            </a:r>
          </a:p>
          <a:p>
            <a:pPr hangingPunct="0"/>
            <a:r>
              <a:rPr lang="en-US" b="1" dirty="0" smtClean="0">
                <a:solidFill>
                  <a:srgbClr val="0070C0"/>
                </a:solidFill>
                <a:latin typeface="Arial" pitchFamily="34" charset="0"/>
                <a:cs typeface="Arial" pitchFamily="34" charset="0"/>
              </a:rPr>
              <a:t> “abstaining from foods” </a:t>
            </a:r>
            <a:r>
              <a:rPr lang="en-US" dirty="0" smtClean="0">
                <a:latin typeface="Arial" pitchFamily="34" charset="0"/>
                <a:cs typeface="Arial" pitchFamily="34" charset="0"/>
              </a:rPr>
              <a:t>– PAInfin – APECHO – means to hold one’s self away from something. </a:t>
            </a:r>
            <a:r>
              <a:rPr lang="en-US" b="1" dirty="0" smtClean="0">
                <a:solidFill>
                  <a:srgbClr val="0070C0"/>
                </a:solidFill>
                <a:latin typeface="Arial" pitchFamily="34" charset="0"/>
                <a:cs typeface="Arial" pitchFamily="34" charset="0"/>
              </a:rPr>
              <a:t>“They forbid marriage and command abstinence.”</a:t>
            </a:r>
          </a:p>
          <a:p>
            <a:pPr>
              <a:buNone/>
            </a:pPr>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r>
              <a:rPr lang="en-US" b="1" dirty="0" smtClean="0">
                <a:solidFill>
                  <a:srgbClr val="0070C0"/>
                </a:solidFill>
                <a:latin typeface="Arial" pitchFamily="34" charset="0"/>
                <a:cs typeface="Arial" pitchFamily="34" charset="0"/>
              </a:rPr>
              <a:t>“which God has created to be gratefully shared in by those who believe and know the truth.” </a:t>
            </a:r>
          </a:p>
          <a:p>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“God” </a:t>
            </a:r>
            <a:r>
              <a:rPr lang="en-US" dirty="0" smtClean="0">
                <a:latin typeface="Arial" pitchFamily="34" charset="0"/>
                <a:cs typeface="Arial" pitchFamily="34" charset="0"/>
              </a:rPr>
              <a:t>— HO THEOS -  “the God.”</a:t>
            </a:r>
          </a:p>
          <a:p>
            <a:pPr hangingPunct="0"/>
            <a:r>
              <a:rPr lang="en-US" b="1" dirty="0" smtClean="0">
                <a:solidFill>
                  <a:srgbClr val="0070C0"/>
                </a:solidFill>
                <a:latin typeface="Arial" pitchFamily="34" charset="0"/>
                <a:cs typeface="Arial" pitchFamily="34" charset="0"/>
              </a:rPr>
              <a:t>“has created” </a:t>
            </a:r>
            <a:r>
              <a:rPr lang="en-US" dirty="0" smtClean="0">
                <a:latin typeface="Arial" pitchFamily="34" charset="0"/>
                <a:cs typeface="Arial" pitchFamily="34" charset="0"/>
              </a:rPr>
              <a:t>— God created food for man. KTIZO –AAIndic – It takes the occurrence, for example, of animal life being created on the fifth and sixth days of the earth’s restoration and gathers it into one entirety.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Asceticism is rejecting what God provided for man’s health and blessing physically.</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“to be gratefully shared in” </a:t>
            </a:r>
            <a:r>
              <a:rPr lang="en-US" dirty="0" smtClean="0">
                <a:latin typeface="Arial" pitchFamily="34" charset="0"/>
                <a:cs typeface="Arial" pitchFamily="34" charset="0"/>
              </a:rPr>
              <a:t>- EIS METALHYIS —  means taking or receiving. Genesis 9:3. </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“gratefully shared” </a:t>
            </a:r>
            <a:r>
              <a:rPr lang="en-US" dirty="0" smtClean="0">
                <a:latin typeface="Arial" pitchFamily="34" charset="0"/>
                <a:cs typeface="Arial" pitchFamily="34" charset="0"/>
              </a:rPr>
              <a:t>– META EUCHARISTIA -  We call that “grace” or thanking God for the food and asking it to be sanctified so that whatever impurities exist will be set aside, and that even impure food or spoiled food will be for the nourishment of our bodies. The taking of food can be a pleasure as well as a necessity.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“by those who believe and know the truth.” </a:t>
            </a:r>
            <a:r>
              <a:rPr lang="en-US" dirty="0" smtClean="0">
                <a:latin typeface="Arial" pitchFamily="34" charset="0"/>
                <a:cs typeface="Arial" pitchFamily="34" charset="0"/>
              </a:rPr>
              <a:t>-  PISTOI - means “by dependable believers.” </a:t>
            </a:r>
          </a:p>
          <a:p>
            <a:pPr hangingPunct="0"/>
            <a:r>
              <a:rPr lang="en-US" b="1" dirty="0" smtClean="0">
                <a:solidFill>
                  <a:srgbClr val="0070C0"/>
                </a:solidFill>
                <a:latin typeface="Arial" pitchFamily="34" charset="0"/>
                <a:cs typeface="Arial" pitchFamily="34" charset="0"/>
              </a:rPr>
              <a:t>“and” </a:t>
            </a:r>
            <a:r>
              <a:rPr lang="en-US" dirty="0" smtClean="0">
                <a:latin typeface="Arial" pitchFamily="34" charset="0"/>
                <a:cs typeface="Arial" pitchFamily="34" charset="0"/>
              </a:rPr>
              <a:t>— the </a:t>
            </a:r>
            <a:r>
              <a:rPr lang="en-US" dirty="0" err="1" smtClean="0">
                <a:latin typeface="Arial" pitchFamily="34" charset="0"/>
                <a:cs typeface="Arial" pitchFamily="34" charset="0"/>
              </a:rPr>
              <a:t>ascensive</a:t>
            </a:r>
            <a:r>
              <a:rPr lang="en-US" dirty="0" smtClean="0">
                <a:latin typeface="Arial" pitchFamily="34" charset="0"/>
                <a:cs typeface="Arial" pitchFamily="34" charset="0"/>
              </a:rPr>
              <a:t> use of KAI translated “even.”</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“know the truth” </a:t>
            </a:r>
            <a:r>
              <a:rPr lang="en-US" dirty="0" smtClean="0">
                <a:latin typeface="Arial" pitchFamily="34" charset="0"/>
                <a:cs typeface="Arial" pitchFamily="34" charset="0"/>
              </a:rPr>
              <a:t>— Pf A Ptc – EPIGNOSKO - means maximum knowledge of doctrine.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represents the status of maturity in a very vivid and realistic way.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“They forbid marriage, and command abstinence from certain foods, which the God has created for receiving with thanksgiving by faithful believers, even those who have full knowledge of the doctrine, with the result that they have maximum doctrine resident in the soul.” </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4:4 — “For everything created by God is good and nothing is to be rejected, if it is received with gratitude”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“everything” </a:t>
            </a:r>
            <a:r>
              <a:rPr lang="en-US" dirty="0" smtClean="0">
                <a:latin typeface="Arial" pitchFamily="34" charset="0"/>
                <a:cs typeface="Arial" pitchFamily="34" charset="0"/>
              </a:rPr>
              <a:t>— PAS KTISMA – every creature.  It is a reference to the animal world here. There is no such thing as any kind of meat that is not fit for human consumption. Some meat is better than others.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“by God” </a:t>
            </a:r>
            <a:r>
              <a:rPr lang="en-US" dirty="0" smtClean="0">
                <a:latin typeface="Arial" pitchFamily="34" charset="0"/>
                <a:cs typeface="Arial" pitchFamily="34" charset="0"/>
              </a:rPr>
              <a:t>— The absence of the definite article emphasizes the perfect quality of the creator who knows exactly what He is doing in providing animals for food. </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pPr hangingPunct="0"/>
            <a:r>
              <a:rPr lang="en-US" b="1" dirty="0" smtClean="0">
                <a:solidFill>
                  <a:srgbClr val="0070C0"/>
                </a:solidFill>
                <a:latin typeface="Arial" pitchFamily="34" charset="0"/>
                <a:cs typeface="Arial" pitchFamily="34" charset="0"/>
              </a:rPr>
              <a:t>“is good” </a:t>
            </a:r>
            <a:r>
              <a:rPr lang="en-US" dirty="0" smtClean="0">
                <a:latin typeface="Arial" pitchFamily="34" charset="0"/>
                <a:cs typeface="Arial" pitchFamily="34" charset="0"/>
              </a:rPr>
              <a:t>— KALOS -  means good for food. This not only knocks out asceticism but it also indicates that God has provided in His grace all kinds of creatures for food.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nothing to be rejected” </a:t>
            </a:r>
            <a:r>
              <a:rPr lang="en-US" dirty="0" smtClean="0">
                <a:latin typeface="Arial" pitchFamily="34" charset="0"/>
                <a:cs typeface="Arial" pitchFamily="34" charset="0"/>
              </a:rPr>
              <a:t>— KAI OUDEN - nothing in the types of animal life; APOBLETOI - means to reject something as unclean.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“if it is received with gratitude” </a:t>
            </a:r>
            <a:r>
              <a:rPr lang="en-US" dirty="0" smtClean="0">
                <a:latin typeface="Arial" pitchFamily="34" charset="0"/>
                <a:cs typeface="Arial" pitchFamily="34" charset="0"/>
              </a:rPr>
              <a:t>— PPPtc – LAMBANO - means to receive food in the sense of eating it. </a:t>
            </a:r>
          </a:p>
          <a:p>
            <a:pPr hangingPunct="0"/>
            <a:r>
              <a:rPr lang="en-US" b="1" dirty="0" smtClean="0">
                <a:solidFill>
                  <a:srgbClr val="0070C0"/>
                </a:solidFill>
                <a:latin typeface="Arial" pitchFamily="34" charset="0"/>
                <a:cs typeface="Arial" pitchFamily="34" charset="0"/>
              </a:rPr>
              <a:t>“with gratitude” </a:t>
            </a:r>
            <a:r>
              <a:rPr lang="en-US" dirty="0" smtClean="0">
                <a:latin typeface="Arial" pitchFamily="34" charset="0"/>
                <a:cs typeface="Arial" pitchFamily="34" charset="0"/>
              </a:rPr>
              <a:t>— META EUCHARISTIA -  means don’t eat without sanctifying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“Because everything created by God is good for food, and nothing is to be rejected as unclean, if the food is received with thanksgiving.”</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10000"/>
          </a:bodyPr>
          <a:lstStyle/>
          <a:p>
            <a:pPr hangingPunct="0"/>
            <a:r>
              <a:rPr lang="en-US" b="1" dirty="0" smtClean="0">
                <a:solidFill>
                  <a:srgbClr val="0070C0"/>
                </a:solidFill>
                <a:latin typeface="Arial" pitchFamily="34" charset="0"/>
                <a:cs typeface="Arial" pitchFamily="34" charset="0"/>
              </a:rPr>
              <a:t>4:5 — “For it is sanctified by means of the word of God and prayer.”</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“it is sanctified” </a:t>
            </a:r>
            <a:r>
              <a:rPr lang="en-US" dirty="0" smtClean="0">
                <a:latin typeface="Arial" pitchFamily="34" charset="0"/>
                <a:cs typeface="Arial" pitchFamily="34" charset="0"/>
              </a:rPr>
              <a:t>— PPIndic – HAGIAZO – to be set apart.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result is that the food, even if it is somehow dangerous, is now without danger and the food is turned into nourishment.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a person says grace before meals he sanctifies or sets apart or consecrates the food.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means that whatever may be injurious or harmful is set aside and the otherwise dangerous food is rendered harmless, and at the same time rendered nutritious. </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“by the word of God” </a:t>
            </a:r>
            <a:r>
              <a:rPr lang="en-US" dirty="0" smtClean="0">
                <a:latin typeface="Arial" pitchFamily="34" charset="0"/>
                <a:cs typeface="Arial" pitchFamily="34" charset="0"/>
              </a:rPr>
              <a:t>— DIA plus the genitive of LOGOS  is </a:t>
            </a:r>
            <a:r>
              <a:rPr lang="en-US" b="1" dirty="0" smtClean="0">
                <a:solidFill>
                  <a:srgbClr val="0070C0"/>
                </a:solidFill>
                <a:latin typeface="Arial" pitchFamily="34" charset="0"/>
                <a:cs typeface="Arial" pitchFamily="34" charset="0"/>
              </a:rPr>
              <a:t>“through the agency of the Word from God.”</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 The word from God has promised that animal and plant life will sustain and nourish the physical body so that human life can be maintained during the course of the angelic conflict. </a:t>
            </a:r>
            <a:r>
              <a:rPr lang="en-US" b="1" dirty="0" smtClean="0">
                <a:solidFill>
                  <a:srgbClr val="C00000"/>
                </a:solidFill>
                <a:latin typeface="Arial" pitchFamily="34" charset="0"/>
                <a:cs typeface="Arial" pitchFamily="34" charset="0"/>
              </a:rPr>
              <a:t>Genesis 1:29,30.</a:t>
            </a:r>
            <a:r>
              <a:rPr lang="en-US" dirty="0" smtClean="0">
                <a:latin typeface="Arial" pitchFamily="34" charset="0"/>
                <a:cs typeface="Arial" pitchFamily="34" charset="0"/>
              </a:rPr>
              <a:t>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prayer” </a:t>
            </a:r>
            <a:r>
              <a:rPr lang="en-US" dirty="0" smtClean="0">
                <a:latin typeface="Arial" pitchFamily="34" charset="0"/>
                <a:cs typeface="Arial" pitchFamily="34" charset="0"/>
              </a:rPr>
              <a:t>— ENTEUCHIS -  which is an intensive prayer of intercession.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“For it is set apart for nourishment through the word from God and prayer.”</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pitchFamily="34" charset="0"/>
                <a:cs typeface="Arial" pitchFamily="34" charset="0"/>
              </a:rPr>
              <a:t>Principle</a:t>
            </a:r>
          </a:p>
          <a:p>
            <a:pPr hangingPunct="0"/>
            <a:r>
              <a:rPr lang="en-US" dirty="0" smtClean="0">
                <a:latin typeface="Arial" pitchFamily="34" charset="0"/>
                <a:cs typeface="Arial" pitchFamily="34" charset="0"/>
              </a:rPr>
              <a:t>	1. Bible doctrine guarantees both spiritual and physical food.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2. The prayer or saying grace of the greater-grace believer removes the problem of impurities in food.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3. The principle of grace before meals is also found in </a:t>
            </a:r>
            <a:r>
              <a:rPr lang="en-US" b="1" dirty="0" smtClean="0">
                <a:solidFill>
                  <a:srgbClr val="C00000"/>
                </a:solidFill>
                <a:latin typeface="Arial" pitchFamily="34" charset="0"/>
                <a:cs typeface="Arial" pitchFamily="34" charset="0"/>
              </a:rPr>
              <a:t>1 Samuel 9:13</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4. Jesus Christ offered prayer before eating the loaves and the fishes — </a:t>
            </a:r>
            <a:r>
              <a:rPr lang="en-US" b="1" dirty="0" smtClean="0">
                <a:solidFill>
                  <a:srgbClr val="C00000"/>
                </a:solidFill>
                <a:latin typeface="Arial" pitchFamily="34" charset="0"/>
                <a:cs typeface="Arial" pitchFamily="34" charset="0"/>
              </a:rPr>
              <a:t>Matthew 14:19; 15:36.</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5. Paul on ship board offered prayer before meals before the seamen ate — </a:t>
            </a:r>
            <a:r>
              <a:rPr lang="en-US" b="1" dirty="0" smtClean="0">
                <a:solidFill>
                  <a:srgbClr val="C00000"/>
                </a:solidFill>
                <a:latin typeface="Arial" pitchFamily="34" charset="0"/>
                <a:cs typeface="Arial" pitchFamily="34" charset="0"/>
              </a:rPr>
              <a:t>Acts 27:35.</a:t>
            </a:r>
          </a:p>
          <a:p>
            <a:pPr hangingPunct="0">
              <a:buNone/>
            </a:pPr>
            <a:endParaRPr lang="en-US" dirty="0" smtClean="0">
              <a:latin typeface="Arial" pitchFamily="34" charset="0"/>
              <a:cs typeface="Arial" pitchFamily="34" charset="0"/>
            </a:endParaRPr>
          </a:p>
          <a:p>
            <a:pPr hangingPunct="0">
              <a:buNone/>
            </a:pP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77500" lnSpcReduction="20000"/>
          </a:bodyPr>
          <a:lstStyle/>
          <a:p>
            <a:pPr hangingPunct="0"/>
            <a:r>
              <a:rPr lang="en-US" dirty="0" smtClean="0">
                <a:latin typeface="Arial" pitchFamily="34" charset="0"/>
                <a:cs typeface="Arial" pitchFamily="34" charset="0"/>
              </a:rPr>
              <a:t>In </a:t>
            </a:r>
            <a:r>
              <a:rPr lang="en-US" b="1" dirty="0" smtClean="0">
                <a:solidFill>
                  <a:srgbClr val="0070C0"/>
                </a:solidFill>
                <a:latin typeface="Arial" pitchFamily="34" charset="0"/>
                <a:cs typeface="Arial" pitchFamily="34" charset="0"/>
              </a:rPr>
              <a:t>4:6-10</a:t>
            </a:r>
            <a:r>
              <a:rPr lang="en-US" dirty="0" smtClean="0">
                <a:latin typeface="Arial" pitchFamily="34" charset="0"/>
                <a:cs typeface="Arial" pitchFamily="34" charset="0"/>
              </a:rPr>
              <a:t> we have a doctrinal defense against apostasy.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4:6 — “In pointing out these things to the brethern, you will be a good servant of Christ Jesus, constantly nourished on the words of the faith and of the sound doctrine which you have been following.”</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“pointing out these things” </a:t>
            </a:r>
            <a:r>
              <a:rPr lang="en-US" dirty="0" smtClean="0">
                <a:latin typeface="Arial" pitchFamily="34" charset="0"/>
                <a:cs typeface="Arial" pitchFamily="34" charset="0"/>
              </a:rPr>
              <a:t>– PMPtc HUPOTITHEMI - In the middle voice is means to point out something to someone in order to do something for someone, to teach something to someone from the position of authority.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Here it means to teach with authority. Every pastor should study, study, study, so that he can teach with authority.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Once a man enters the ministry and has his own congregation his life and most of his time should be devoted to studying the Word of God.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28600"/>
            <a:ext cx="9144000" cy="6629400"/>
          </a:xfrm>
        </p:spPr>
        <p:txBody>
          <a:bodyPr>
            <a:normAutofit fontScale="85000" lnSpcReduction="20000"/>
          </a:bodyPr>
          <a:lstStyle/>
          <a:p>
            <a:r>
              <a:rPr lang="en-US" dirty="0" smtClean="0">
                <a:latin typeface="Arial" pitchFamily="34" charset="0"/>
                <a:cs typeface="Arial" pitchFamily="34" charset="0"/>
              </a:rPr>
              <a:t>They are both very technical words with a slight difference in the meaning. </a:t>
            </a:r>
          </a:p>
          <a:p>
            <a:endParaRPr lang="en-US" i="1" dirty="0" smtClean="0">
              <a:latin typeface="Arial" pitchFamily="34" charset="0"/>
              <a:cs typeface="Arial" pitchFamily="34" charset="0"/>
            </a:endParaRPr>
          </a:p>
          <a:p>
            <a:r>
              <a:rPr lang="en-US" i="1" dirty="0" smtClean="0">
                <a:latin typeface="Arial" pitchFamily="34" charset="0"/>
                <a:cs typeface="Arial" pitchFamily="34" charset="0"/>
              </a:rPr>
              <a:t>ESUEBEIA </a:t>
            </a:r>
            <a:r>
              <a:rPr lang="en-US" dirty="0" smtClean="0">
                <a:latin typeface="Arial" pitchFamily="34" charset="0"/>
                <a:cs typeface="Arial" pitchFamily="34" charset="0"/>
              </a:rPr>
              <a:t> is actually the establishing of the balance of residency in the soul through the study and application of doctrine.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THEOSEBEIA  is the result of this in occupation with the person of Jesus Christ.</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Godliness therefore refers to the balance of residency and becomes a synonym for experiential sanctification — phase two sanctification or occupation with Christ.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c) Godliness is based on the escutcheon of the royal family or the indwelling presence of God the Holy Spirit.		</a:t>
            </a:r>
          </a:p>
          <a:p>
            <a:endParaRPr lang="en-US" dirty="0">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r>
              <a:rPr lang="en-US" b="1" dirty="0" smtClean="0">
                <a:solidFill>
                  <a:srgbClr val="0070C0"/>
                </a:solidFill>
                <a:latin typeface="Arial" pitchFamily="34" charset="0"/>
                <a:cs typeface="Arial" pitchFamily="34" charset="0"/>
              </a:rPr>
              <a:t>“of these things” </a:t>
            </a:r>
            <a:r>
              <a:rPr lang="en-US" dirty="0" smtClean="0">
                <a:latin typeface="Arial" pitchFamily="34" charset="0"/>
                <a:cs typeface="Arial" pitchFamily="34" charset="0"/>
              </a:rPr>
              <a:t>— This emphasizes the doctrinal content of this epistle.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primary function of the pastor-guardian of the local church.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cannot accomplish it without studying. He cannot be a student of the Word without many years of preparation, his own academic preparation, his own spiritual growth, and everything that goes to make up his self-discipline and consistency of study.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means that his own congregation as members of the royal family of God are insulated from evil and able to advance.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First there is a defense perimeter established and then from that there is an attack. </a:t>
            </a:r>
          </a:p>
          <a:p>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dirty="0" smtClean="0">
                <a:latin typeface="Arial" pitchFamily="34" charset="0"/>
                <a:cs typeface="Arial" pitchFamily="34" charset="0"/>
              </a:rPr>
              <a:t>But you must be on balance before you take the offensive.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Any time an offensive is launched there must be stability.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must have initiative from a stabilized situation.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same thing is true of every generation: it is the stabilized congregation that finally makes the attack.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takes a lot of doctrine from which to launch the attack. Every great attack in history has been launched from a stabilized perimeter. </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10000"/>
          </a:bodyPr>
          <a:lstStyle/>
          <a:p>
            <a:pPr hangingPunct="0"/>
            <a:r>
              <a:rPr lang="en-US" b="1" dirty="0" smtClean="0">
                <a:solidFill>
                  <a:srgbClr val="0070C0"/>
                </a:solidFill>
                <a:latin typeface="Arial" pitchFamily="34" charset="0"/>
                <a:cs typeface="Arial" pitchFamily="34" charset="0"/>
              </a:rPr>
              <a:t>“constantly nourished on the words of the faith” </a:t>
            </a:r>
            <a:r>
              <a:rPr lang="en-US" dirty="0" smtClean="0">
                <a:latin typeface="Arial" pitchFamily="34" charset="0"/>
                <a:cs typeface="Arial" pitchFamily="34" charset="0"/>
              </a:rPr>
              <a:t>– PPPtc ENTROPHO – nourished.  The pastor can never stop being a devoted student of the Word of God.  LOGOI PISTIS – words or doctrine of faith.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passive voice: the pastor himself receives spiritual growth from his own study of the Word. He is an exception to the rule.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congregation gets its spiritual growth by listening to the teaching of the Word, he gets his by studying.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 good servant of Christ Jesus” </a:t>
            </a:r>
            <a:r>
              <a:rPr lang="en-US" dirty="0" smtClean="0">
                <a:latin typeface="Arial" pitchFamily="34" charset="0"/>
                <a:cs typeface="Arial" pitchFamily="34" charset="0"/>
              </a:rPr>
              <a:t>– KALOS DIAKONOI – honorable.  No pastor can be honorable unless he teaches the Word all the time. 	</a:t>
            </a:r>
          </a:p>
          <a:p>
            <a:endParaRPr lang="en-US" dirty="0">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“By teaching these things to the members of the royal family of God you will be an honorable minister of Christ Jesus, constantly being nourished in the principles from the doctrine.”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“good doctrine” </a:t>
            </a:r>
            <a:r>
              <a:rPr lang="en-US" dirty="0" smtClean="0">
                <a:latin typeface="Arial" pitchFamily="34" charset="0"/>
                <a:cs typeface="Arial" pitchFamily="34" charset="0"/>
              </a:rPr>
              <a:t>— KALOS DIDASKALIA -   </a:t>
            </a:r>
            <a:r>
              <a:rPr lang="en-US" b="1" dirty="0" smtClean="0">
                <a:solidFill>
                  <a:srgbClr val="0070C0"/>
                </a:solidFill>
                <a:latin typeface="Arial" pitchFamily="34" charset="0"/>
                <a:cs typeface="Arial" pitchFamily="34" charset="0"/>
              </a:rPr>
              <a:t>“even from advantageous </a:t>
            </a:r>
            <a:r>
              <a:rPr lang="en-US" dirty="0" smtClean="0">
                <a:latin typeface="Arial" pitchFamily="34" charset="0"/>
                <a:cs typeface="Arial" pitchFamily="34" charset="0"/>
              </a:rPr>
              <a:t>[or honorable] </a:t>
            </a:r>
            <a:r>
              <a:rPr lang="en-US" b="1" dirty="0" smtClean="0">
                <a:solidFill>
                  <a:srgbClr val="0070C0"/>
                </a:solidFill>
                <a:latin typeface="Arial" pitchFamily="34" charset="0"/>
                <a:cs typeface="Arial" pitchFamily="34" charset="0"/>
              </a:rPr>
              <a:t>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Principles</a:t>
            </a:r>
          </a:p>
          <a:p>
            <a:r>
              <a:rPr lang="en-US" dirty="0" smtClean="0">
                <a:latin typeface="Arial" pitchFamily="34" charset="0"/>
                <a:cs typeface="Arial" pitchFamily="34" charset="0"/>
              </a:rPr>
              <a:t>1. The adjective KALOS means both desirable and advantageous. Doctrine is more desirable than anything in life, and for the royal family of God doctrine is more advantageous than anything in life.</a:t>
            </a:r>
            <a:endParaRPr lang="en-US" dirty="0">
              <a:latin typeface="Arial" pitchFamily="34" charset="0"/>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hangingPunct="0"/>
            <a:r>
              <a:rPr lang="en-US" dirty="0" smtClean="0">
                <a:latin typeface="Arial" pitchFamily="34" charset="0"/>
                <a:cs typeface="Arial" pitchFamily="34" charset="0"/>
              </a:rPr>
              <a:t>2. Doctrine is advantageous to the believer as the means of the tactical victory of the angelic conflict. The tactical victory comes at the point of greater-grace when God can provide paragraph blessings in time (SG</a:t>
            </a:r>
            <a:r>
              <a:rPr lang="en-US" baseline="30000" dirty="0" smtClean="0">
                <a:latin typeface="Arial" pitchFamily="34" charset="0"/>
                <a:cs typeface="Arial" pitchFamily="34" charset="0"/>
              </a:rPr>
              <a:t>2)</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Doctrine is advantageous in glorifying God.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Doctrine is advantageous in spiritual growth and fulfilling all the objectives of this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Doctrine resident in the soul has every positive spiritual advantage as well as protecting the believer from apostasy.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This means that doctrine is KALOS, advantageous in protecting the believer from divine discipline, the influence of evil and failure.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r>
              <a:rPr lang="en-US" dirty="0" smtClean="0">
                <a:latin typeface="Arial" pitchFamily="34" charset="0"/>
                <a:cs typeface="Arial" pitchFamily="34" charset="0"/>
              </a:rPr>
              <a:t>We are designed for victory, we were never designed for failure.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only reason that we are failures is because we fail to take in doctrine.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Sin is not the issue in the Christian life, it is doctrine versus evil, it is what you think: being influenced by doctrine or influenced by evil.</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“doctrine which you have been following” </a:t>
            </a:r>
            <a:r>
              <a:rPr lang="en-US" dirty="0" smtClean="0">
                <a:latin typeface="Arial" pitchFamily="34" charset="0"/>
                <a:cs typeface="Arial" pitchFamily="34" charset="0"/>
              </a:rPr>
              <a:t>– Pf Act Indic – PARAKOLOUGEO - means to follow with the mind, to concentrate on, to make something one’s own by study and application. </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“By teaching these things to the brethren, you will be an </a:t>
            </a:r>
            <a:r>
              <a:rPr lang="en-US" b="1" dirty="0" err="1" smtClean="0">
                <a:solidFill>
                  <a:srgbClr val="0070C0"/>
                </a:solidFill>
                <a:latin typeface="Arial" pitchFamily="34" charset="0"/>
                <a:cs typeface="Arial" pitchFamily="34" charset="0"/>
              </a:rPr>
              <a:t>honourable</a:t>
            </a:r>
            <a:r>
              <a:rPr lang="en-US" b="1" dirty="0" smtClean="0">
                <a:solidFill>
                  <a:srgbClr val="0070C0"/>
                </a:solidFill>
                <a:latin typeface="Arial" pitchFamily="34" charset="0"/>
                <a:cs typeface="Arial" pitchFamily="34" charset="0"/>
              </a:rPr>
              <a:t> minister of Christ Jesus, constantly being nourished in the principles from doctrine, even from advantageous doctrine on which you have concentrated, with the result that you possess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cannot teach what you do not know; you cannot communicate what you do not possess; you cannot give what you do not own.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pastor must own doctrine in his soul, it must be his personal possession before he can give it to his congregation. </a:t>
            </a:r>
          </a:p>
          <a:p>
            <a:endParaRPr lang="en-US" dirty="0">
              <a:latin typeface="Arial" pitchFamily="34" charset="0"/>
              <a:cs typeface="Arial"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No minister is qualified for the pastorate or guardianship of the local church until he has saturated himself with doctrine. It is a continual process, he never quits studying.</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This means the intense function of study and application under the strictest academic discipline.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Until the man who has the spiritual gift of pastor-teacher is a man of doctrine he is not qualified to function as the pastor-guardian of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Doctrine is the key to the pastor’s life because doctrine is the key to the function of the royal family. </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hangingPunct="0"/>
            <a:r>
              <a:rPr lang="en-US" dirty="0" smtClean="0">
                <a:latin typeface="Arial" pitchFamily="34" charset="0"/>
                <a:cs typeface="Arial" pitchFamily="34" charset="0"/>
              </a:rPr>
              <a:t>5. Bible teaching from the pulpit, then, is the only defense against Church Age apostasy and the only hope for our country.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Therefore the pastor must constantly exegete, teach, verses by verse in an expository manner. This means there is no substitute for the communication of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There is no protection against apostasy apart from the study and application of doctrine. That demands that the pastor take the initiative and be aggressive in communicating God’s Word.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the Importance of Doctrine</a:t>
            </a:r>
          </a:p>
          <a:p>
            <a:pPr hangingPunct="0"/>
            <a:r>
              <a:rPr lang="en-US" dirty="0" smtClean="0">
                <a:latin typeface="Arial" pitchFamily="34" charset="0"/>
                <a:cs typeface="Arial" pitchFamily="34" charset="0"/>
              </a:rPr>
              <a:t>1. Definition. The word “doctrine” itself means teaching. Bible doctrine is the content of Bible communication by teaching and instruction.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hangingPunct="0"/>
            <a:r>
              <a:rPr lang="en-US" dirty="0" smtClean="0">
                <a:latin typeface="Arial" pitchFamily="34" charset="0"/>
                <a:cs typeface="Arial" pitchFamily="34" charset="0"/>
              </a:rPr>
              <a:t>Doctrine is the communication of Bible subjects based upon exegetical analysis from the original languages, context analysis, classification of subject, and teaching which analyses and interprets every passage in the Word of God. Doctrine is what the Bible teaches.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Grace in the genius of God, doctrine is the manifestation of His genius.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Biblical nomenclature.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legacy of believers is Bible doctrine — that is, the believer’s legacy in time. </a:t>
            </a:r>
            <a:r>
              <a:rPr lang="en-US" b="1" dirty="0" smtClean="0">
                <a:solidFill>
                  <a:srgbClr val="C00000"/>
                </a:solidFill>
                <a:latin typeface="Arial" pitchFamily="34" charset="0"/>
                <a:cs typeface="Arial" pitchFamily="34" charset="0"/>
              </a:rPr>
              <a:t>Psalm 138:2. </a:t>
            </a:r>
          </a:p>
          <a:p>
            <a:pPr hangingPunct="0"/>
            <a:endParaRPr lang="en-US" dirty="0" smtClean="0">
              <a:latin typeface="Arial" pitchFamily="34" charset="0"/>
              <a:cs typeface="Arial" pitchFamily="34" charset="0"/>
            </a:endParaRPr>
          </a:p>
          <a:p>
            <a:pPr hangingPunct="0"/>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28600"/>
            <a:ext cx="9144000" cy="6629400"/>
          </a:xfrm>
        </p:spPr>
        <p:txBody>
          <a:bodyPr>
            <a:normAutofit fontScale="85000" lnSpcReduction="10000"/>
          </a:bodyPr>
          <a:lstStyle/>
          <a:p>
            <a:r>
              <a:rPr lang="en-US" dirty="0" smtClean="0">
                <a:latin typeface="Arial" pitchFamily="34" charset="0"/>
                <a:cs typeface="Arial" pitchFamily="34" charset="0"/>
              </a:rPr>
              <a:t>      d) Godliness is that balance of residency in the soul of the believer whereby he is filled with the Spirit and possesses maximum doctrine in the soul which produces maximum love for God.</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e) Godliness, then, is the status quo of the super-grace or mature believer. The second noun </a:t>
            </a:r>
            <a:r>
              <a:rPr lang="en-US" i="1" dirty="0" err="1" smtClean="0">
                <a:latin typeface="Arial" pitchFamily="34" charset="0"/>
                <a:cs typeface="Arial" pitchFamily="34" charset="0"/>
              </a:rPr>
              <a:t>qeosebeia</a:t>
            </a:r>
            <a:r>
              <a:rPr lang="en-US" dirty="0" smtClean="0">
                <a:latin typeface="Arial" pitchFamily="34" charset="0"/>
                <a:cs typeface="Arial" pitchFamily="34" charset="0"/>
              </a:rPr>
              <a:t> indicates his occupation with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establishment and human authority is necessary for the function of godliness — </a:t>
            </a:r>
            <a:r>
              <a:rPr lang="en-US" b="1" dirty="0" smtClean="0">
                <a:solidFill>
                  <a:srgbClr val="C00000"/>
                </a:solidFill>
                <a:latin typeface="Arial" pitchFamily="34" charset="0"/>
                <a:cs typeface="Arial" pitchFamily="34" charset="0"/>
              </a:rPr>
              <a:t>1 Timothy 2:2</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Godliness is also related to knowledge of doctrine — </a:t>
            </a:r>
            <a:r>
              <a:rPr lang="en-US" b="1" dirty="0" smtClean="0">
                <a:solidFill>
                  <a:srgbClr val="C00000"/>
                </a:solidFill>
                <a:latin typeface="Arial" pitchFamily="34" charset="0"/>
                <a:cs typeface="Arial" pitchFamily="34" charset="0"/>
              </a:rPr>
              <a:t>Titus 1:1. </a:t>
            </a: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Therefore godliness demands discipline — </a:t>
            </a:r>
            <a:r>
              <a:rPr lang="en-US" b="1" dirty="0" smtClean="0">
                <a:solidFill>
                  <a:srgbClr val="C00000"/>
                </a:solidFill>
                <a:latin typeface="Arial" pitchFamily="34" charset="0"/>
                <a:cs typeface="Arial" pitchFamily="34" charset="0"/>
              </a:rPr>
              <a:t>1 Timothy 4:7.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r>
              <a:rPr lang="en-US" dirty="0" smtClean="0">
                <a:latin typeface="Arial" pitchFamily="34" charset="0"/>
                <a:cs typeface="Arial" pitchFamily="34" charset="0"/>
              </a:rPr>
              <a:t>4. In His dying breath Jesus Christ made doctrine the spiritual legacy of the royal family of God — a comparison of </a:t>
            </a:r>
            <a:r>
              <a:rPr lang="en-US" b="1" dirty="0" smtClean="0">
                <a:solidFill>
                  <a:srgbClr val="C00000"/>
                </a:solidFill>
                <a:latin typeface="Arial" pitchFamily="34" charset="0"/>
                <a:cs typeface="Arial" pitchFamily="34" charset="0"/>
              </a:rPr>
              <a:t>Luke 23:46 and Psalm 31:5</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“Into your hands I deposit my Spirit Father, for you have delivered me, O Jehovah, God of doctrine.”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Doctrine was the great motivator of our Lord during the first advent and during His saving ministry on the cross.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Bible doctrine preexisted the human race — </a:t>
            </a:r>
            <a:r>
              <a:rPr lang="en-US" b="1" dirty="0" smtClean="0">
                <a:solidFill>
                  <a:srgbClr val="C00000"/>
                </a:solidFill>
                <a:latin typeface="Arial" pitchFamily="34" charset="0"/>
                <a:cs typeface="Arial" pitchFamily="34" charset="0"/>
              </a:rPr>
              <a:t>Proverbs 8 </a:t>
            </a:r>
            <a:r>
              <a:rPr lang="en-US" dirty="0" smtClean="0">
                <a:latin typeface="Arial" pitchFamily="34" charset="0"/>
                <a:cs typeface="Arial" pitchFamily="34" charset="0"/>
              </a:rPr>
              <a:t>records how Bible doctrine was with God in eternity past, before the creation of the universe. </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dirty="0" smtClean="0">
                <a:latin typeface="Arial" pitchFamily="34" charset="0"/>
                <a:cs typeface="Arial" pitchFamily="34" charset="0"/>
              </a:rPr>
              <a:t>6. The attitude toward doctrine determines whether the believer is blessed or disciplined in time.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A continuous positive attitude means to be influenced by doctrine.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continuous negative attitude means to be influenced by evil.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attitude toward doctrine determines whether the believer is blessed or disciplined in time — </a:t>
            </a:r>
            <a:r>
              <a:rPr lang="en-US" b="1" dirty="0" smtClean="0">
                <a:solidFill>
                  <a:srgbClr val="C00000"/>
                </a:solidFill>
                <a:latin typeface="Arial" pitchFamily="34" charset="0"/>
                <a:cs typeface="Arial" pitchFamily="34" charset="0"/>
              </a:rPr>
              <a:t>Proverbs 8:33-36.</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real issue is doctrine versus evil. Doctrine is a system of thought; evil is a system of thought. </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dirty="0" smtClean="0">
                <a:latin typeface="Arial" pitchFamily="34" charset="0"/>
                <a:cs typeface="Arial" pitchFamily="34" charset="0"/>
              </a:rPr>
              <a:t>A thought can make or break you. What you think is more important than what you do.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your thinking is doctrine then you go on to blessing and glory.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your thinking is evil then you go from one stage of discipline to another until you have died the sin unto death.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7. Therefore doctrine is the basis for the distribution of greater-grace blessings — </a:t>
            </a:r>
            <a:r>
              <a:rPr lang="en-US" b="1" dirty="0" smtClean="0">
                <a:solidFill>
                  <a:srgbClr val="C00000"/>
                </a:solidFill>
                <a:latin typeface="Arial" pitchFamily="34" charset="0"/>
                <a:cs typeface="Arial" pitchFamily="34" charset="0"/>
              </a:rPr>
              <a:t>Isaiah 53:12.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The study and application of doctrine means maximum doctrine in the soul.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85000" lnSpcReduction="20000"/>
          </a:bodyPr>
          <a:lstStyle/>
          <a:p>
            <a:pPr hangingPunct="0"/>
            <a:r>
              <a:rPr lang="en-US" dirty="0" smtClean="0">
                <a:latin typeface="Arial" pitchFamily="34" charset="0"/>
                <a:cs typeface="Arial" pitchFamily="34" charset="0"/>
              </a:rPr>
              <a:t>God is free to give you your own blessing paragraph in time with its spiritual blessings, its temporal blessings, and its dying blessings.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Really the only reason that you are still alive right now is so that God can bless you.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left here to take in doctrine so that God is free to bless us, so He is free to provide us on the basis of our doctrinal capacity.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Isaiah 53:12 — “Therefore I</a:t>
            </a:r>
            <a:r>
              <a:rPr lang="en-US" dirty="0" smtClean="0">
                <a:latin typeface="Arial" pitchFamily="34" charset="0"/>
                <a:cs typeface="Arial" pitchFamily="34" charset="0"/>
              </a:rPr>
              <a:t> [God the Father] </a:t>
            </a:r>
            <a:r>
              <a:rPr lang="en-US" b="1" dirty="0" smtClean="0">
                <a:solidFill>
                  <a:srgbClr val="C00000"/>
                </a:solidFill>
                <a:latin typeface="Arial" pitchFamily="34" charset="0"/>
                <a:cs typeface="Arial" pitchFamily="34" charset="0"/>
              </a:rPr>
              <a:t>will allot Him a portion with the great</a:t>
            </a:r>
            <a:r>
              <a:rPr lang="en-US" dirty="0" smtClean="0">
                <a:latin typeface="Arial" pitchFamily="34" charset="0"/>
                <a:cs typeface="Arial" pitchFamily="34" charset="0"/>
              </a:rPr>
              <a:t> (distribute the plunder of victory SG</a:t>
            </a:r>
            <a:r>
              <a:rPr lang="en-US" baseline="30000" dirty="0" smtClean="0">
                <a:latin typeface="Arial" pitchFamily="34" charset="0"/>
                <a:cs typeface="Arial" pitchFamily="34" charset="0"/>
              </a:rPr>
              <a:t>2</a:t>
            </a:r>
            <a:r>
              <a:rPr lang="en-US" dirty="0" smtClean="0">
                <a:latin typeface="Arial" pitchFamily="34" charset="0"/>
                <a:cs typeface="Arial" pitchFamily="34" charset="0"/>
              </a:rPr>
              <a:t>, SG</a:t>
            </a:r>
            <a:r>
              <a:rPr lang="en-US" baseline="30000" dirty="0" smtClean="0">
                <a:latin typeface="Arial" pitchFamily="34" charset="0"/>
                <a:cs typeface="Arial" pitchFamily="34" charset="0"/>
              </a:rPr>
              <a:t>3  </a:t>
            </a:r>
            <a:r>
              <a:rPr lang="en-US" dirty="0" smtClean="0">
                <a:latin typeface="Arial" pitchFamily="34" charset="0"/>
                <a:cs typeface="Arial" pitchFamily="34" charset="0"/>
              </a:rPr>
              <a:t>to Christ at the right hand)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because of the many </a:t>
            </a:r>
            <a:r>
              <a:rPr lang="en-US" dirty="0" smtClean="0">
                <a:latin typeface="Arial" pitchFamily="34" charset="0"/>
                <a:cs typeface="Arial" pitchFamily="34" charset="0"/>
              </a:rPr>
              <a:t>[believers of the royal family], </a:t>
            </a:r>
            <a:r>
              <a:rPr lang="en-US" b="1" dirty="0" smtClean="0">
                <a:solidFill>
                  <a:srgbClr val="C00000"/>
                </a:solidFill>
                <a:latin typeface="Arial" pitchFamily="34" charset="0"/>
                <a:cs typeface="Arial" pitchFamily="34" charset="0"/>
              </a:rPr>
              <a:t>then he </a:t>
            </a:r>
            <a:r>
              <a:rPr lang="en-US" dirty="0" smtClean="0">
                <a:latin typeface="Arial" pitchFamily="34" charset="0"/>
                <a:cs typeface="Arial" pitchFamily="34" charset="0"/>
              </a:rPr>
              <a:t>[the glorified Christ] </a:t>
            </a:r>
            <a:r>
              <a:rPr lang="en-US" b="1" dirty="0" smtClean="0">
                <a:solidFill>
                  <a:srgbClr val="C00000"/>
                </a:solidFill>
                <a:latin typeface="Arial" pitchFamily="34" charset="0"/>
                <a:cs typeface="Arial" pitchFamily="34" charset="0"/>
              </a:rPr>
              <a:t>will distribute the plunder of victory </a:t>
            </a:r>
            <a:r>
              <a:rPr lang="en-US" dirty="0" smtClean="0">
                <a:latin typeface="Arial" pitchFamily="34" charset="0"/>
                <a:cs typeface="Arial" pitchFamily="34" charset="0"/>
              </a:rPr>
              <a:t>[SG</a:t>
            </a:r>
            <a:r>
              <a:rPr lang="en-US" baseline="30000" dirty="0" smtClean="0">
                <a:latin typeface="Arial" pitchFamily="34" charset="0"/>
                <a:cs typeface="Arial" pitchFamily="34" charset="0"/>
              </a:rPr>
              <a:t>2 </a:t>
            </a:r>
            <a:r>
              <a:rPr lang="en-US" dirty="0" smtClean="0">
                <a:latin typeface="Arial" pitchFamily="34" charset="0"/>
                <a:cs typeface="Arial" pitchFamily="34" charset="0"/>
              </a:rPr>
              <a:t>and SG</a:t>
            </a:r>
            <a:r>
              <a:rPr lang="en-US" baseline="30000" dirty="0" smtClean="0">
                <a:latin typeface="Arial" pitchFamily="34" charset="0"/>
                <a:cs typeface="Arial" pitchFamily="34" charset="0"/>
              </a:rPr>
              <a:t>3</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hangingPunct="0"/>
            <a:r>
              <a:rPr lang="en-US" b="1" dirty="0" smtClean="0">
                <a:solidFill>
                  <a:srgbClr val="C00000"/>
                </a:solidFill>
                <a:latin typeface="Arial" pitchFamily="34" charset="0"/>
                <a:cs typeface="Arial" pitchFamily="34" charset="0"/>
              </a:rPr>
              <a:t>to the great ones </a:t>
            </a:r>
            <a:r>
              <a:rPr lang="en-US" dirty="0" smtClean="0">
                <a:latin typeface="Arial" pitchFamily="34" charset="0"/>
                <a:cs typeface="Arial" pitchFamily="34" charset="0"/>
              </a:rPr>
              <a:t>[greater-grace believers of this dispensation], </a:t>
            </a:r>
            <a:r>
              <a:rPr lang="en-US" b="1" dirty="0" smtClean="0">
                <a:solidFill>
                  <a:srgbClr val="C00000"/>
                </a:solidFill>
                <a:latin typeface="Arial" pitchFamily="34" charset="0"/>
                <a:cs typeface="Arial" pitchFamily="34" charset="0"/>
              </a:rPr>
              <a:t>because he </a:t>
            </a:r>
            <a:r>
              <a:rPr lang="en-US" dirty="0" smtClean="0">
                <a:latin typeface="Arial" pitchFamily="34" charset="0"/>
                <a:cs typeface="Arial" pitchFamily="34" charset="0"/>
              </a:rPr>
              <a:t>[Christ</a:t>
            </a:r>
            <a:r>
              <a:rPr lang="en-US" b="1"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poured out his soul to death </a:t>
            </a:r>
            <a:r>
              <a:rPr lang="en-US" dirty="0" smtClean="0">
                <a:latin typeface="Arial" pitchFamily="34" charset="0"/>
                <a:cs typeface="Arial" pitchFamily="34" charset="0"/>
              </a:rPr>
              <a:t>[physical] death; prior to this he was identified with the offerings for sins [spiritual death];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And was numbered with the transgressors</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Yet He Himself bore the sin of many, and interceded for the transgressors and about the offering for sin </a:t>
            </a:r>
            <a:r>
              <a:rPr lang="en-US" dirty="0" smtClean="0">
                <a:latin typeface="Arial" pitchFamily="34" charset="0"/>
                <a:cs typeface="Arial" pitchFamily="34" charset="0"/>
              </a:rPr>
              <a:t>[basis of saving grace] </a:t>
            </a:r>
            <a:r>
              <a:rPr lang="en-US" b="1" dirty="0" smtClean="0">
                <a:solidFill>
                  <a:srgbClr val="C00000"/>
                </a:solidFill>
                <a:latin typeface="Arial" pitchFamily="34" charset="0"/>
                <a:cs typeface="Arial" pitchFamily="34" charset="0"/>
              </a:rPr>
              <a:t>it caused to fall upon him.”</a:t>
            </a:r>
          </a:p>
          <a:p>
            <a:endParaRPr lang="en-US" dirty="0" smtClean="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pitchFamily="34" charset="0"/>
                <a:cs typeface="Arial" pitchFamily="34" charset="0"/>
              </a:rPr>
              <a:t>8. Doctrine, then, is the basis for the distribution of surpassing blessing [SG</a:t>
            </a:r>
            <a:r>
              <a:rPr lang="en-US" baseline="30000" dirty="0" smtClean="0">
                <a:latin typeface="Arial" pitchFamily="34" charset="0"/>
                <a:cs typeface="Arial" pitchFamily="34" charset="0"/>
              </a:rPr>
              <a:t>3</a:t>
            </a:r>
            <a:r>
              <a:rPr lang="en-US" dirty="0" smtClean="0">
                <a:latin typeface="Arial" pitchFamily="34" charset="0"/>
                <a:cs typeface="Arial" pitchFamily="34" charset="0"/>
              </a:rPr>
              <a:t>] for eternity — </a:t>
            </a:r>
            <a:r>
              <a:rPr lang="en-US" b="1" dirty="0" smtClean="0">
                <a:solidFill>
                  <a:srgbClr val="C00000"/>
                </a:solidFill>
                <a:latin typeface="Arial" pitchFamily="34" charset="0"/>
                <a:cs typeface="Arial" pitchFamily="34" charset="0"/>
              </a:rPr>
              <a:t>Hebrews 11:9,10 cf.. 11:13; James 1:25 cf. 2:12,13.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a:t>
            </a:r>
            <a:r>
              <a:rPr lang="en-US" u="sng" dirty="0" smtClean="0">
                <a:latin typeface="Arial" pitchFamily="34" charset="0"/>
                <a:cs typeface="Arial" pitchFamily="34" charset="0"/>
              </a:rPr>
              <a:t>Principle</a:t>
            </a:r>
            <a:r>
              <a:rPr lang="en-US" dirty="0" smtClean="0">
                <a:latin typeface="Arial" pitchFamily="34" charset="0"/>
                <a:cs typeface="Arial" pitchFamily="34" charset="0"/>
              </a:rPr>
              <a:t>: Bible doctrine must be more real than empirical knowledge — </a:t>
            </a:r>
            <a:r>
              <a:rPr lang="en-US" b="1" dirty="0" smtClean="0">
                <a:solidFill>
                  <a:srgbClr val="C00000"/>
                </a:solidFill>
                <a:latin typeface="Arial" pitchFamily="34" charset="0"/>
                <a:cs typeface="Arial" pitchFamily="34" charset="0"/>
              </a:rPr>
              <a:t>2 Peter 1:12-21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What the Word of God says must become more real than what you see, taste, touch, smell, hear.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If there is a conflict then the Bible is always right. Bible doctrine is the criterion for the royal family as well as the means of blessing.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Lack of Bible doctrine destroys a nation — </a:t>
            </a:r>
            <a:r>
              <a:rPr lang="en-US" b="1" dirty="0" smtClean="0">
                <a:solidFill>
                  <a:srgbClr val="C00000"/>
                </a:solidFill>
                <a:latin typeface="Arial" pitchFamily="34" charset="0"/>
                <a:cs typeface="Arial" pitchFamily="34" charset="0"/>
              </a:rPr>
              <a:t>Hosea 4:1-6.</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hangingPunct="0"/>
            <a:r>
              <a:rPr lang="en-US" dirty="0" smtClean="0">
                <a:latin typeface="Arial" pitchFamily="34" charset="0"/>
                <a:cs typeface="Arial" pitchFamily="34" charset="0"/>
              </a:rPr>
              <a:t>11. Bible doctrine is part of the principle of living grace for phase two.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Under living grace God keeps us alive to take in doctrine, to move to the high ground and to receive blessing.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12. The plan of God is both advanced and vindicated through Bible doctrine — </a:t>
            </a:r>
            <a:r>
              <a:rPr lang="en-US" b="1" dirty="0" smtClean="0">
                <a:solidFill>
                  <a:srgbClr val="C00000"/>
                </a:solidFill>
                <a:latin typeface="Arial" pitchFamily="34" charset="0"/>
                <a:cs typeface="Arial" pitchFamily="34" charset="0"/>
              </a:rPr>
              <a:t>Isaiah 53;10; Romans 3:4.</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13. The pastor or communicator of doctrine establishes the balance of residency in the soul of the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principle of residency is threefold. It includes the indwelling of the body by the Holy Spirit — </a:t>
            </a:r>
            <a:r>
              <a:rPr lang="en-US" b="1" dirty="0" smtClean="0">
                <a:solidFill>
                  <a:srgbClr val="C00000"/>
                </a:solidFill>
                <a:latin typeface="Arial" pitchFamily="34" charset="0"/>
                <a:cs typeface="Arial" pitchFamily="34" charset="0"/>
              </a:rPr>
              <a:t>1 Corinthians 6:19</a:t>
            </a:r>
            <a:r>
              <a:rPr lang="en-US" dirty="0" smtClean="0">
                <a:latin typeface="Arial" pitchFamily="34" charset="0"/>
                <a:cs typeface="Arial" pitchFamily="34" charset="0"/>
              </a:rPr>
              <a:t>; the indwelling or controlling of the believer’s soul by the filling of the Spirit, and the indwelling of Bible doctrine.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dirty="0" smtClean="0">
                <a:latin typeface="Arial" pitchFamily="34" charset="0"/>
                <a:cs typeface="Arial" pitchFamily="34" charset="0"/>
              </a:rPr>
              <a:t>The pastor teaches you the Word of God, you believe it, and it becomes part of your norms and standards.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can bless you, whereby He can provide you everything apart from cosmos diabolicus.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the Holy Spirit has chosen in this dispensation to work through the Word.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vacancy of doctrine in the soul creates a demand for Bible teaching to reach maturity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14. Therefore the importance of the consistency of study and application — </a:t>
            </a:r>
            <a:r>
              <a:rPr lang="en-US" b="1" dirty="0" smtClean="0">
                <a:solidFill>
                  <a:srgbClr val="C00000"/>
                </a:solidFill>
                <a:latin typeface="Arial" pitchFamily="34" charset="0"/>
                <a:cs typeface="Arial" pitchFamily="34" charset="0"/>
              </a:rPr>
              <a:t>Hebrews 10:25, 35,36; Colossians 2:6,7</a:t>
            </a:r>
            <a:r>
              <a:rPr lang="en-US" b="1" dirty="0" smtClean="0">
                <a:solidFill>
                  <a:srgbClr val="C00000"/>
                </a:solidFill>
              </a:rPr>
              <a:t>. </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pitchFamily="34" charset="0"/>
                <a:cs typeface="Arial" pitchFamily="34" charset="0"/>
              </a:rPr>
              <a:t>15. The results of doctrine in the soul are many:</a:t>
            </a:r>
          </a:p>
          <a:p>
            <a:pPr hangingPunct="0"/>
            <a:r>
              <a:rPr lang="en-US" dirty="0" smtClean="0">
                <a:latin typeface="Arial" pitchFamily="34" charset="0"/>
                <a:cs typeface="Arial" pitchFamily="34" charset="0"/>
              </a:rPr>
              <a:t>	a) It produces confidence in time — </a:t>
            </a:r>
            <a:r>
              <a:rPr lang="en-US" b="1" dirty="0" smtClean="0">
                <a:solidFill>
                  <a:srgbClr val="C00000"/>
                </a:solidFill>
                <a:latin typeface="Arial" pitchFamily="34" charset="0"/>
                <a:cs typeface="Arial" pitchFamily="34" charset="0"/>
              </a:rPr>
              <a:t>Job 5:24-27;  2 Corinthians 5:6-8; Hebrews 10:35.</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It produces the divine viewpoint of life, it gives the dynamics of soul before anything else — </a:t>
            </a:r>
            <a:r>
              <a:rPr lang="en-US" b="1" dirty="0" smtClean="0">
                <a:solidFill>
                  <a:srgbClr val="C00000"/>
                </a:solidFill>
                <a:latin typeface="Arial" pitchFamily="34" charset="0"/>
                <a:cs typeface="Arial" pitchFamily="34" charset="0"/>
              </a:rPr>
              <a:t>Isaiah 55:7-9;  2 Corinthians 10:5.</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It orients the believer to the plan of God — </a:t>
            </a:r>
            <a:r>
              <a:rPr lang="en-US" b="1" dirty="0" smtClean="0">
                <a:solidFill>
                  <a:srgbClr val="C00000"/>
                </a:solidFill>
                <a:latin typeface="Arial" pitchFamily="34" charset="0"/>
                <a:cs typeface="Arial" pitchFamily="34" charset="0"/>
              </a:rPr>
              <a:t>Isaiah 26:3-4; Romans 8:28.</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d) It produces stability of mind — </a:t>
            </a:r>
            <a:r>
              <a:rPr lang="en-US" b="1" dirty="0" smtClean="0">
                <a:solidFill>
                  <a:srgbClr val="C00000"/>
                </a:solidFill>
                <a:latin typeface="Arial" pitchFamily="34" charset="0"/>
                <a:cs typeface="Arial" pitchFamily="34" charset="0"/>
              </a:rPr>
              <a:t>James 1:8</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e) It is the basis for divine guidance and the execution of the will of God — </a:t>
            </a:r>
            <a:r>
              <a:rPr lang="en-US" b="1" dirty="0" smtClean="0">
                <a:solidFill>
                  <a:srgbClr val="C00000"/>
                </a:solidFill>
                <a:latin typeface="Arial" pitchFamily="34" charset="0"/>
                <a:cs typeface="Arial" pitchFamily="34" charset="0"/>
              </a:rPr>
              <a:t>Romans 12:2-3</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hangingPunct="0"/>
            <a:r>
              <a:rPr lang="en-US" dirty="0" smtClean="0">
                <a:latin typeface="Arial" pitchFamily="34" charset="0"/>
                <a:cs typeface="Arial" pitchFamily="34" charset="0"/>
              </a:rPr>
              <a:t>     f) It leads to occupation with Christ, the capacity and ability to love God — </a:t>
            </a:r>
            <a:r>
              <a:rPr lang="en-US" b="1" dirty="0" smtClean="0">
                <a:solidFill>
                  <a:srgbClr val="C00000"/>
                </a:solidFill>
                <a:latin typeface="Arial" pitchFamily="34" charset="0"/>
                <a:cs typeface="Arial" pitchFamily="34" charset="0"/>
              </a:rPr>
              <a:t>Philippians 3:10; Ephesians 3:19; Hebrews 12:2,3.</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g) It attains and holds super-grace status — </a:t>
            </a:r>
            <a:r>
              <a:rPr lang="en-US" b="1" dirty="0" smtClean="0">
                <a:solidFill>
                  <a:srgbClr val="C00000"/>
                </a:solidFill>
                <a:latin typeface="Arial" pitchFamily="34" charset="0"/>
                <a:cs typeface="Arial" pitchFamily="34" charset="0"/>
              </a:rPr>
              <a:t>Philippians 3:12-14.</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h) It attains surpassing grace blessing in eternity — </a:t>
            </a:r>
            <a:r>
              <a:rPr lang="en-US" b="1" dirty="0" smtClean="0">
                <a:solidFill>
                  <a:srgbClr val="C00000"/>
                </a:solidFill>
                <a:latin typeface="Arial" pitchFamily="34" charset="0"/>
                <a:cs typeface="Arial" pitchFamily="34" charset="0"/>
              </a:rPr>
              <a:t>Hebrews 11:9,10,13; James 1:25; 2:12,13.</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28600"/>
            <a:ext cx="9144000" cy="6629400"/>
          </a:xfrm>
        </p:spPr>
        <p:txBody>
          <a:bodyPr>
            <a:normAutofit fontScale="85000" lnSpcReduction="10000"/>
          </a:bodyPr>
          <a:lstStyle/>
          <a:p>
            <a:pPr hangingPunct="0"/>
            <a:r>
              <a:rPr lang="en-US" dirty="0" smtClean="0">
                <a:latin typeface="Arial" pitchFamily="34" charset="0"/>
                <a:cs typeface="Arial" pitchFamily="34" charset="0"/>
              </a:rPr>
              <a:t>5. Godliness is profitable for time and eternity — </a:t>
            </a:r>
            <a:r>
              <a:rPr lang="en-US" b="1" dirty="0" smtClean="0">
                <a:solidFill>
                  <a:srgbClr val="C00000"/>
                </a:solidFill>
                <a:latin typeface="Arial" pitchFamily="34" charset="0"/>
                <a:cs typeface="Arial" pitchFamily="34" charset="0"/>
              </a:rPr>
              <a:t>1 Tim 4:8</a:t>
            </a:r>
            <a:r>
              <a:rPr lang="en-US" dirty="0" smtClean="0">
                <a:latin typeface="Arial" pitchFamily="34" charset="0"/>
                <a:cs typeface="Arial" pitchFamily="34" charset="0"/>
              </a:rPr>
              <a:t>, Blessings in time and eternity.  </a:t>
            </a:r>
          </a:p>
          <a:p>
            <a:pPr hangingPunct="0">
              <a:buNone/>
            </a:pPr>
            <a:r>
              <a:rPr lang="en-US" dirty="0" smtClean="0">
                <a:latin typeface="Arial" pitchFamily="34" charset="0"/>
                <a:cs typeface="Arial" pitchFamily="34" charset="0"/>
              </a:rPr>
              <a:t>	</a:t>
            </a:r>
          </a:p>
          <a:p>
            <a:r>
              <a:rPr lang="en-US" dirty="0" smtClean="0">
                <a:latin typeface="Arial" pitchFamily="34" charset="0"/>
                <a:cs typeface="Arial" pitchFamily="34" charset="0"/>
              </a:rPr>
              <a:t>6. The basis for godliness is the strategical victory of Jesus Christ in the first advent — </a:t>
            </a:r>
            <a:r>
              <a:rPr lang="en-US" b="1" dirty="0" smtClean="0">
                <a:solidFill>
                  <a:srgbClr val="C00000"/>
                </a:solidFill>
                <a:latin typeface="Arial" pitchFamily="34" charset="0"/>
                <a:cs typeface="Arial" pitchFamily="34" charset="0"/>
              </a:rPr>
              <a:t>1 Timothy 3:16</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Godliness is distorted by reversionists under the influence of evil — </a:t>
            </a:r>
            <a:r>
              <a:rPr lang="en-US" b="1" dirty="0" smtClean="0">
                <a:solidFill>
                  <a:srgbClr val="C00000"/>
                </a:solidFill>
                <a:latin typeface="Arial" pitchFamily="34" charset="0"/>
                <a:cs typeface="Arial" pitchFamily="34" charset="0"/>
              </a:rPr>
              <a:t>1 Timothy 6:3-5;  2 Timothy 3:2-5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 great gain of true godliness is found in </a:t>
            </a:r>
            <a:r>
              <a:rPr lang="en-US" b="1" dirty="0" smtClean="0">
                <a:solidFill>
                  <a:srgbClr val="C00000"/>
                </a:solidFill>
                <a:latin typeface="Arial" pitchFamily="34" charset="0"/>
                <a:cs typeface="Arial" pitchFamily="34" charset="0"/>
              </a:rPr>
              <a:t>1 Timothy 6:6</a:t>
            </a:r>
            <a:r>
              <a:rPr lang="en-US" dirty="0" smtClean="0">
                <a:latin typeface="Arial" pitchFamily="34" charset="0"/>
                <a:cs typeface="Arial" pitchFamily="34" charset="0"/>
              </a:rPr>
              <a:t>. Contentment is capacity for life, for love, for happiness, for blessing, based on inner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Godliness is attained under the principle of living grace — </a:t>
            </a:r>
            <a:r>
              <a:rPr lang="en-US" b="1" dirty="0" smtClean="0">
                <a:solidFill>
                  <a:srgbClr val="C00000"/>
                </a:solidFill>
                <a:latin typeface="Arial" pitchFamily="34" charset="0"/>
                <a:cs typeface="Arial" pitchFamily="34" charset="0"/>
              </a:rPr>
              <a:t>2 Peter 1:3</a:t>
            </a:r>
            <a:r>
              <a:rPr lang="en-US" dirty="0" smtClean="0">
                <a:latin typeface="Arial" pitchFamily="34" charset="0"/>
                <a:cs typeface="Arial" pitchFamily="34" charset="0"/>
              </a:rPr>
              <a:t>. Godliness is a Christian virtue —  </a:t>
            </a:r>
            <a:r>
              <a:rPr lang="en-US" b="1" dirty="0" smtClean="0">
                <a:solidFill>
                  <a:srgbClr val="C00000"/>
                </a:solidFill>
                <a:latin typeface="Arial" pitchFamily="34" charset="0"/>
                <a:cs typeface="Arial" pitchFamily="34" charset="0"/>
              </a:rPr>
              <a:t>2 Peter 1:6,7; 3:11. </a:t>
            </a:r>
            <a:r>
              <a:rPr lang="en-US" dirty="0" smtClean="0"/>
              <a:t> </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10000"/>
          </a:bodyPr>
          <a:lstStyle/>
          <a:p>
            <a:pPr hangingPunct="0"/>
            <a:r>
              <a:rPr lang="en-US" dirty="0" smtClean="0">
                <a:latin typeface="Arial" pitchFamily="34" charset="0"/>
                <a:cs typeface="Arial" pitchFamily="34" charset="0"/>
              </a:rPr>
              <a:t>16. There are many synonyms for doctrine in the soul:</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a) The language synonym — CHAKMAH and EPIGNOSIS.  These two words both means the same: maximum doctrine resident in the soul.</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b) The theological synonym — </a:t>
            </a:r>
            <a:r>
              <a:rPr lang="en-US" b="1" dirty="0" smtClean="0">
                <a:solidFill>
                  <a:srgbClr val="C00000"/>
                </a:solidFill>
                <a:latin typeface="Arial" pitchFamily="34" charset="0"/>
                <a:cs typeface="Arial" pitchFamily="34" charset="0"/>
              </a:rPr>
              <a:t>James 4:6</a:t>
            </a:r>
            <a:r>
              <a:rPr lang="en-US" dirty="0" smtClean="0">
                <a:latin typeface="Arial" pitchFamily="34" charset="0"/>
                <a:cs typeface="Arial" pitchFamily="34" charset="0"/>
              </a:rPr>
              <a:t>, MEIZONE CHARIN – greater grace, synonym for maturity.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The priestly synonym — </a:t>
            </a:r>
            <a:r>
              <a:rPr lang="en-US" b="1" dirty="0" smtClean="0">
                <a:solidFill>
                  <a:srgbClr val="C00000"/>
                </a:solidFill>
                <a:latin typeface="Arial" pitchFamily="34" charset="0"/>
                <a:cs typeface="Arial" pitchFamily="34" charset="0"/>
              </a:rPr>
              <a:t>Hebrews 13:10, “altar of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d) The building synonym — the edification complex [ECS], </a:t>
            </a:r>
            <a:r>
              <a:rPr lang="en-US" b="1" dirty="0" smtClean="0">
                <a:solidFill>
                  <a:srgbClr val="C00000"/>
                </a:solidFill>
                <a:latin typeface="Arial" pitchFamily="34" charset="0"/>
                <a:cs typeface="Arial" pitchFamily="34" charset="0"/>
              </a:rPr>
              <a:t>Ephesians 4:12,16. </a:t>
            </a:r>
          </a:p>
          <a:p>
            <a:pPr hangingPunct="0"/>
            <a:r>
              <a:rPr lang="en-US" dirty="0" smtClean="0">
                <a:latin typeface="Arial" pitchFamily="34" charset="0"/>
                <a:cs typeface="Arial" pitchFamily="34" charset="0"/>
              </a:rPr>
              <a:t>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85000" lnSpcReduction="20000"/>
          </a:bodyPr>
          <a:lstStyle/>
          <a:p>
            <a:pPr hangingPunct="0"/>
            <a:r>
              <a:rPr lang="en-US" dirty="0" smtClean="0">
                <a:latin typeface="Arial" pitchFamily="34" charset="0"/>
                <a:cs typeface="Arial" pitchFamily="34" charset="0"/>
              </a:rPr>
              <a:t>     e) The time synonym — redeeming the time. Toward God — </a:t>
            </a:r>
            <a:r>
              <a:rPr lang="en-US" b="1" dirty="0" smtClean="0">
                <a:solidFill>
                  <a:srgbClr val="C00000"/>
                </a:solidFill>
                <a:latin typeface="Arial" pitchFamily="34" charset="0"/>
                <a:cs typeface="Arial" pitchFamily="34" charset="0"/>
              </a:rPr>
              <a:t>Ephesians 5:16-18</a:t>
            </a:r>
            <a:r>
              <a:rPr lang="en-US" dirty="0" smtClean="0">
                <a:latin typeface="Arial" pitchFamily="34" charset="0"/>
                <a:cs typeface="Arial" pitchFamily="34" charset="0"/>
              </a:rPr>
              <a:t>; toward the unbeliever — </a:t>
            </a:r>
            <a:r>
              <a:rPr lang="en-US" b="1" dirty="0" smtClean="0">
                <a:solidFill>
                  <a:srgbClr val="C00000"/>
                </a:solidFill>
                <a:latin typeface="Arial" pitchFamily="34" charset="0"/>
                <a:cs typeface="Arial" pitchFamily="34" charset="0"/>
              </a:rPr>
              <a:t>Colossians 4:5</a:t>
            </a: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f) The central control synonym, the dictatorship of the soul — </a:t>
            </a:r>
            <a:r>
              <a:rPr lang="en-US" b="1" dirty="0" smtClean="0">
                <a:solidFill>
                  <a:srgbClr val="C00000"/>
                </a:solidFill>
                <a:latin typeface="Arial" pitchFamily="34" charset="0"/>
                <a:cs typeface="Arial" pitchFamily="34" charset="0"/>
              </a:rPr>
              <a:t>Ephesians 6:10</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g) Three military synonyms:  Putting on the full armor from God — </a:t>
            </a:r>
            <a:r>
              <a:rPr lang="en-US" b="1" dirty="0" smtClean="0">
                <a:solidFill>
                  <a:srgbClr val="C00000"/>
                </a:solidFill>
                <a:latin typeface="Arial" pitchFamily="34" charset="0"/>
                <a:cs typeface="Arial" pitchFamily="34" charset="0"/>
              </a:rPr>
              <a:t>Ephesians 6:11-18</a:t>
            </a:r>
            <a:r>
              <a:rPr lang="en-US" dirty="0" smtClean="0">
                <a:latin typeface="Arial" pitchFamily="34" charset="0"/>
                <a:cs typeface="Arial" pitchFamily="34" charset="0"/>
              </a:rPr>
              <a:t>; following the colors to the high ground — </a:t>
            </a:r>
            <a:r>
              <a:rPr lang="en-US" b="1" dirty="0" smtClean="0">
                <a:solidFill>
                  <a:srgbClr val="C00000"/>
                </a:solidFill>
                <a:latin typeface="Arial" pitchFamily="34" charset="0"/>
                <a:cs typeface="Arial" pitchFamily="34" charset="0"/>
              </a:rPr>
              <a:t>Hebrews 12:1,2</a:t>
            </a:r>
            <a:r>
              <a:rPr lang="en-US" dirty="0" smtClean="0">
                <a:latin typeface="Arial" pitchFamily="34" charset="0"/>
                <a:cs typeface="Arial" pitchFamily="34" charset="0"/>
              </a:rPr>
              <a:t>; establishing a command post of the soul — </a:t>
            </a:r>
            <a:r>
              <a:rPr lang="en-US" b="1" dirty="0" smtClean="0">
                <a:solidFill>
                  <a:srgbClr val="C00000"/>
                </a:solidFill>
                <a:latin typeface="Arial" pitchFamily="34" charset="0"/>
                <a:cs typeface="Arial" pitchFamily="34" charset="0"/>
              </a:rPr>
              <a:t>Colossians 2:5-8.</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h) The crucifixion synonym </a:t>
            </a:r>
            <a:r>
              <a:rPr lang="en-US" b="1" dirty="0" smtClean="0">
                <a:solidFill>
                  <a:srgbClr val="C00000"/>
                </a:solidFill>
                <a:latin typeface="Arial" pitchFamily="34" charset="0"/>
                <a:cs typeface="Arial" pitchFamily="34" charset="0"/>
              </a:rPr>
              <a:t>— Matthew 10:38; Mark 8:34; Luke 9:23; 14:27. “Take up your cross” </a:t>
            </a:r>
            <a:r>
              <a:rPr lang="en-US" dirty="0" smtClean="0">
                <a:latin typeface="Arial" pitchFamily="34" charset="0"/>
                <a:cs typeface="Arial" pitchFamily="34" charset="0"/>
              </a:rPr>
              <a:t>is Bible class attendance in spite of evil, in spite of opposition, in spite of disillusion, in spite of distractions. </a:t>
            </a:r>
            <a:r>
              <a:rPr lang="en-US" b="1" dirty="0" smtClean="0">
                <a:solidFill>
                  <a:srgbClr val="C00000"/>
                </a:solidFill>
                <a:latin typeface="Arial" pitchFamily="34" charset="0"/>
                <a:cs typeface="Arial" pitchFamily="34" charset="0"/>
              </a:rPr>
              <a:t>“Follow me” </a:t>
            </a:r>
            <a:r>
              <a:rPr lang="en-US" dirty="0" smtClean="0">
                <a:latin typeface="Arial" pitchFamily="34" charset="0"/>
                <a:cs typeface="Arial" pitchFamily="34" charset="0"/>
              </a:rPr>
              <a:t>is the daily study and application of doctrine.</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hangingPunct="0"/>
            <a:r>
              <a:rPr lang="en-US" dirty="0" smtClean="0">
                <a:latin typeface="Arial" pitchFamily="34" charset="0"/>
                <a:cs typeface="Arial" pitchFamily="34" charset="0"/>
              </a:rPr>
              <a:t>        i) The chemical synonym: salt of the earth/land — </a:t>
            </a:r>
            <a:r>
              <a:rPr lang="en-US" b="1" dirty="0" smtClean="0">
                <a:solidFill>
                  <a:srgbClr val="C00000"/>
                </a:solidFill>
                <a:latin typeface="Arial" pitchFamily="34" charset="0"/>
                <a:cs typeface="Arial" pitchFamily="34" charset="0"/>
              </a:rPr>
              <a:t>Matthew 5:13; Mark 9:50; Luke 14:34; Colossians 4:6.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Salt is that doctrine resident in the soul of the greater-grace believer that preserves the nation, the city, the community, the business, the organization.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j) The sanctification synonym: Godliness — </a:t>
            </a:r>
            <a:r>
              <a:rPr lang="en-US" b="1" dirty="0" smtClean="0">
                <a:solidFill>
                  <a:srgbClr val="C00000"/>
                </a:solidFill>
                <a:latin typeface="Arial" pitchFamily="34" charset="0"/>
                <a:cs typeface="Arial" pitchFamily="34" charset="0"/>
              </a:rPr>
              <a:t>1 Timothy 6:3,4; 2 Peter 1:3. </a:t>
            </a:r>
            <a:r>
              <a:rPr lang="en-US" dirty="0" smtClean="0">
                <a:latin typeface="Arial" pitchFamily="34" charset="0"/>
                <a:cs typeface="Arial" pitchFamily="34" charset="0"/>
              </a:rPr>
              <a:t>This is known as the balance of residency in the soul between the filling of the Spirit and maximum doctrine. This, too, is a synonym for maturity.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4:7</a:t>
            </a:r>
            <a:r>
              <a:rPr lang="en-US"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the defense of spiritual growth. </a:t>
            </a:r>
            <a:r>
              <a:rPr lang="en-US" b="1" dirty="0" smtClean="0">
                <a:solidFill>
                  <a:srgbClr val="0070C0"/>
                </a:solidFill>
                <a:latin typeface="Arial" pitchFamily="34" charset="0"/>
                <a:cs typeface="Arial" pitchFamily="34" charset="0"/>
              </a:rPr>
              <a:t>“but have nothing to do with worldly fables fit only for old women. On the other hand, discipline yourself for the purpose of godliness.”</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85000" lnSpcReduction="20000"/>
          </a:bodyPr>
          <a:lstStyle/>
          <a:p>
            <a:r>
              <a:rPr lang="en-US" b="1" dirty="0" smtClean="0">
                <a:solidFill>
                  <a:srgbClr val="0070C0"/>
                </a:solidFill>
                <a:latin typeface="Arial" pitchFamily="34" charset="0"/>
                <a:cs typeface="Arial" pitchFamily="34" charset="0"/>
              </a:rPr>
              <a:t>“have nothing to do” </a:t>
            </a:r>
            <a:r>
              <a:rPr lang="en-US" dirty="0" smtClean="0">
                <a:latin typeface="Arial" pitchFamily="34" charset="0"/>
                <a:cs typeface="Arial" pitchFamily="34" charset="0"/>
              </a:rPr>
              <a:t>– PMImpv – PARAITEOMAI - means to excuse one’s self, to decline, to avoid, to reject, to refuse. Reject is the strongest word and the correct translation here — </a:t>
            </a:r>
            <a:r>
              <a:rPr lang="en-US" b="1" dirty="0" smtClean="0">
                <a:solidFill>
                  <a:srgbClr val="0070C0"/>
                </a:solidFill>
                <a:latin typeface="Arial" pitchFamily="34" charset="0"/>
                <a:cs typeface="Arial" pitchFamily="34" charset="0"/>
              </a:rPr>
              <a:t>“But keep on rejecting.”</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What do you have to reject if you are going to grow up, if you’re going to glorify God, if you’re going to defend against evil, if you are going to establish a stabilized defense perimeter from which to launch a counter attack against Satan?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must have spiritual growth, you must have Bible doctrine for that spiritual growth.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t>
            </a:r>
            <a:r>
              <a:rPr lang="en-US" b="1" dirty="0" smtClean="0">
                <a:solidFill>
                  <a:srgbClr val="0070C0"/>
                </a:solidFill>
                <a:latin typeface="Arial" pitchFamily="34" charset="0"/>
                <a:cs typeface="Arial" pitchFamily="34" charset="0"/>
              </a:rPr>
              <a:t>verse 6 </a:t>
            </a:r>
            <a:r>
              <a:rPr lang="en-US" dirty="0" smtClean="0">
                <a:latin typeface="Arial" pitchFamily="34" charset="0"/>
                <a:cs typeface="Arial" pitchFamily="34" charset="0"/>
              </a:rPr>
              <a:t>we saw the Bible doctrine you must have. In </a:t>
            </a:r>
            <a:r>
              <a:rPr lang="en-US" b="1" dirty="0" smtClean="0">
                <a:solidFill>
                  <a:srgbClr val="0070C0"/>
                </a:solidFill>
                <a:latin typeface="Arial" pitchFamily="34" charset="0"/>
                <a:cs typeface="Arial" pitchFamily="34" charset="0"/>
              </a:rPr>
              <a:t>verses 7 </a:t>
            </a:r>
            <a:r>
              <a:rPr lang="en-US" dirty="0" smtClean="0">
                <a:latin typeface="Arial" pitchFamily="34" charset="0"/>
                <a:cs typeface="Arial" pitchFamily="34" charset="0"/>
              </a:rPr>
              <a:t>we now see the results in spiritual growth, and we have a negative approach.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77500" lnSpcReduction="20000"/>
          </a:bodyPr>
          <a:lstStyle/>
          <a:p>
            <a:r>
              <a:rPr lang="en-US" dirty="0" smtClean="0">
                <a:latin typeface="Arial" pitchFamily="34" charset="0"/>
                <a:cs typeface="Arial" pitchFamily="34" charset="0"/>
              </a:rPr>
              <a:t>If you are going to grow up spiritually you have to refuse something, you have to keep on rejecting something — </a:t>
            </a:r>
            <a:r>
              <a:rPr lang="en-US" b="1" dirty="0" smtClean="0">
                <a:solidFill>
                  <a:srgbClr val="0070C0"/>
                </a:solidFill>
                <a:latin typeface="Arial" pitchFamily="34" charset="0"/>
                <a:cs typeface="Arial" pitchFamily="34" charset="0"/>
              </a:rPr>
              <a:t>“worldly fables”.</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“worldly fables” </a:t>
            </a:r>
            <a:r>
              <a:rPr lang="en-US" dirty="0" smtClean="0">
                <a:latin typeface="Arial" pitchFamily="34" charset="0"/>
                <a:cs typeface="Arial" pitchFamily="34" charset="0"/>
              </a:rPr>
              <a:t>– BEBHLOI – profane, desecrated.  It denotes a place which may be entered by anyone, a place where trash can came in.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it means not an exclusive club for the peasantry can come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Koine Greek the word became technical for Gnostic doctrine, for any false doctrine, for any false system.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came to mean eventually any system of legalism. You must reject as profane any legalism or false doctrine and any type of reversionism.  </a:t>
            </a:r>
          </a:p>
          <a:p>
            <a:pPr>
              <a:buNone/>
            </a:pPr>
            <a:r>
              <a:rPr lang="en-US" dirty="0" smtClean="0"/>
              <a:t>	</a:t>
            </a:r>
            <a:endParaRPr lang="en-US" dirty="0" smtClean="0">
              <a:latin typeface="Arial" pitchFamily="34" charset="0"/>
              <a:cs typeface="Arial" pitchFamily="34" charset="0"/>
            </a:endParaRPr>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hangingPunct="0"/>
            <a:r>
              <a:rPr lang="en-US" b="1" dirty="0" smtClean="0">
                <a:solidFill>
                  <a:srgbClr val="0070C0"/>
                </a:solidFill>
                <a:latin typeface="Arial" pitchFamily="34" charset="0"/>
                <a:cs typeface="Arial" pitchFamily="34" charset="0"/>
              </a:rPr>
              <a:t>“fit only for old women” </a:t>
            </a:r>
            <a:r>
              <a:rPr lang="en-US" dirty="0" smtClean="0">
                <a:latin typeface="Arial" pitchFamily="34" charset="0"/>
                <a:cs typeface="Arial" pitchFamily="34" charset="0"/>
              </a:rPr>
              <a:t>-  it is really not an old wives’ fable at all . GRAUS -  “old women’s fables.” And what is an old woman’s fable?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called an old woman a GRAUS and it was a sort of an insulting term, and they called anyone who acted like an old woman GRAODHS.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male who is GRAODHS means that he is simply a petty, effeminate type person. It also means silly and absurd.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MUTHOI - a story, a legend, a myth. “Myth” is actually taken from MUTHOI.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refers to any system of false doctrine which brings the believer under the influence of evil. </a:t>
            </a:r>
          </a:p>
          <a:p>
            <a:pPr hangingPunct="0"/>
            <a:endParaRPr lang="en-US" dirty="0" smtClean="0">
              <a:latin typeface="Arial" pitchFamily="34" charset="0"/>
              <a:cs typeface="Arial"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pPr hangingPunct="0"/>
            <a:r>
              <a:rPr lang="en-US" dirty="0" smtClean="0">
                <a:latin typeface="Arial" pitchFamily="34" charset="0"/>
                <a:cs typeface="Arial" pitchFamily="34" charset="0"/>
              </a:rPr>
              <a:t>When a believer in reversionism goes into this he has accepted evil, which is called here </a:t>
            </a:r>
            <a:r>
              <a:rPr lang="en-US" b="1" dirty="0" smtClean="0">
                <a:solidFill>
                  <a:srgbClr val="0070C0"/>
                </a:solidFill>
                <a:latin typeface="Arial" pitchFamily="34" charset="0"/>
                <a:cs typeface="Arial" pitchFamily="34" charset="0"/>
              </a:rPr>
              <a:t>“myths and tales fit for old women.”</a:t>
            </a:r>
            <a:endParaRPr lang="en-US" dirty="0" smtClean="0">
              <a:latin typeface="Arial" pitchFamily="34" charset="0"/>
              <a:cs typeface="Arial" pitchFamily="34" charset="0"/>
            </a:endParaRPr>
          </a:p>
          <a:p>
            <a:endParaRPr lang="en-US" dirty="0" smtClean="0"/>
          </a:p>
          <a:p>
            <a:r>
              <a:rPr lang="en-US" dirty="0" smtClean="0">
                <a:latin typeface="Arial" pitchFamily="34" charset="0"/>
                <a:cs typeface="Arial" pitchFamily="34" charset="0"/>
              </a:rPr>
              <a:t>It refers to the lack of discernment which comes from being under the influence of evil.</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are susceptible to any type of false doctrine  especially the false doctrine which appeals to the emotion or the approbation lust.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Timothy is being bullied by old women of the church who are apostate and reversionistic and under the influence of evil and their sissy husbands.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These women have succumbed to very deceitful and sometimes very sweet hypocrisy.</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r>
              <a:rPr lang="en-US" b="1" dirty="0" smtClean="0">
                <a:solidFill>
                  <a:srgbClr val="0070C0"/>
                </a:solidFill>
                <a:latin typeface="Arial" pitchFamily="34" charset="0"/>
                <a:cs typeface="Arial" pitchFamily="34" charset="0"/>
              </a:rPr>
              <a:t>“on the other hand, discipline yourself for the purpose of godliness.”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GUMNAZO – PAIndic - word for gymnasium. It actually means “exercise.”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means to be in a system of exercise that constitutes training for something.</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Principles about GUMNAZO </a:t>
            </a:r>
          </a:p>
          <a:p>
            <a:pPr hangingPunct="0"/>
            <a:r>
              <a:rPr lang="en-US" dirty="0" smtClean="0">
                <a:latin typeface="Arial" pitchFamily="34" charset="0"/>
                <a:cs typeface="Arial" pitchFamily="34" charset="0"/>
              </a:rPr>
              <a:t>1. This verb for exercise is used because it requires great self-discipline to be consistent. This verb applies to pastors only.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pastor must consistent in his exegesis and analysis of the Word of God. This is a part of his spiritual training. </a:t>
            </a:r>
          </a:p>
          <a:p>
            <a:endParaRPr lang="en-US" dirty="0">
              <a:latin typeface="Arial" pitchFamily="34" charset="0"/>
              <a:cs typeface="Arial"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3. The verb GUMNAZO means to exercise naked. The Greeks did not wear clothing. This implies that the pastor-guardian of the local church is naked before God, he has no merit in himself.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God in His matchless and perfect grace has provided the means to dig out of the scripture the meaning of any specific passage so that it can be communicated.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While the pastor has great authority in the local church he is helpless, therefore the beneficiary of grace. </a:t>
            </a: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10000"/>
          </a:bodyPr>
          <a:lstStyle/>
          <a:p>
            <a:pPr hangingPunct="0"/>
            <a:r>
              <a:rPr lang="en-US" dirty="0" smtClean="0">
                <a:latin typeface="Arial" pitchFamily="34" charset="0"/>
                <a:cs typeface="Arial" pitchFamily="34" charset="0"/>
              </a:rPr>
              <a:t>6. The pastor must be a drudge, he must be a plodder. He must do so in self-discipline. He must persist in the daily study of the Word of God no matter what.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He must not be distracted by tradition — calling up all of the sick people in hospital, calling on people, etc.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purpose of godliness” </a:t>
            </a:r>
            <a:r>
              <a:rPr lang="en-US" dirty="0" smtClean="0">
                <a:latin typeface="Arial" pitchFamily="34" charset="0"/>
                <a:cs typeface="Arial" pitchFamily="34" charset="0"/>
              </a:rPr>
              <a:t>— PROS EUSEBEIA -  means face to face with godliness but for the purpose of godliness.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“But keep rejecting profane </a:t>
            </a:r>
            <a:r>
              <a:rPr lang="en-US" dirty="0" smtClean="0">
                <a:latin typeface="Arial" pitchFamily="34" charset="0"/>
                <a:cs typeface="Arial" pitchFamily="34" charset="0"/>
              </a:rPr>
              <a:t>[or reversionistic] </a:t>
            </a:r>
            <a:r>
              <a:rPr lang="en-US" b="1" dirty="0" smtClean="0">
                <a:solidFill>
                  <a:srgbClr val="0070C0"/>
                </a:solidFill>
                <a:latin typeface="Arial" pitchFamily="34" charset="0"/>
                <a:cs typeface="Arial" pitchFamily="34" charset="0"/>
              </a:rPr>
              <a:t>myths and tales fit for old women, on the other hand be exercising yourself for the purpose of godliness.”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28600"/>
            <a:ext cx="9144000" cy="6629400"/>
          </a:xfrm>
        </p:spPr>
        <p:txBody>
          <a:bodyPr>
            <a:normAutofit fontScale="85000" lnSpcReduction="10000"/>
          </a:bodyPr>
          <a:lstStyle/>
          <a:p>
            <a:pPr hangingPunct="0"/>
            <a:r>
              <a:rPr lang="en-US" dirty="0" smtClean="0">
                <a:latin typeface="Arial" pitchFamily="34" charset="0"/>
                <a:cs typeface="Arial" pitchFamily="34" charset="0"/>
              </a:rPr>
              <a:t>In chapter four we deal with Church Age apostasy. The chapter is divided into three points: </a:t>
            </a:r>
          </a:p>
          <a:p>
            <a:pPr hangingPunct="0"/>
            <a:r>
              <a:rPr lang="en-US" dirty="0" smtClean="0">
                <a:latin typeface="Arial" pitchFamily="34" charset="0"/>
                <a:cs typeface="Arial" pitchFamily="34" charset="0"/>
              </a:rPr>
              <a:t>a) The evil attack of apostasy, </a:t>
            </a:r>
            <a:r>
              <a:rPr lang="en-US" b="1" dirty="0" smtClean="0">
                <a:solidFill>
                  <a:srgbClr val="0070C0"/>
                </a:solidFill>
                <a:latin typeface="Arial" pitchFamily="34" charset="0"/>
                <a:cs typeface="Arial" pitchFamily="34" charset="0"/>
              </a:rPr>
              <a:t>verses 1-5.</a:t>
            </a:r>
          </a:p>
          <a:p>
            <a:pPr hangingPunct="0"/>
            <a:r>
              <a:rPr lang="en-US" dirty="0" smtClean="0">
                <a:latin typeface="Arial" pitchFamily="34" charset="0"/>
                <a:cs typeface="Arial" pitchFamily="34" charset="0"/>
              </a:rPr>
              <a:t>b) The doctrinal defense against apostasy, </a:t>
            </a:r>
            <a:r>
              <a:rPr lang="en-US" b="1" dirty="0" smtClean="0">
                <a:solidFill>
                  <a:srgbClr val="0070C0"/>
                </a:solidFill>
                <a:latin typeface="Arial" pitchFamily="34" charset="0"/>
                <a:cs typeface="Arial" pitchFamily="34" charset="0"/>
              </a:rPr>
              <a:t>verses 6-10.</a:t>
            </a:r>
          </a:p>
          <a:p>
            <a:pPr hangingPunct="0"/>
            <a:r>
              <a:rPr lang="en-US" dirty="0" smtClean="0">
                <a:latin typeface="Arial" pitchFamily="34" charset="0"/>
                <a:cs typeface="Arial" pitchFamily="34" charset="0"/>
              </a:rPr>
              <a:t>c) The pastoral counterattack against apostasy, </a:t>
            </a:r>
            <a:r>
              <a:rPr lang="en-US" b="1" dirty="0" smtClean="0">
                <a:solidFill>
                  <a:srgbClr val="0070C0"/>
                </a:solidFill>
                <a:latin typeface="Arial" pitchFamily="34" charset="0"/>
                <a:cs typeface="Arial" pitchFamily="34" charset="0"/>
              </a:rPr>
              <a:t>verses 11-16.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4:1</a:t>
            </a:r>
            <a:r>
              <a:rPr lang="en-US" dirty="0" smtClean="0">
                <a:latin typeface="Arial" pitchFamily="34" charset="0"/>
                <a:cs typeface="Arial" pitchFamily="34" charset="0"/>
              </a:rPr>
              <a:t> — the source of apostasy.  </a:t>
            </a:r>
            <a:r>
              <a:rPr lang="en-US" b="1" dirty="0" smtClean="0">
                <a:solidFill>
                  <a:srgbClr val="0070C0"/>
                </a:solidFill>
                <a:latin typeface="Arial" pitchFamily="34" charset="0"/>
                <a:cs typeface="Arial" pitchFamily="34" charset="0"/>
              </a:rPr>
              <a:t>“But the Spirit explicitly says that in the later time some will fall away from the faith, paying attention to deceitful spirits and doctrines of demons,”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Verse 1 is a contrast between the strategic victory of Christ in the first advent and the Satanic offensive which goes on during the Church Age and results in apostasy.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85000" lnSpcReduction="20000"/>
          </a:bodyPr>
          <a:lstStyle/>
          <a:p>
            <a:pPr hangingPunct="0"/>
            <a:r>
              <a:rPr lang="en-US" dirty="0" smtClean="0">
                <a:latin typeface="Arial" pitchFamily="34" charset="0"/>
                <a:cs typeface="Arial" pitchFamily="34" charset="0"/>
              </a:rPr>
              <a:t>Conclusions from verse 7</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Nourishment from Bible doctrine in the previous verse emphasizes the analogy to the body absorbing food to be sustained and produce energy.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believer must absorb the spiritual food of doctrine for the sustenance of his spiritual life and spiritual energy.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This spiritual energy must be used in spiritual exercise for spiritual growth, spiritual development, spiritual strength. We are here to become strong spiritually, that is an issue in the angelic conflict.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believer develops the spiritual muscle of greater-grace status through the constant, consistent exercise of study and application. </a:t>
            </a:r>
          </a:p>
          <a:p>
            <a:pPr hangingPunct="0"/>
            <a:endParaRPr lang="en-US" dirty="0" smtClean="0">
              <a:latin typeface="Arial" pitchFamily="34" charset="0"/>
              <a:cs typeface="Arial" pitchFamily="34"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pitchFamily="34" charset="0"/>
                <a:cs typeface="Arial" pitchFamily="34" charset="0"/>
              </a:rPr>
              <a:t>Your daily intake of Bible doctrine is analogous to an exercise program that keeps you physically fit and in good health. </a:t>
            </a:r>
          </a:p>
          <a:p>
            <a:pPr hangingPunct="0"/>
            <a:r>
              <a:rPr lang="en-US" dirty="0" smtClean="0">
                <a:latin typeface="Arial" pitchFamily="34" charset="0"/>
                <a:cs typeface="Arial" pitchFamily="34" charset="0"/>
              </a:rPr>
              <a:t>	</a:t>
            </a:r>
            <a:endParaRPr lang="en-US" dirty="0" smtClean="0"/>
          </a:p>
          <a:p>
            <a:pPr hangingPunct="0"/>
            <a:r>
              <a:rPr lang="en-US" dirty="0" smtClean="0">
                <a:latin typeface="Arial" pitchFamily="34" charset="0"/>
                <a:cs typeface="Arial" pitchFamily="34" charset="0"/>
              </a:rPr>
              <a:t>5. While the previous verse emphasizes the defense of Bible teaching, this verse emphasizes the result of Bible teaching in spiritual growth. </a:t>
            </a:r>
          </a:p>
          <a:p>
            <a:endParaRPr lang="en-US" dirty="0" smtClean="0"/>
          </a:p>
          <a:p>
            <a:pPr hangingPunct="0"/>
            <a:r>
              <a:rPr lang="en-US" dirty="0" smtClean="0">
                <a:latin typeface="Arial" pitchFamily="34" charset="0"/>
                <a:cs typeface="Arial" pitchFamily="34" charset="0"/>
              </a:rPr>
              <a:t>6. The command to Timothy applies to all believers. Our defense against apostasy and the influence of evil is the constant learning and application of doctrine.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7. The emphasis of this verse is exercise which demands total self-discipline as well as the understanding of the objective. </a:t>
            </a:r>
            <a:r>
              <a:rPr lang="en-US" dirty="0" smtClean="0"/>
              <a:t>	</a:t>
            </a:r>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pPr hangingPunct="0"/>
            <a:r>
              <a:rPr lang="en-US" dirty="0" smtClean="0">
                <a:latin typeface="Arial" pitchFamily="34" charset="0"/>
                <a:cs typeface="Arial" pitchFamily="34" charset="0"/>
              </a:rPr>
              <a:t>8. For the pastor like Timothy he must exercise spiritually by self-discipline, plodding, studying and teaching.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For the royal family in the congregation of the local church there must be self-discipline in assembly and concentrating on the teaching of God’s Word.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4:8 </a:t>
            </a:r>
            <a:r>
              <a:rPr lang="en-US" dirty="0" smtClean="0">
                <a:latin typeface="Arial" pitchFamily="34" charset="0"/>
                <a:cs typeface="Arial" pitchFamily="34" charset="0"/>
              </a:rPr>
              <a:t>— the importance of spiritual growth. </a:t>
            </a:r>
            <a:r>
              <a:rPr lang="en-US" b="1" dirty="0" smtClean="0">
                <a:solidFill>
                  <a:srgbClr val="0070C0"/>
                </a:solidFill>
                <a:latin typeface="Arial" pitchFamily="34" charset="0"/>
                <a:cs typeface="Arial" pitchFamily="34" charset="0"/>
              </a:rPr>
              <a:t>“for bodily discipline is only of little profit, but godliness is profitable for all things, since it holds promise for the present life and also for the life to come.”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a:t>
            </a:r>
            <a:r>
              <a:rPr lang="en-US" dirty="0" smtClean="0">
                <a:latin typeface="Arial" pitchFamily="34" charset="0"/>
                <a:cs typeface="Arial" pitchFamily="34" charset="0"/>
              </a:rPr>
              <a:t>– GAR - reminds us that there is an analogy between the previous verse and this one, and physical exercise is used as the illustration. “For example” or “For you see”.</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“bodily discipline is only of little profit” </a:t>
            </a:r>
            <a:r>
              <a:rPr lang="en-US" dirty="0" smtClean="0">
                <a:latin typeface="Arial" pitchFamily="34" charset="0"/>
                <a:cs typeface="Arial" pitchFamily="34" charset="0"/>
              </a:rPr>
              <a:t>– SOMATIKOS - means something pertaining to the body, referring to the body.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GUMNASIA -  means exercise, training, a vigorous system of physical training setting up an analogy.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 matter what you do for exercise, categorically there are only three systems.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There is the respiratory system [heart/lungs] — leg-lungs system of exercise. This is represented by running or by running sports. This is good for the respiratory system. </a:t>
            </a:r>
          </a:p>
          <a:p>
            <a:pPr hangingPunct="0"/>
            <a:endParaRPr lang="en-US" dirty="0" smtClean="0">
              <a:latin typeface="Arial" pitchFamily="34" charset="0"/>
              <a:cs typeface="Arial" pitchFamily="34"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10000"/>
          </a:bodyPr>
          <a:lstStyle/>
          <a:p>
            <a:pPr hangingPunct="0"/>
            <a:r>
              <a:rPr lang="en-US" dirty="0" smtClean="0">
                <a:latin typeface="Arial" pitchFamily="34" charset="0"/>
                <a:cs typeface="Arial" pitchFamily="34" charset="0"/>
              </a:rPr>
              <a:t>b) Coordination. This is exercise used in sports — skill type of stamina.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 The muscle-building type which provides strength, symmetry, definition. 	</a:t>
            </a:r>
            <a:endParaRPr lang="en-US" dirty="0" smtClean="0"/>
          </a:p>
          <a:p>
            <a:endParaRPr lang="en-US" dirty="0" smtClean="0">
              <a:latin typeface="Arial" pitchFamily="34" charset="0"/>
              <a:cs typeface="Arial" pitchFamily="34" charset="0"/>
            </a:endParaRPr>
          </a:p>
          <a:p>
            <a:r>
              <a:rPr lang="en-US" dirty="0" smtClean="0">
                <a:latin typeface="Arial" pitchFamily="34" charset="0"/>
                <a:cs typeface="Arial" pitchFamily="34" charset="0"/>
              </a:rPr>
              <a:t>All systems require strong motivation and strong self-discipline. That is, to be consistent, to be persistent. </a:t>
            </a:r>
          </a:p>
          <a:p>
            <a:endParaRPr lang="en-US" dirty="0" smtClean="0">
              <a:latin typeface="Arial" pitchFamily="34" charset="0"/>
              <a:cs typeface="Arial" pitchFamily="34" charset="0"/>
            </a:endParaRPr>
          </a:p>
          <a:p>
            <a:r>
              <a:rPr lang="en-US" b="1" dirty="0" smtClean="0">
                <a:solidFill>
                  <a:srgbClr val="0070C0"/>
                </a:solidFill>
              </a:rPr>
              <a:t>“profit” </a:t>
            </a:r>
            <a:r>
              <a:rPr lang="en-US" dirty="0" smtClean="0"/>
              <a:t>– PAIndic – EIMI – to be.  The person who exercises receives some physical profit or benefit. </a:t>
            </a:r>
          </a:p>
          <a:p>
            <a:endParaRPr lang="en-US" dirty="0" smtClean="0"/>
          </a:p>
          <a:p>
            <a:r>
              <a:rPr lang="en-US" dirty="0" smtClean="0"/>
              <a:t> </a:t>
            </a:r>
            <a:r>
              <a:rPr lang="en-US" dirty="0" smtClean="0">
                <a:latin typeface="Arial" pitchFamily="34" charset="0"/>
                <a:cs typeface="Arial" pitchFamily="34" charset="0"/>
              </a:rPr>
              <a:t>OHELIMOS - actually means “beneficial.”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PROS OLOGOI </a:t>
            </a:r>
            <a:r>
              <a:rPr lang="en-US" i="1" dirty="0" smtClean="0">
                <a:latin typeface="Arial" pitchFamily="34" charset="0"/>
                <a:cs typeface="Arial" pitchFamily="34" charset="0"/>
              </a:rPr>
              <a:t>- </a:t>
            </a:r>
            <a:r>
              <a:rPr lang="en-US" dirty="0" smtClean="0">
                <a:latin typeface="Arial" pitchFamily="34" charset="0"/>
                <a:cs typeface="Arial" pitchFamily="34" charset="0"/>
              </a:rPr>
              <a:t> means </a:t>
            </a:r>
            <a:r>
              <a:rPr lang="en-US" b="1" dirty="0" smtClean="0">
                <a:solidFill>
                  <a:srgbClr val="0070C0"/>
                </a:solidFill>
                <a:latin typeface="Arial" pitchFamily="34" charset="0"/>
                <a:cs typeface="Arial" pitchFamily="34" charset="0"/>
              </a:rPr>
              <a:t>“with reference to a few things.”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Physical exercise is beneficial with reference to a few items. For example, health, strength, physical beauty, athletic success, coordination, stamina on a job.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passage does not deny the benefits of exercise but limits them. It is limited to beneficial for a short time — you have to do it again.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analogy is to spiritual exercise which has eternal as well as temporal benefits. </a:t>
            </a:r>
          </a:p>
          <a:p>
            <a:endParaRPr lang="en-US" dirty="0" smtClean="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92500" lnSpcReduction="20000"/>
          </a:bodyPr>
          <a:lstStyle/>
          <a:p>
            <a:r>
              <a:rPr lang="en-US" dirty="0" smtClean="0">
                <a:latin typeface="Arial" pitchFamily="34" charset="0"/>
                <a:cs typeface="Arial" pitchFamily="34" charset="0"/>
              </a:rPr>
              <a:t>You learn and apply doctrine each day and this brings wonderful blessings spiritually — occupation with Christ, maximum love for God,  capacity for life, capacity for blessing, capacity for happiness,  share the happiness of God, have a wonderful life in material and temporal blessings.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limited exercise has limited benefits in time, spiritual exercise has benefits day by day and forever and 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Your </a:t>
            </a:r>
            <a:r>
              <a:rPr lang="en-US" u="sng" dirty="0" smtClean="0">
                <a:latin typeface="Arial" pitchFamily="34" charset="0"/>
                <a:cs typeface="Arial" pitchFamily="34" charset="0"/>
              </a:rPr>
              <a:t>spiritual exercise is more important </a:t>
            </a:r>
            <a:r>
              <a:rPr lang="en-US" dirty="0" smtClean="0">
                <a:latin typeface="Arial" pitchFamily="34" charset="0"/>
                <a:cs typeface="Arial" pitchFamily="34" charset="0"/>
              </a:rPr>
              <a:t>than anything that you do in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will be the basis for blessing and capacity in life and fantastic, indescribable blessing in eternity. </a:t>
            </a:r>
          </a:p>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pPr hangingPunct="0"/>
            <a:r>
              <a:rPr lang="en-US" b="1" dirty="0" smtClean="0">
                <a:solidFill>
                  <a:srgbClr val="0070C0"/>
                </a:solidFill>
                <a:latin typeface="Arial" pitchFamily="34" charset="0"/>
                <a:cs typeface="Arial" pitchFamily="34" charset="0"/>
              </a:rPr>
              <a:t>“for bodily discipline is only of little profit, but godliness is profitable for all things,</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“godliness” </a:t>
            </a:r>
            <a:r>
              <a:rPr lang="en-US" dirty="0" smtClean="0">
                <a:latin typeface="Arial" pitchFamily="34" charset="0"/>
                <a:cs typeface="Arial" pitchFamily="34" charset="0"/>
              </a:rPr>
              <a:t>is spiritual exercise — EUSEBEIA.  This is spiritual maturity emphasizing balance of residency between the filling of the Spirit and maximum doctrine resident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EUSEBEIA is the result of a lifetime in the royal family of God under the study and application of doctrine.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“profitable for all things” </a:t>
            </a:r>
            <a:r>
              <a:rPr lang="en-US" dirty="0" smtClean="0">
                <a:latin typeface="Arial" pitchFamily="34" charset="0"/>
                <a:cs typeface="Arial" pitchFamily="34" charset="0"/>
              </a:rPr>
              <a:t>-  All things in time and eternity.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Principle: There is no aspect of life which is not benefited by spiritual exercise.  Godliness or greater-grace is more important than health, muscles, strength, stamina, athletic ability. </a:t>
            </a:r>
            <a:endParaRPr lang="en-US" dirty="0">
              <a:latin typeface="Arial" pitchFamily="34" charset="0"/>
              <a:cs typeface="Arial"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All facets of life, whether adversity of blessing, are benefited from spiritual exercise.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For the royal family of God spiritual exercise is </a:t>
            </a:r>
            <a:r>
              <a:rPr lang="en-US" u="sng" dirty="0" smtClean="0">
                <a:latin typeface="Arial" pitchFamily="34" charset="0"/>
                <a:cs typeface="Arial" pitchFamily="34" charset="0"/>
              </a:rPr>
              <a:t>more important </a:t>
            </a:r>
            <a:r>
              <a:rPr lang="en-US" dirty="0" smtClean="0">
                <a:latin typeface="Arial" pitchFamily="34" charset="0"/>
                <a:cs typeface="Arial" pitchFamily="34" charset="0"/>
              </a:rPr>
              <a:t>than physical exercise and obviously more beneficial.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since it holds promise for the present life and also for the life to come.”</a:t>
            </a:r>
          </a:p>
          <a:p>
            <a:pPr hangingPunct="0"/>
            <a:r>
              <a:rPr lang="en-US" dirty="0" smtClean="0">
                <a:latin typeface="Arial" pitchFamily="34" charset="0"/>
                <a:cs typeface="Arial" pitchFamily="34" charset="0"/>
              </a:rPr>
              <a:t>There is the spiritual blessing, the temporal blessing, prosperity blessing and the dying blessing in this life (ZOE).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no area of life where God will not bless the greater-grace believer, and that is spiritual exercise. </a:t>
            </a:r>
          </a:p>
          <a:p>
            <a:pPr hangingPunct="0"/>
            <a:endParaRPr lang="en-US" dirty="0" smtClean="0"/>
          </a:p>
          <a:p>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85000" lnSpcReduction="20000"/>
          </a:bodyPr>
          <a:lstStyle/>
          <a:p>
            <a:r>
              <a:rPr lang="en-US" b="1" dirty="0" smtClean="0">
                <a:solidFill>
                  <a:srgbClr val="0070C0"/>
                </a:solidFill>
                <a:latin typeface="Arial" pitchFamily="34" charset="0"/>
                <a:cs typeface="Arial" pitchFamily="34" charset="0"/>
              </a:rPr>
              <a:t>“life to come” </a:t>
            </a:r>
            <a:r>
              <a:rPr lang="en-US" dirty="0" smtClean="0">
                <a:latin typeface="Arial" pitchFamily="34" charset="0"/>
                <a:cs typeface="Arial" pitchFamily="34" charset="0"/>
              </a:rPr>
              <a:t>-  PAPtc – ZOE MELLO – “and for the life about to come.” Refers to the future, eternity, decorations and rewards for all eternity.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“For on the one hand the training of the body </a:t>
            </a:r>
            <a:r>
              <a:rPr lang="en-US" dirty="0" smtClean="0">
                <a:latin typeface="Arial" pitchFamily="34" charset="0"/>
                <a:cs typeface="Arial" pitchFamily="34" charset="0"/>
              </a:rPr>
              <a:t>[physical exercise] </a:t>
            </a:r>
            <a:r>
              <a:rPr lang="en-US" b="1" dirty="0" smtClean="0">
                <a:solidFill>
                  <a:srgbClr val="0070C0"/>
                </a:solidFill>
                <a:latin typeface="Arial" pitchFamily="34" charset="0"/>
                <a:cs typeface="Arial" pitchFamily="34" charset="0"/>
              </a:rPr>
              <a:t>is beneficial with reference to a few things in life: but on the other hand, godliness </a:t>
            </a:r>
            <a:r>
              <a:rPr lang="en-US" dirty="0" smtClean="0">
                <a:latin typeface="Arial" pitchFamily="34" charset="0"/>
                <a:cs typeface="Arial" pitchFamily="34" charset="0"/>
              </a:rPr>
              <a:t>[spiritual exercise resulting in greater-grace] </a:t>
            </a:r>
            <a:r>
              <a:rPr lang="en-US" b="1" dirty="0" smtClean="0">
                <a:solidFill>
                  <a:srgbClr val="0070C0"/>
                </a:solidFill>
                <a:latin typeface="Arial" pitchFamily="34" charset="0"/>
                <a:cs typeface="Arial" pitchFamily="34" charset="0"/>
              </a:rPr>
              <a:t>is beneficial with reference to all things in life, having promise of benefit for the present time, and for the life which is about to come.” </a:t>
            </a:r>
          </a:p>
          <a:p>
            <a:pPr hangingPunct="0">
              <a:buNone/>
            </a:pPr>
            <a:r>
              <a:rPr lang="en-US" b="1" dirty="0" smtClean="0">
                <a:solidFill>
                  <a:srgbClr val="0070C0"/>
                </a:solidFill>
                <a:latin typeface="Arial" pitchFamily="34" charset="0"/>
                <a:cs typeface="Arial" pitchFamily="34" charset="0"/>
              </a:rPr>
              <a:t> </a:t>
            </a:r>
          </a:p>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Self-discipline in spiritual exercise is infinitely superior to self-discipline required for physical exercise.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2. Spiritual exercise is the daily study and application of doctrine to life resulting in growth the spiritual maturity.</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hangingPunct="0"/>
            <a:r>
              <a:rPr lang="en-US" dirty="0" smtClean="0">
                <a:latin typeface="Arial" pitchFamily="34" charset="0"/>
                <a:cs typeface="Arial" pitchFamily="34" charset="0"/>
              </a:rPr>
              <a:t>This is very important. Satan has launched a great offensive since the strategical victory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the source of the attack of apostasy against the royal family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attack originates from his policy as the ruler of this world.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policy is known in the Bible under the nomenclature of the word “evil.” </a:t>
            </a: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r>
              <a:rPr lang="en-US" b="1" dirty="0" smtClean="0">
                <a:solidFill>
                  <a:srgbClr val="0070C0"/>
                </a:solidFill>
                <a:latin typeface="Arial" pitchFamily="34" charset="0"/>
                <a:cs typeface="Arial" pitchFamily="34" charset="0"/>
              </a:rPr>
              <a:t>4:9 “It is a trustworthy statement deserving full acceptance.”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PISTOS HO LOGOS - title of Paul’s favorite hymn. This title occurs five times in the pastoral epistles  </a:t>
            </a:r>
            <a:r>
              <a:rPr lang="en-US" b="1" dirty="0" smtClean="0">
                <a:solidFill>
                  <a:srgbClr val="C00000"/>
                </a:solidFill>
                <a:latin typeface="Arial" pitchFamily="34" charset="0"/>
                <a:cs typeface="Arial" pitchFamily="34" charset="0"/>
              </a:rPr>
              <a:t>1 Timothy 1:15; 3:1; 4:9; Titus 3:8; 2 Timothy 2:11</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means that quoting a line from a hymn five times in these epistles give the hymn great significance.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portion of the hymn is a part of the Word of God and a part of divine revelation to us today.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Each time that Paul quotes from the hymn he quotes from a different part of the hymn. This fragmentation, along with all of the others, emphasizes something different. </a:t>
            </a:r>
            <a:endParaRPr lang="en-US" dirty="0">
              <a:latin typeface="Arial" pitchFamily="34" charset="0"/>
              <a:cs typeface="Arial" pitchFamily="34"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10000"/>
          </a:bodyPr>
          <a:lstStyle/>
          <a:p>
            <a:r>
              <a:rPr lang="en-US" dirty="0" smtClean="0">
                <a:latin typeface="Arial" pitchFamily="34" charset="0"/>
                <a:cs typeface="Arial" pitchFamily="34" charset="0"/>
              </a:rPr>
              <a:t>We can take the five fragments of the hymn and put it together and begin to see that the whole realm of doctrine was sung whenever they sang this hymn.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For example, in </a:t>
            </a:r>
            <a:r>
              <a:rPr lang="en-US" b="1" dirty="0" smtClean="0">
                <a:solidFill>
                  <a:srgbClr val="C00000"/>
                </a:solidFill>
                <a:latin typeface="Arial" pitchFamily="34" charset="0"/>
                <a:cs typeface="Arial" pitchFamily="34" charset="0"/>
              </a:rPr>
              <a:t>1 Timothy 1:15 </a:t>
            </a:r>
            <a:r>
              <a:rPr lang="en-US" dirty="0" smtClean="0">
                <a:latin typeface="Arial" pitchFamily="34" charset="0"/>
                <a:cs typeface="Arial" pitchFamily="34" charset="0"/>
              </a:rPr>
              <a:t>where we have the first fragment of this hymn that faithfulness of the Word is related to saving grace,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We have seen from </a:t>
            </a:r>
            <a:r>
              <a:rPr lang="en-US" b="1" dirty="0" smtClean="0">
                <a:solidFill>
                  <a:srgbClr val="C00000"/>
                </a:solidFill>
                <a:latin typeface="Arial" pitchFamily="34" charset="0"/>
                <a:cs typeface="Arial" pitchFamily="34" charset="0"/>
              </a:rPr>
              <a:t>1 Timothy 3:1 </a:t>
            </a:r>
            <a:r>
              <a:rPr lang="en-US" dirty="0" smtClean="0">
                <a:latin typeface="Arial" pitchFamily="34" charset="0"/>
                <a:cs typeface="Arial" pitchFamily="34" charset="0"/>
              </a:rPr>
              <a:t>that the faithfulness of doctrine, or the Word, is related to honorable aspiration in becoming a pastor-guardian of the local church.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1 Timothy 4:9 </a:t>
            </a:r>
            <a:r>
              <a:rPr lang="en-US" dirty="0" smtClean="0">
                <a:latin typeface="Arial" pitchFamily="34" charset="0"/>
                <a:cs typeface="Arial" pitchFamily="34" charset="0"/>
              </a:rPr>
              <a:t>we see the faithfulness of the Word related to the work of the function of the pastor. </a:t>
            </a:r>
          </a:p>
          <a:p>
            <a:endParaRPr lang="en-US" dirty="0">
              <a:latin typeface="Arial" pitchFamily="34" charset="0"/>
              <a:cs typeface="Arial" pitchFamily="34"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“deserving full acceptance” </a:t>
            </a:r>
            <a:r>
              <a:rPr lang="en-US" dirty="0" smtClean="0">
                <a:latin typeface="Arial" pitchFamily="34" charset="0"/>
                <a:cs typeface="Arial" pitchFamily="34" charset="0"/>
              </a:rPr>
              <a:t>-  KAI PASHI APODOCHI AHCIOS - this is a quotation, a refrain, from the hymn. This same refrain was also found in </a:t>
            </a:r>
            <a:r>
              <a:rPr lang="en-US" b="1" dirty="0" smtClean="0">
                <a:solidFill>
                  <a:srgbClr val="C00000"/>
                </a:solidFill>
                <a:latin typeface="Arial" pitchFamily="34" charset="0"/>
                <a:cs typeface="Arial" pitchFamily="34" charset="0"/>
              </a:rPr>
              <a:t>1 Timothy 1:15</a:t>
            </a:r>
            <a:r>
              <a:rPr lang="en-US" dirty="0" smtClean="0">
                <a:latin typeface="Arial" pitchFamily="34" charset="0"/>
                <a:cs typeface="Arial" pitchFamily="34" charset="0"/>
              </a:rPr>
              <a:t>, but not in </a:t>
            </a:r>
            <a:r>
              <a:rPr lang="en-US" b="1" dirty="0" smtClean="0">
                <a:solidFill>
                  <a:srgbClr val="C00000"/>
                </a:solidFill>
                <a:latin typeface="Arial" pitchFamily="34" charset="0"/>
                <a:cs typeface="Arial" pitchFamily="34" charset="0"/>
              </a:rPr>
              <a:t>3:1.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“Faithful is the word and worthy of unqualified acceptance.”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a reminder to each one of us that there is no spiritual growth apart from doctrine, no spiritual advance in life apart from doctrine resident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the </a:t>
            </a:r>
            <a:r>
              <a:rPr lang="en-US" u="sng" dirty="0" smtClean="0">
                <a:latin typeface="Arial" pitchFamily="34" charset="0"/>
                <a:cs typeface="Arial" pitchFamily="34" charset="0"/>
              </a:rPr>
              <a:t>only attitude that we can take toward Bible doctrine is unqualified acceptance. </a:t>
            </a:r>
          </a:p>
          <a:p>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pPr hangingPunct="0">
              <a:buNone/>
            </a:pPr>
            <a:r>
              <a:rPr lang="en-US" b="1" dirty="0" smtClean="0">
                <a:latin typeface="Arial" pitchFamily="34" charset="0"/>
                <a:cs typeface="Arial" pitchFamily="34" charset="0"/>
              </a:rPr>
              <a:t>The Fragmentation of the Hymn</a:t>
            </a:r>
          </a:p>
          <a:p>
            <a:pPr hangingPunct="0"/>
            <a:r>
              <a:rPr lang="en-US" dirty="0" smtClean="0">
                <a:latin typeface="Arial" pitchFamily="34" charset="0"/>
                <a:cs typeface="Arial" pitchFamily="34" charset="0"/>
              </a:rPr>
              <a:t>1. This fragment from the ancient hymn was the refrain sung by the congregation to indicate their positive volition toward Bible teaching, their acceptance of the authority of their </a:t>
            </a:r>
            <a:r>
              <a:rPr lang="en-US" dirty="0" smtClean="0">
                <a:latin typeface="Arial" pitchFamily="34" charset="0"/>
                <a:cs typeface="Arial" pitchFamily="34" charset="0"/>
              </a:rPr>
              <a:t>pastor-teacher</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This phrase from the hymn represents what every member of the royal family of God must think of Bible teaching.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This represents the mental attitude of the believer who is positive to doctrine and applying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This phrase represents the importance of doctrine in spiritual advance, spiritual growth, and blessing.</a:t>
            </a:r>
          </a:p>
          <a:p>
            <a:endParaRPr lang="en-US" dirty="0">
              <a:latin typeface="Arial" pitchFamily="34" charset="0"/>
              <a:cs typeface="Arial" pitchFamily="34"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5. The next verse emphasizes the results of the consistent function of learning and applying leading to occupation with Christ.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Occupation with Christ is the believer’s defense against apostasy, evil, and reversionism.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Occupation with Christ is a maximum intake of the Word leading to the spiritual advance of maturity, which insulates the believer against evil and reversionism.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4:10 — “For it is for this we labor and strive, because we have fixed our hope on the living God, who is the Savior of all men, especially believers.” </a:t>
            </a:r>
          </a:p>
          <a:p>
            <a:pPr hangingPunct="0"/>
            <a:endParaRPr lang="en-US" dirty="0" smtClean="0">
              <a:latin typeface="Arial" pitchFamily="34" charset="0"/>
              <a:cs typeface="Arial" pitchFamily="34" charset="0"/>
            </a:endParaRPr>
          </a:p>
          <a:p>
            <a:pPr hangingPunct="0"/>
            <a:endParaRPr lang="en-US" dirty="0">
              <a:latin typeface="Arial" pitchFamily="34" charset="0"/>
              <a:cs typeface="Arial" pitchFamily="34"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pPr hangingPunct="0">
              <a:buNone/>
            </a:pPr>
            <a:r>
              <a:rPr lang="en-US" b="1" dirty="0" smtClean="0">
                <a:latin typeface="Arial" pitchFamily="34" charset="0"/>
                <a:cs typeface="Arial" pitchFamily="34" charset="0"/>
              </a:rPr>
              <a:t>The Grace Provision for Learning Doctrine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The formation and the preservation of the Canon.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would be no intake of doctrine, no spiritual growth, no blessings in time, no rewards in eternity, were for the fact that God has graciously preserved the canon of scripture all of these centuries.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includes the mechanics of inspiration, the faithfulness of God in protecting the written canon against all Satanic attacks.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preserved in the </a:t>
            </a:r>
            <a:r>
              <a:rPr lang="en-US" u="sng" dirty="0" smtClean="0">
                <a:latin typeface="Arial" pitchFamily="34" charset="0"/>
                <a:cs typeface="Arial" pitchFamily="34" charset="0"/>
              </a:rPr>
              <a:t>original languages </a:t>
            </a:r>
            <a:r>
              <a:rPr lang="en-US" dirty="0" smtClean="0">
                <a:latin typeface="Arial" pitchFamily="34" charset="0"/>
                <a:cs typeface="Arial" pitchFamily="34" charset="0"/>
              </a:rPr>
              <a:t>so that the meaning of any passage is as meaningful  today as it was in the day in which is was written and originally taught. </a:t>
            </a:r>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r>
              <a:rPr lang="en-US" dirty="0" smtClean="0">
                <a:latin typeface="Arial" pitchFamily="34" charset="0"/>
                <a:cs typeface="Arial" pitchFamily="34" charset="0"/>
              </a:rPr>
              <a:t>So over a period of 2000 years we have exactly the same thing that God the Holy Spirit gave to the human author, the apostle Paul.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The divine authorization of a classroom. The classroom today is called the local church.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local church is a classroom for learning Bible doctrine and therefore is the place of assembly for all members of the royal family in a specific geographical area.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is always more than one local church in any geographical area.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prescribed organization is very simple; pastor, deacons, and congregation. </a:t>
            </a:r>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All </a:t>
            </a:r>
            <a:r>
              <a:rPr lang="en-US" dirty="0" smtClean="0">
                <a:latin typeface="Arial" pitchFamily="34" charset="0"/>
                <a:cs typeface="Arial" pitchFamily="34" charset="0"/>
              </a:rPr>
              <a:t>worship is </a:t>
            </a:r>
            <a:r>
              <a:rPr lang="en-US" dirty="0" smtClean="0">
                <a:latin typeface="Arial" pitchFamily="34" charset="0"/>
                <a:cs typeface="Arial" pitchFamily="34" charset="0"/>
              </a:rPr>
              <a:t>centered </a:t>
            </a:r>
            <a:r>
              <a:rPr lang="en-US" dirty="0" smtClean="0">
                <a:latin typeface="Arial" pitchFamily="34" charset="0"/>
                <a:cs typeface="Arial" pitchFamily="34" charset="0"/>
              </a:rPr>
              <a:t>around learning doctrine and therefore there must be academic discipline.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the royal family assembles to take in the Word of God each member of the royal family is a student without portfolio from the time the teaching begins until the last Amen.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only right of a student without portfolio is to learn and everything must contribute to his learning.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continued existence of local churches where doctrine is taught is a matter of grace in every generation of the Church Age.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r>
              <a:rPr lang="en-US" dirty="0" smtClean="0">
                <a:latin typeface="Arial" pitchFamily="34" charset="0"/>
                <a:cs typeface="Arial" pitchFamily="34" charset="0"/>
              </a:rPr>
              <a:t>In spite of the fact that the local church has often failed in apostate generations and in spite of all of the attacks against it, in spite of the formation of denominations on the one hand and service organizations on the other hand, the </a:t>
            </a:r>
            <a:r>
              <a:rPr lang="en-US" u="sng" dirty="0" smtClean="0">
                <a:latin typeface="Arial" pitchFamily="34" charset="0"/>
                <a:cs typeface="Arial" pitchFamily="34" charset="0"/>
              </a:rPr>
              <a:t>local church continues to be the only means of spiritual growth </a:t>
            </a:r>
            <a:r>
              <a:rPr lang="en-US" b="1" dirty="0" smtClean="0">
                <a:solidFill>
                  <a:srgbClr val="C00000"/>
                </a:solidFill>
                <a:latin typeface="Arial" pitchFamily="34" charset="0"/>
                <a:cs typeface="Arial" pitchFamily="34" charset="0"/>
              </a:rPr>
              <a:t>( I Timothy 3:15)</a:t>
            </a:r>
            <a:r>
              <a:rPr lang="en-US" b="1" dirty="0" smtClean="0">
                <a:latin typeface="Arial" pitchFamily="34" charset="0"/>
                <a:cs typeface="Arial" pitchFamily="34" charset="0"/>
              </a:rPr>
              <a:t>.</a:t>
            </a:r>
          </a:p>
          <a:p>
            <a:endParaRPr lang="en-US" dirty="0" smtClean="0"/>
          </a:p>
          <a:p>
            <a:pPr hangingPunct="0"/>
            <a:r>
              <a:rPr lang="en-US" dirty="0" smtClean="0">
                <a:latin typeface="Arial" pitchFamily="34" charset="0"/>
                <a:cs typeface="Arial" pitchFamily="34" charset="0"/>
              </a:rPr>
              <a:t>3. Whenever there are positive people in a geographical area God will anticipate that by preparing, and will at the right time, providing a right pastor-teacher for that geographical area. </a:t>
            </a:r>
          </a:p>
          <a:p>
            <a:pPr hangingPunct="0"/>
            <a:endParaRPr lang="en-US" dirty="0" smtClean="0">
              <a:latin typeface="Arial" pitchFamily="34" charset="0"/>
              <a:cs typeface="Arial" pitchFamily="34" charset="0"/>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0"/>
            <a:ext cx="8458200" cy="6858000"/>
          </a:xfrm>
        </p:spPr>
        <p:txBody>
          <a:bodyPr/>
          <a:lstStyle/>
          <a:p>
            <a:pPr hangingPunct="0"/>
            <a:r>
              <a:rPr lang="en-US" dirty="0" smtClean="0">
                <a:latin typeface="Arial" pitchFamily="34" charset="0"/>
                <a:cs typeface="Arial" pitchFamily="34" charset="0"/>
              </a:rPr>
              <a:t>4. The royal priesthood of the believer. Any congregation of believers is very special because they are royalty.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this dispensation there exists a universal and a royal priesthood of believers, and the purpose of this priesthood is for privacy and reception of doctrine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Evil is the policy of Satan. This verse will teach the principle that Satan administers his policy of evil through creatures (angelic creatures) and doctrines.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Satan has his doctrine just as the Church has its doctrine.</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“the Spirit” </a:t>
            </a:r>
            <a:r>
              <a:rPr lang="en-US" dirty="0" smtClean="0">
                <a:latin typeface="Arial" pitchFamily="34" charset="0"/>
                <a:cs typeface="Arial" pitchFamily="34" charset="0"/>
              </a:rPr>
              <a:t>— PNEUMA -  third person of the Trinity, God the Holy Spirit.</a:t>
            </a:r>
            <a:endParaRPr lang="en-US" dirty="0">
              <a:latin typeface="Arial" pitchFamily="34" charset="0"/>
              <a:cs typeface="Arial" pitchFamily="34" charset="0"/>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Each believer must have doctrine resident in his soul and must grow in grace through the intake of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each royal priest must live his life as unto the Lord, to ensure his privacy, to avoid bullying, to give him a chance to learn doctrine.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enters the congregation with others, sits down, maintains his privacy and receives his instructions.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no such thing as one on one or person to person teaching or sharing in the local church.	</a:t>
            </a:r>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10000"/>
          </a:bodyPr>
          <a:lstStyle/>
          <a:p>
            <a:pPr hangingPunct="0"/>
            <a:r>
              <a:rPr lang="en-US" dirty="0" smtClean="0">
                <a:latin typeface="Arial" pitchFamily="34" charset="0"/>
                <a:cs typeface="Arial" pitchFamily="34" charset="0"/>
              </a:rPr>
              <a:t>5. The ministry of God the Holy Spirit. The aristocracy of the believer’s priesthood is related to the ministry of the Holy Spirit from the time of salvation.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provision of the human spirit. The unbeliever is dichotomous, having only a body and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a person is born again and becomes a believer he becomes trichotomous — body, soul, and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human spirit is added as a means whereby doctrine is taken from the left lobe of the soul and transferred to the right lobe where it is usable.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Romans 8:16 </a:t>
            </a:r>
            <a:r>
              <a:rPr lang="en-US" dirty="0" smtClean="0">
                <a:latin typeface="Arial" pitchFamily="34" charset="0"/>
                <a:cs typeface="Arial" pitchFamily="34" charset="0"/>
              </a:rPr>
              <a:t>is the mechanics of transferring that doctrine. </a:t>
            </a:r>
            <a:r>
              <a:rPr lang="en-US" dirty="0" smtClean="0"/>
              <a:t>	</a:t>
            </a:r>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10000"/>
          </a:bodyPr>
          <a:lstStyle/>
          <a:p>
            <a:r>
              <a:rPr lang="en-US" dirty="0" smtClean="0">
                <a:latin typeface="Arial" pitchFamily="34" charset="0"/>
                <a:cs typeface="Arial" pitchFamily="34" charset="0"/>
              </a:rPr>
              <a:t>7. The laws of divine establishment. Under the laws of establishment the nation protects the freedom and privacy of the local church.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importance of the principle of freedom through military victory and the importance of true law enforcement in a national entity.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system of authority that exists through the laws of divine establishment is the basis for the orderly function within the local church. Establishment demands respect for authority of all kinds.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believer who rejects the authority of the police officer will reject the authority of the pastor-teacher.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lstStyle/>
          <a:p>
            <a:r>
              <a:rPr lang="en-US" dirty="0" smtClean="0">
                <a:latin typeface="Arial" pitchFamily="34" charset="0"/>
                <a:cs typeface="Arial" pitchFamily="34" charset="0"/>
              </a:rPr>
              <a:t>The believer who rejects the authority of the school teacher or the coach or the boss will reject the authority of the pastor-teacher.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the very function of the laws of establishment promote the principle of respect for authority which is necessary to focus attention on the biblical communication of the pastor-teacher. </a:t>
            </a:r>
          </a:p>
          <a:p>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pPr hangingPunct="0"/>
            <a:r>
              <a:rPr lang="en-US" dirty="0" smtClean="0">
                <a:latin typeface="Arial" pitchFamily="34" charset="0"/>
                <a:cs typeface="Arial" pitchFamily="34" charset="0"/>
              </a:rPr>
              <a:t>8. Human anatomy. All functions of anatomy are grace as they relate to the intake of thought, whether it is oxygen in the blood or sugar derivatives which go to the neurons in the brain. These are grace systems of assimilation.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“For it is for this we labor and strive” </a:t>
            </a:r>
            <a:r>
              <a:rPr lang="en-US" dirty="0" smtClean="0">
                <a:latin typeface="Arial" pitchFamily="34" charset="0"/>
                <a:cs typeface="Arial" pitchFamily="34" charset="0"/>
              </a:rPr>
              <a:t>– PAIndic – KOPIAO – to become weary, tired, work hard.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most exhausting work in the world is mental labor. It means to become mentally fatigued from extensive study, extensive concentration.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Paul’s intense study of doctrine and continuous study into the present time is noted.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And if you study and teach this way it is obvious that people are not going to like it or understand it.   </a:t>
            </a:r>
            <a:r>
              <a:rPr lang="en-US" dirty="0" smtClean="0"/>
              <a:t>	</a:t>
            </a:r>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10000"/>
          </a:bodyPr>
          <a:lstStyle/>
          <a:p>
            <a:pPr hangingPunct="0"/>
            <a:r>
              <a:rPr lang="en-US" b="1" dirty="0" smtClean="0">
                <a:solidFill>
                  <a:srgbClr val="0070C0"/>
                </a:solidFill>
                <a:latin typeface="Arial" pitchFamily="34" charset="0"/>
                <a:cs typeface="Arial" pitchFamily="34" charset="0"/>
              </a:rPr>
              <a:t>“strive” </a:t>
            </a:r>
            <a:r>
              <a:rPr lang="en-US" dirty="0" smtClean="0">
                <a:latin typeface="Arial" pitchFamily="34" charset="0"/>
                <a:cs typeface="Arial" pitchFamily="34" charset="0"/>
              </a:rPr>
              <a:t>-  PMIndic – AGONIZOMAI - means to compete in athletics, it means to fight, to contend in a stadium.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Actually it means combat. So the point here is that every pastor who is faithful in his studying and teaching has entered into the </a:t>
            </a:r>
            <a:r>
              <a:rPr lang="en-US" u="sng" dirty="0" smtClean="0">
                <a:latin typeface="Arial" pitchFamily="34" charset="0"/>
                <a:cs typeface="Arial" pitchFamily="34" charset="0"/>
              </a:rPr>
              <a:t>combat of the angelic conflict.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indicates that every pastor who does his job right is in the center of the angelic conflict in his generation.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so far: </a:t>
            </a:r>
            <a:r>
              <a:rPr lang="en-US" b="1" dirty="0" smtClean="0">
                <a:solidFill>
                  <a:srgbClr val="0070C0"/>
                </a:solidFill>
                <a:latin typeface="Arial" pitchFamily="34" charset="0"/>
                <a:cs typeface="Arial" pitchFamily="34" charset="0"/>
              </a:rPr>
              <a:t>“For because of this benefit from spiritual exercise and resultant greater-grace status, we work hard to the point of exhaustion, and we keep on contending </a:t>
            </a:r>
            <a:r>
              <a:rPr lang="en-US" dirty="0" smtClean="0">
                <a:latin typeface="Arial" pitchFamily="34" charset="0"/>
                <a:cs typeface="Arial" pitchFamily="34" charset="0"/>
              </a:rPr>
              <a:t>[and idiom which means actually to hang in there tough].</a:t>
            </a:r>
            <a:r>
              <a:rPr lang="en-US" b="1" dirty="0" smtClean="0">
                <a:solidFill>
                  <a:srgbClr val="0070C0"/>
                </a:solidFill>
                <a:latin typeface="Arial" pitchFamily="34" charset="0"/>
                <a:cs typeface="Arial" pitchFamily="34" charset="0"/>
              </a:rPr>
              <a:t>” </a:t>
            </a:r>
          </a:p>
          <a:p>
            <a:endParaRPr lang="en-US" dirty="0">
              <a:latin typeface="Arial" pitchFamily="34" charset="0"/>
              <a:cs typeface="Arial" pitchFamily="34" charset="0"/>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pPr hangingPunct="0"/>
            <a:r>
              <a:rPr lang="en-US" b="1" dirty="0" smtClean="0">
                <a:solidFill>
                  <a:srgbClr val="0070C0"/>
                </a:solidFill>
                <a:latin typeface="Arial" pitchFamily="34" charset="0"/>
                <a:cs typeface="Arial" pitchFamily="34" charset="0"/>
              </a:rPr>
              <a:t>“because we have fixed our hope on the living God” - </a:t>
            </a:r>
            <a:r>
              <a:rPr lang="en-US" dirty="0" smtClean="0">
                <a:latin typeface="Arial" pitchFamily="34" charset="0"/>
                <a:cs typeface="Arial" pitchFamily="34" charset="0"/>
              </a:rPr>
              <a:t>the reason for the pastor-guardian working hard to the point of exhaustion and hanging in there tough.</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“we have fixed our hope” </a:t>
            </a:r>
            <a:r>
              <a:rPr lang="en-US" dirty="0" smtClean="0">
                <a:latin typeface="Arial" pitchFamily="34" charset="0"/>
                <a:cs typeface="Arial" pitchFamily="34" charset="0"/>
              </a:rPr>
              <a:t>– PF Aindic – ELPIZO - means to hope or have absolute confidence.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Confidence has been completed at the point at which the believer reaches greater-grace.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Once he reaches spiritual maturity he continues to possess confidence as long as he continues to have maximum doctrine resident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active voice: Paul is producing the action, and Paul refers to himself and all future pastor-teachers who mature.  </a:t>
            </a:r>
          </a:p>
          <a:p>
            <a:endParaRPr lang="en-US" dirty="0">
              <a:latin typeface="Arial" pitchFamily="34" charset="0"/>
              <a:cs typeface="Arial" pitchFamily="34" charset="0"/>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915400" cy="6858000"/>
          </a:xfrm>
        </p:spPr>
        <p:txBody>
          <a:bodyPr>
            <a:normAutofit/>
          </a:bodyPr>
          <a:lstStyle/>
          <a:p>
            <a:pPr hangingPunct="0"/>
            <a:r>
              <a:rPr lang="en-US" b="1" dirty="0" smtClean="0">
                <a:solidFill>
                  <a:srgbClr val="0070C0"/>
                </a:solidFill>
                <a:latin typeface="Arial" pitchFamily="34" charset="0"/>
                <a:cs typeface="Arial" pitchFamily="34" charset="0"/>
              </a:rPr>
              <a:t>“in the living God” </a:t>
            </a:r>
            <a:r>
              <a:rPr lang="en-US" dirty="0" smtClean="0">
                <a:latin typeface="Arial" pitchFamily="34" charset="0"/>
                <a:cs typeface="Arial" pitchFamily="34" charset="0"/>
              </a:rPr>
              <a:t>— EPI THEOS – plus the PAPtc of ZAO- living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the true motivator for the pastor-teacher, and eventually the true motivator for his congregation, has to be occupation with the person of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Occupation with Christ actually comes through maximum Bible doctrine in the soul.</a:t>
            </a:r>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b="1" dirty="0" smtClean="0">
                <a:latin typeface="Arial" pitchFamily="34" charset="0"/>
                <a:cs typeface="Arial" pitchFamily="34" charset="0"/>
              </a:rPr>
              <a:t>The Doctrine of Occupation with Christ</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Definition and description. Occupation with Christ is the highest spiritual function of the royal family in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love for God (category #1 love) carried on by the mature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Maximum doctrine in the soul causes the believer to have maximum love toward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representative and the manifest person of the Godhead is Jesus Christ and therefore occupation with Christ is a synonym for maximum category #1 love. </a:t>
            </a:r>
            <a:r>
              <a:rPr lang="en-US" b="1" dirty="0" smtClean="0">
                <a:solidFill>
                  <a:srgbClr val="C00000"/>
                </a:solidFill>
                <a:latin typeface="Arial" pitchFamily="34" charset="0"/>
                <a:cs typeface="Arial" pitchFamily="34" charset="0"/>
              </a:rPr>
              <a:t>Deut. 6:5, Hebrews 12:1,2. </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r>
              <a:rPr lang="en-US" dirty="0" smtClean="0">
                <a:latin typeface="Arial" pitchFamily="34" charset="0"/>
                <a:cs typeface="Arial" pitchFamily="34" charset="0"/>
              </a:rPr>
              <a:t>2. Occupation with Christ begins at the point where the believer enters greater-grace.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a believer spiritually matures then he enters into maximum Occupation with Christ as part of his blessing in time.  </a:t>
            </a:r>
            <a:r>
              <a:rPr lang="en-US" b="1" dirty="0" smtClean="0">
                <a:solidFill>
                  <a:srgbClr val="C00000"/>
                </a:solidFill>
                <a:latin typeface="Arial" pitchFamily="34" charset="0"/>
                <a:cs typeface="Arial" pitchFamily="34" charset="0"/>
              </a:rPr>
              <a:t>Colossians 3:16,17.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Everything he sees, hears or observes is compared to the thinking of Christ and evaluated as being divine or human viewpoint.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Human viewpoint is rejected, philosophies of man are rejected, man-centered solutions are rejected. </a:t>
            </a:r>
          </a:p>
          <a:p>
            <a:endParaRPr lang="en-US" b="1" dirty="0" smtClean="0">
              <a:solidFill>
                <a:srgbClr val="C00000"/>
              </a:solidFill>
              <a:latin typeface="Arial" pitchFamily="34" charset="0"/>
              <a:cs typeface="Arial" pitchFamily="34" charset="0"/>
            </a:endParaRPr>
          </a:p>
          <a:p>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1016</TotalTime>
  <Words>13794</Words>
  <Application>Microsoft Office PowerPoint</Application>
  <PresentationFormat>On-screen Show (4:3)</PresentationFormat>
  <Paragraphs>1172</Paragraphs>
  <Slides>157</Slides>
  <Notes>2</Notes>
  <HiddenSlides>0</HiddenSlides>
  <MMClips>0</MMClips>
  <ScaleCrop>false</ScaleCrop>
  <HeadingPairs>
    <vt:vector size="4" baseType="variant">
      <vt:variant>
        <vt:lpstr>Theme</vt:lpstr>
      </vt:variant>
      <vt:variant>
        <vt:i4>1</vt:i4>
      </vt:variant>
      <vt:variant>
        <vt:lpstr>Slide Titles</vt:lpstr>
      </vt:variant>
      <vt:variant>
        <vt:i4>157</vt:i4>
      </vt:variant>
    </vt:vector>
  </HeadingPairs>
  <TitlesOfParts>
    <vt:vector size="158" baseType="lpstr">
      <vt:lpstr>Solstice</vt:lpstr>
      <vt:lpstr>I Timothy 4</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Slide 157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Timothy 4</dc:title>
  <dc:creator>Ron McMurray</dc:creator>
  <cp:lastModifiedBy>Ron McMurray</cp:lastModifiedBy>
  <cp:revision>38</cp:revision>
  <dcterms:created xsi:type="dcterms:W3CDTF">2014-11-01T16:32:26Z</dcterms:created>
  <dcterms:modified xsi:type="dcterms:W3CDTF">2015-01-11T15:22:45Z</dcterms:modified>
</cp:coreProperties>
</file>