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85" r:id="rId4"/>
    <p:sldId id="286" r:id="rId5"/>
    <p:sldId id="287" r:id="rId6"/>
    <p:sldId id="288" r:id="rId7"/>
    <p:sldId id="289" r:id="rId8"/>
    <p:sldId id="290" r:id="rId9"/>
    <p:sldId id="291" r:id="rId10"/>
    <p:sldId id="284" r:id="rId11"/>
    <p:sldId id="292" r:id="rId12"/>
    <p:sldId id="258" r:id="rId13"/>
    <p:sldId id="293" r:id="rId14"/>
    <p:sldId id="294" r:id="rId15"/>
    <p:sldId id="295" r:id="rId16"/>
    <p:sldId id="259" r:id="rId17"/>
    <p:sldId id="296" r:id="rId18"/>
    <p:sldId id="297" r:id="rId19"/>
    <p:sldId id="298" r:id="rId20"/>
    <p:sldId id="300" r:id="rId21"/>
    <p:sldId id="301" r:id="rId22"/>
    <p:sldId id="302" r:id="rId23"/>
    <p:sldId id="299" r:id="rId24"/>
    <p:sldId id="306" r:id="rId25"/>
    <p:sldId id="275" r:id="rId26"/>
    <p:sldId id="318" r:id="rId27"/>
    <p:sldId id="307" r:id="rId28"/>
    <p:sldId id="308" r:id="rId29"/>
    <p:sldId id="310" r:id="rId30"/>
    <p:sldId id="305" r:id="rId31"/>
    <p:sldId id="319" r:id="rId32"/>
    <p:sldId id="311" r:id="rId33"/>
    <p:sldId id="312" r:id="rId34"/>
    <p:sldId id="313" r:id="rId35"/>
    <p:sldId id="314" r:id="rId36"/>
    <p:sldId id="315" r:id="rId37"/>
    <p:sldId id="316" r:id="rId38"/>
    <p:sldId id="322" r:id="rId39"/>
    <p:sldId id="262" r:id="rId40"/>
    <p:sldId id="320" r:id="rId41"/>
    <p:sldId id="263" r:id="rId42"/>
    <p:sldId id="323" r:id="rId43"/>
    <p:sldId id="325" r:id="rId44"/>
    <p:sldId id="328" r:id="rId45"/>
    <p:sldId id="327" r:id="rId46"/>
    <p:sldId id="329" r:id="rId47"/>
    <p:sldId id="330" r:id="rId48"/>
    <p:sldId id="331" r:id="rId49"/>
    <p:sldId id="332" r:id="rId50"/>
    <p:sldId id="333" r:id="rId51"/>
    <p:sldId id="335" r:id="rId52"/>
    <p:sldId id="336" r:id="rId53"/>
    <p:sldId id="338" r:id="rId54"/>
    <p:sldId id="339" r:id="rId55"/>
    <p:sldId id="340" r:id="rId56"/>
    <p:sldId id="341" r:id="rId57"/>
    <p:sldId id="342" r:id="rId58"/>
    <p:sldId id="343" r:id="rId59"/>
    <p:sldId id="344" r:id="rId60"/>
    <p:sldId id="265" r:id="rId61"/>
    <p:sldId id="266" r:id="rId62"/>
    <p:sldId id="267" r:id="rId63"/>
    <p:sldId id="268" r:id="rId64"/>
    <p:sldId id="269" r:id="rId65"/>
    <p:sldId id="270" r:id="rId66"/>
    <p:sldId id="271" r:id="rId67"/>
    <p:sldId id="272" r:id="rId68"/>
    <p:sldId id="345" r:id="rId69"/>
    <p:sldId id="276" r:id="rId70"/>
    <p:sldId id="277" r:id="rId71"/>
    <p:sldId id="278" r:id="rId72"/>
    <p:sldId id="279" r:id="rId73"/>
    <p:sldId id="280" r:id="rId74"/>
    <p:sldId id="281" r:id="rId75"/>
    <p:sldId id="282" r:id="rId76"/>
    <p:sldId id="283" r:id="rId77"/>
    <p:sldId id="346" r:id="rId78"/>
    <p:sldId id="347" r:id="rId79"/>
    <p:sldId id="348" r:id="rId80"/>
    <p:sldId id="349" r:id="rId81"/>
    <p:sldId id="354" r:id="rId82"/>
    <p:sldId id="350" r:id="rId83"/>
    <p:sldId id="351" r:id="rId84"/>
    <p:sldId id="352" r:id="rId85"/>
    <p:sldId id="353" r:id="rId86"/>
    <p:sldId id="355" r:id="rId87"/>
    <p:sldId id="356" r:id="rId88"/>
    <p:sldId id="357" r:id="rId89"/>
    <p:sldId id="359" r:id="rId90"/>
    <p:sldId id="360" r:id="rId91"/>
    <p:sldId id="361" r:id="rId92"/>
    <p:sldId id="371" r:id="rId93"/>
    <p:sldId id="362" r:id="rId94"/>
    <p:sldId id="363" r:id="rId95"/>
    <p:sldId id="364" r:id="rId96"/>
    <p:sldId id="365" r:id="rId97"/>
    <p:sldId id="366" r:id="rId98"/>
    <p:sldId id="367" r:id="rId99"/>
    <p:sldId id="368" r:id="rId100"/>
    <p:sldId id="369" r:id="rId101"/>
    <p:sldId id="370" r:id="rId102"/>
    <p:sldId id="372" r:id="rId103"/>
    <p:sldId id="373" r:id="rId104"/>
    <p:sldId id="374" r:id="rId105"/>
    <p:sldId id="375" r:id="rId106"/>
    <p:sldId id="376" r:id="rId107"/>
    <p:sldId id="377" r:id="rId108"/>
    <p:sldId id="378" r:id="rId109"/>
    <p:sldId id="379" r:id="rId110"/>
    <p:sldId id="380" r:id="rId111"/>
    <p:sldId id="381" r:id="rId112"/>
    <p:sldId id="382" r:id="rId113"/>
    <p:sldId id="383" r:id="rId114"/>
    <p:sldId id="384" r:id="rId115"/>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75" d="100"/>
          <a:sy n="75" d="100"/>
        </p:scale>
        <p:origin x="-978" y="2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46248" name="Group 168"/>
          <p:cNvGrpSpPr>
            <a:grpSpLocks/>
          </p:cNvGrpSpPr>
          <p:nvPr/>
        </p:nvGrpSpPr>
        <p:grpSpPr bwMode="auto">
          <a:xfrm>
            <a:off x="0" y="-19050"/>
            <a:ext cx="9144000" cy="6877050"/>
            <a:chOff x="0" y="-12"/>
            <a:chExt cx="5760" cy="4332"/>
          </a:xfrm>
        </p:grpSpPr>
        <p:sp>
          <p:nvSpPr>
            <p:cNvPr id="46243" name="Rectangle 163"/>
            <p:cNvSpPr>
              <a:spLocks noChangeArrowheads="1"/>
            </p:cNvSpPr>
            <p:nvPr userDrawn="1"/>
          </p:nvSpPr>
          <p:spPr bwMode="hidden">
            <a:xfrm>
              <a:off x="1104" y="1008"/>
              <a:ext cx="4656" cy="3312"/>
            </a:xfrm>
            <a:prstGeom prst="rect">
              <a:avLst/>
            </a:prstGeom>
            <a:gradFill rotWithShape="0">
              <a:gsLst>
                <a:gs pos="0">
                  <a:schemeClr val="bg2"/>
                </a:gs>
                <a:gs pos="50000">
                  <a:schemeClr val="bg1"/>
                </a:gs>
                <a:gs pos="100000">
                  <a:schemeClr val="bg2"/>
                </a:gs>
              </a:gsLst>
              <a:lin ang="2700000" scaled="1"/>
            </a:gradFill>
            <a:ln w="9525">
              <a:noFill/>
              <a:miter lim="800000"/>
              <a:headEnd/>
              <a:tailEnd/>
            </a:ln>
            <a:effectLst/>
          </p:spPr>
          <p:txBody>
            <a:bodyPr wrap="none" anchor="ctr"/>
            <a:lstStyle/>
            <a:p>
              <a:endParaRPr lang="en-US"/>
            </a:p>
          </p:txBody>
        </p:sp>
        <p:grpSp>
          <p:nvGrpSpPr>
            <p:cNvPr id="46246" name="Group 166"/>
            <p:cNvGrpSpPr>
              <a:grpSpLocks/>
            </p:cNvGrpSpPr>
            <p:nvPr userDrawn="1"/>
          </p:nvGrpSpPr>
          <p:grpSpPr bwMode="auto">
            <a:xfrm>
              <a:off x="0" y="-12"/>
              <a:ext cx="5760" cy="1045"/>
              <a:chOff x="0" y="-9"/>
              <a:chExt cx="5760" cy="1045"/>
            </a:xfrm>
          </p:grpSpPr>
          <p:sp>
            <p:nvSpPr>
              <p:cNvPr id="46087" name="Freeform 7"/>
              <p:cNvSpPr>
                <a:spLocks/>
              </p:cNvSpPr>
              <p:nvPr userDrawn="1"/>
            </p:nvSpPr>
            <p:spPr bwMode="ltGray">
              <a:xfrm>
                <a:off x="0" y="4"/>
                <a:ext cx="5760" cy="1032"/>
              </a:xfrm>
              <a:custGeom>
                <a:avLst/>
                <a:gdLst/>
                <a:ahLst/>
                <a:cxnLst>
                  <a:cxn ang="0">
                    <a:pos x="4848" y="432"/>
                  </a:cxn>
                  <a:cxn ang="0">
                    <a:pos x="0" y="432"/>
                  </a:cxn>
                  <a:cxn ang="0">
                    <a:pos x="0" y="0"/>
                  </a:cxn>
                  <a:cxn ang="0">
                    <a:pos x="4848" y="0"/>
                  </a:cxn>
                  <a:cxn ang="0">
                    <a:pos x="4848" y="432"/>
                  </a:cxn>
                </a:cxnLst>
                <a:rect l="0" t="0" r="r" b="b"/>
                <a:pathLst>
                  <a:path w="4848" h="432">
                    <a:moveTo>
                      <a:pt x="4848" y="432"/>
                    </a:moveTo>
                    <a:lnTo>
                      <a:pt x="0" y="432"/>
                    </a:lnTo>
                    <a:lnTo>
                      <a:pt x="0" y="0"/>
                    </a:lnTo>
                    <a:lnTo>
                      <a:pt x="4848" y="0"/>
                    </a:lnTo>
                    <a:lnTo>
                      <a:pt x="4848" y="432"/>
                    </a:lnTo>
                    <a:close/>
                  </a:path>
                </a:pathLst>
              </a:custGeom>
              <a:solidFill>
                <a:schemeClr val="hlink"/>
              </a:solidFill>
              <a:ln w="9525">
                <a:noFill/>
                <a:round/>
                <a:headEnd/>
                <a:tailEnd/>
              </a:ln>
              <a:effectLst/>
            </p:spPr>
            <p:txBody>
              <a:bodyPr wrap="none" anchor="ctr"/>
              <a:lstStyle/>
              <a:p>
                <a:endParaRPr lang="en-US"/>
              </a:p>
            </p:txBody>
          </p:sp>
          <p:grpSp>
            <p:nvGrpSpPr>
              <p:cNvPr id="46245" name="Group 165"/>
              <p:cNvGrpSpPr>
                <a:grpSpLocks/>
              </p:cNvGrpSpPr>
              <p:nvPr userDrawn="1"/>
            </p:nvGrpSpPr>
            <p:grpSpPr bwMode="auto">
              <a:xfrm>
                <a:off x="333" y="-9"/>
                <a:ext cx="5176" cy="1044"/>
                <a:chOff x="333" y="-9"/>
                <a:chExt cx="5176" cy="1044"/>
              </a:xfrm>
            </p:grpSpPr>
            <p:sp>
              <p:nvSpPr>
                <p:cNvPr id="46090" name="Freeform 10"/>
                <p:cNvSpPr>
                  <a:spLocks/>
                </p:cNvSpPr>
                <p:nvPr userDrawn="1"/>
              </p:nvSpPr>
              <p:spPr bwMode="ltGray">
                <a:xfrm>
                  <a:off x="3230" y="949"/>
                  <a:ext cx="17" cy="20"/>
                </a:xfrm>
                <a:custGeom>
                  <a:avLst/>
                  <a:gdLst/>
                  <a:ahLst/>
                  <a:cxnLst>
                    <a:cxn ang="0">
                      <a:pos x="5" y="11"/>
                    </a:cxn>
                    <a:cxn ang="0">
                      <a:pos x="15" y="5"/>
                    </a:cxn>
                    <a:cxn ang="0">
                      <a:pos x="13" y="17"/>
                    </a:cxn>
                    <a:cxn ang="0">
                      <a:pos x="5" y="11"/>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w="9525">
                  <a:noFill/>
                  <a:round/>
                  <a:headEnd/>
                  <a:tailEnd/>
                </a:ln>
                <a:effectLst/>
              </p:spPr>
              <p:txBody>
                <a:bodyPr wrap="none" anchor="ctr"/>
                <a:lstStyle/>
                <a:p>
                  <a:endParaRPr lang="en-US"/>
                </a:p>
              </p:txBody>
            </p:sp>
            <p:sp>
              <p:nvSpPr>
                <p:cNvPr id="46091" name="Freeform 11"/>
                <p:cNvSpPr>
                  <a:spLocks/>
                </p:cNvSpPr>
                <p:nvPr userDrawn="1"/>
              </p:nvSpPr>
              <p:spPr bwMode="ltGray">
                <a:xfrm>
                  <a:off x="3406" y="1015"/>
                  <a:ext cx="21" cy="20"/>
                </a:xfrm>
                <a:custGeom>
                  <a:avLst/>
                  <a:gdLst/>
                  <a:ahLst/>
                  <a:cxnLst>
                    <a:cxn ang="0">
                      <a:pos x="3" y="13"/>
                    </a:cxn>
                    <a:cxn ang="0">
                      <a:pos x="11" y="3"/>
                    </a:cxn>
                    <a:cxn ang="0">
                      <a:pos x="7" y="19"/>
                    </a:cxn>
                    <a:cxn ang="0">
                      <a:pos x="3" y="13"/>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w="9525">
                  <a:noFill/>
                  <a:round/>
                  <a:headEnd/>
                  <a:tailEnd/>
                </a:ln>
                <a:effectLst/>
              </p:spPr>
              <p:txBody>
                <a:bodyPr wrap="none" anchor="ctr"/>
                <a:lstStyle/>
                <a:p>
                  <a:endParaRPr lang="en-US"/>
                </a:p>
              </p:txBody>
            </p:sp>
            <p:sp>
              <p:nvSpPr>
                <p:cNvPr id="46092" name="Freeform 12"/>
                <p:cNvSpPr>
                  <a:spLocks/>
                </p:cNvSpPr>
                <p:nvPr userDrawn="1"/>
              </p:nvSpPr>
              <p:spPr bwMode="ltGray">
                <a:xfrm>
                  <a:off x="2909" y="908"/>
                  <a:ext cx="31" cy="3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endParaRPr lang="en-US"/>
                </a:p>
              </p:txBody>
            </p:sp>
            <p:sp>
              <p:nvSpPr>
                <p:cNvPr id="46093" name="Freeform 13"/>
                <p:cNvSpPr>
                  <a:spLocks/>
                </p:cNvSpPr>
                <p:nvPr userDrawn="1"/>
              </p:nvSpPr>
              <p:spPr bwMode="ltGray">
                <a:xfrm>
                  <a:off x="2551" y="940"/>
                  <a:ext cx="25" cy="12"/>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endParaRPr lang="en-US"/>
                </a:p>
              </p:txBody>
            </p:sp>
            <p:sp>
              <p:nvSpPr>
                <p:cNvPr id="46094" name="Freeform 14"/>
                <p:cNvSpPr>
                  <a:spLocks/>
                </p:cNvSpPr>
                <p:nvPr userDrawn="1"/>
              </p:nvSpPr>
              <p:spPr bwMode="ltGray">
                <a:xfrm>
                  <a:off x="2443" y="954"/>
                  <a:ext cx="65" cy="39"/>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endParaRPr lang="en-US"/>
                </a:p>
              </p:txBody>
            </p:sp>
            <p:sp>
              <p:nvSpPr>
                <p:cNvPr id="46095" name="Freeform 15"/>
                <p:cNvSpPr>
                  <a:spLocks/>
                </p:cNvSpPr>
                <p:nvPr userDrawn="1"/>
              </p:nvSpPr>
              <p:spPr bwMode="ltGray">
                <a:xfrm>
                  <a:off x="2375" y="952"/>
                  <a:ext cx="68" cy="39"/>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endParaRPr lang="en-US"/>
                </a:p>
              </p:txBody>
            </p:sp>
            <p:sp>
              <p:nvSpPr>
                <p:cNvPr id="46096" name="Freeform 16"/>
                <p:cNvSpPr>
                  <a:spLocks/>
                </p:cNvSpPr>
                <p:nvPr userDrawn="1"/>
              </p:nvSpPr>
              <p:spPr bwMode="ltGray">
                <a:xfrm>
                  <a:off x="2007" y="739"/>
                  <a:ext cx="354" cy="228"/>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endParaRPr lang="en-US"/>
                </a:p>
              </p:txBody>
            </p:sp>
            <p:sp>
              <p:nvSpPr>
                <p:cNvPr id="46097" name="Freeform 17"/>
                <p:cNvSpPr>
                  <a:spLocks/>
                </p:cNvSpPr>
                <p:nvPr userDrawn="1"/>
              </p:nvSpPr>
              <p:spPr bwMode="ltGray">
                <a:xfrm>
                  <a:off x="2222" y="724"/>
                  <a:ext cx="157" cy="167"/>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endParaRPr lang="en-US"/>
                </a:p>
              </p:txBody>
            </p:sp>
            <p:sp>
              <p:nvSpPr>
                <p:cNvPr id="46098" name="Freeform 18"/>
                <p:cNvSpPr>
                  <a:spLocks/>
                </p:cNvSpPr>
                <p:nvPr userDrawn="1"/>
              </p:nvSpPr>
              <p:spPr bwMode="ltGray">
                <a:xfrm>
                  <a:off x="2375" y="800"/>
                  <a:ext cx="110" cy="32"/>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endParaRPr lang="en-US"/>
                </a:p>
              </p:txBody>
            </p:sp>
            <p:sp>
              <p:nvSpPr>
                <p:cNvPr id="46099" name="Freeform 19"/>
                <p:cNvSpPr>
                  <a:spLocks/>
                </p:cNvSpPr>
                <p:nvPr userDrawn="1"/>
              </p:nvSpPr>
              <p:spPr bwMode="ltGray">
                <a:xfrm>
                  <a:off x="2370" y="839"/>
                  <a:ext cx="75" cy="8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endParaRPr lang="en-US"/>
                </a:p>
              </p:txBody>
            </p:sp>
            <p:sp>
              <p:nvSpPr>
                <p:cNvPr id="46100" name="Freeform 20"/>
                <p:cNvSpPr>
                  <a:spLocks/>
                </p:cNvSpPr>
                <p:nvPr userDrawn="1"/>
              </p:nvSpPr>
              <p:spPr bwMode="ltGray">
                <a:xfrm>
                  <a:off x="2497" y="793"/>
                  <a:ext cx="37" cy="49"/>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endParaRPr lang="en-US"/>
                </a:p>
              </p:txBody>
            </p:sp>
            <p:sp>
              <p:nvSpPr>
                <p:cNvPr id="46101" name="Freeform 21"/>
                <p:cNvSpPr>
                  <a:spLocks/>
                </p:cNvSpPr>
                <p:nvPr userDrawn="1"/>
              </p:nvSpPr>
              <p:spPr bwMode="ltGray">
                <a:xfrm>
                  <a:off x="2506" y="869"/>
                  <a:ext cx="47" cy="24"/>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endParaRPr lang="en-US"/>
                </a:p>
              </p:txBody>
            </p:sp>
            <p:sp>
              <p:nvSpPr>
                <p:cNvPr id="46102" name="Freeform 22"/>
                <p:cNvSpPr>
                  <a:spLocks/>
                </p:cNvSpPr>
                <p:nvPr userDrawn="1"/>
              </p:nvSpPr>
              <p:spPr bwMode="ltGray">
                <a:xfrm>
                  <a:off x="2555" y="832"/>
                  <a:ext cx="61" cy="42"/>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endParaRPr lang="en-US"/>
                </a:p>
              </p:txBody>
            </p:sp>
            <p:sp>
              <p:nvSpPr>
                <p:cNvPr id="46103" name="Freeform 23"/>
                <p:cNvSpPr>
                  <a:spLocks/>
                </p:cNvSpPr>
                <p:nvPr userDrawn="1"/>
              </p:nvSpPr>
              <p:spPr bwMode="ltGray">
                <a:xfrm>
                  <a:off x="2572" y="852"/>
                  <a:ext cx="286" cy="149"/>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endParaRPr lang="en-US"/>
                </a:p>
              </p:txBody>
            </p:sp>
            <p:sp>
              <p:nvSpPr>
                <p:cNvPr id="46104" name="Freeform 24"/>
                <p:cNvSpPr>
                  <a:spLocks/>
                </p:cNvSpPr>
                <p:nvPr userDrawn="1"/>
              </p:nvSpPr>
              <p:spPr bwMode="ltGray">
                <a:xfrm>
                  <a:off x="2820" y="866"/>
                  <a:ext cx="78" cy="64"/>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endParaRPr lang="en-US"/>
                </a:p>
              </p:txBody>
            </p:sp>
            <p:sp>
              <p:nvSpPr>
                <p:cNvPr id="46105" name="Freeform 25"/>
                <p:cNvSpPr>
                  <a:spLocks/>
                </p:cNvSpPr>
                <p:nvPr userDrawn="1"/>
              </p:nvSpPr>
              <p:spPr bwMode="ltGray">
                <a:xfrm>
                  <a:off x="2984" y="732"/>
                  <a:ext cx="19" cy="14"/>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endParaRPr lang="en-US"/>
                </a:p>
              </p:txBody>
            </p:sp>
            <p:sp>
              <p:nvSpPr>
                <p:cNvPr id="46106" name="Freeform 26"/>
                <p:cNvSpPr>
                  <a:spLocks/>
                </p:cNvSpPr>
                <p:nvPr userDrawn="1"/>
              </p:nvSpPr>
              <p:spPr bwMode="ltGray">
                <a:xfrm>
                  <a:off x="3083" y="830"/>
                  <a:ext cx="26" cy="19"/>
                </a:xfrm>
                <a:custGeom>
                  <a:avLst/>
                  <a:gdLst/>
                  <a:ahLst/>
                  <a:cxnLst>
                    <a:cxn ang="0">
                      <a:pos x="8" y="14"/>
                    </a:cxn>
                    <a:cxn ang="0">
                      <a:pos x="14" y="0"/>
                    </a:cxn>
                    <a:cxn ang="0">
                      <a:pos x="14" y="22"/>
                    </a:cxn>
                    <a:cxn ang="0">
                      <a:pos x="8" y="14"/>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w="9525">
                  <a:noFill/>
                  <a:round/>
                  <a:headEnd/>
                  <a:tailEnd/>
                </a:ln>
                <a:effectLst/>
              </p:spPr>
              <p:txBody>
                <a:bodyPr wrap="none" anchor="ctr"/>
                <a:lstStyle/>
                <a:p>
                  <a:endParaRPr lang="en-US"/>
                </a:p>
              </p:txBody>
            </p:sp>
            <p:sp>
              <p:nvSpPr>
                <p:cNvPr id="46107" name="Freeform 27"/>
                <p:cNvSpPr>
                  <a:spLocks/>
                </p:cNvSpPr>
                <p:nvPr userDrawn="1"/>
              </p:nvSpPr>
              <p:spPr bwMode="ltGray">
                <a:xfrm>
                  <a:off x="2766" y="610"/>
                  <a:ext cx="19" cy="12"/>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endParaRPr lang="en-US"/>
                </a:p>
              </p:txBody>
            </p:sp>
            <p:sp>
              <p:nvSpPr>
                <p:cNvPr id="46108" name="Freeform 28"/>
                <p:cNvSpPr>
                  <a:spLocks/>
                </p:cNvSpPr>
                <p:nvPr userDrawn="1"/>
              </p:nvSpPr>
              <p:spPr bwMode="ltGray">
                <a:xfrm>
                  <a:off x="2600" y="712"/>
                  <a:ext cx="19" cy="12"/>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endParaRPr lang="en-US"/>
                </a:p>
              </p:txBody>
            </p:sp>
            <p:sp>
              <p:nvSpPr>
                <p:cNvPr id="46109" name="Freeform 29"/>
                <p:cNvSpPr>
                  <a:spLocks/>
                </p:cNvSpPr>
                <p:nvPr userDrawn="1"/>
              </p:nvSpPr>
              <p:spPr bwMode="ltGray">
                <a:xfrm>
                  <a:off x="2417" y="680"/>
                  <a:ext cx="80" cy="66"/>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endParaRPr lang="en-US"/>
                </a:p>
              </p:txBody>
            </p:sp>
            <p:sp>
              <p:nvSpPr>
                <p:cNvPr id="46110" name="Freeform 30"/>
                <p:cNvSpPr>
                  <a:spLocks/>
                </p:cNvSpPr>
                <p:nvPr userDrawn="1"/>
              </p:nvSpPr>
              <p:spPr bwMode="ltGray">
                <a:xfrm>
                  <a:off x="2391" y="541"/>
                  <a:ext cx="94" cy="142"/>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endParaRPr lang="en-US"/>
                </a:p>
              </p:txBody>
            </p:sp>
            <p:sp>
              <p:nvSpPr>
                <p:cNvPr id="46111" name="Freeform 31"/>
                <p:cNvSpPr>
                  <a:spLocks/>
                </p:cNvSpPr>
                <p:nvPr userDrawn="1"/>
              </p:nvSpPr>
              <p:spPr bwMode="ltGray">
                <a:xfrm>
                  <a:off x="2415" y="644"/>
                  <a:ext cx="32" cy="41"/>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endParaRPr lang="en-US"/>
                </a:p>
              </p:txBody>
            </p:sp>
            <p:sp>
              <p:nvSpPr>
                <p:cNvPr id="46112" name="Freeform 32"/>
                <p:cNvSpPr>
                  <a:spLocks/>
                </p:cNvSpPr>
                <p:nvPr userDrawn="1"/>
              </p:nvSpPr>
              <p:spPr bwMode="ltGray">
                <a:xfrm>
                  <a:off x="2349" y="654"/>
                  <a:ext cx="45" cy="41"/>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endParaRPr lang="en-US"/>
                </a:p>
              </p:txBody>
            </p:sp>
            <p:sp>
              <p:nvSpPr>
                <p:cNvPr id="46113" name="Freeform 33"/>
                <p:cNvSpPr>
                  <a:spLocks/>
                </p:cNvSpPr>
                <p:nvPr userDrawn="1"/>
              </p:nvSpPr>
              <p:spPr bwMode="ltGray">
                <a:xfrm>
                  <a:off x="4808" y="597"/>
                  <a:ext cx="701" cy="438"/>
                </a:xfrm>
                <a:custGeom>
                  <a:avLst/>
                  <a:gdLst/>
                  <a:ahLst/>
                  <a:cxnLst>
                    <a:cxn ang="0">
                      <a:pos x="21" y="280"/>
                    </a:cxn>
                    <a:cxn ang="0">
                      <a:pos x="24" y="250"/>
                    </a:cxn>
                    <a:cxn ang="0">
                      <a:pos x="22" y="245"/>
                    </a:cxn>
                    <a:cxn ang="0">
                      <a:pos x="16" y="218"/>
                    </a:cxn>
                    <a:cxn ang="0">
                      <a:pos x="4" y="215"/>
                    </a:cxn>
                    <a:cxn ang="0">
                      <a:pos x="0" y="191"/>
                    </a:cxn>
                    <a:cxn ang="0">
                      <a:pos x="12" y="180"/>
                    </a:cxn>
                    <a:cxn ang="0">
                      <a:pos x="6" y="165"/>
                    </a:cxn>
                    <a:cxn ang="0">
                      <a:pos x="2" y="160"/>
                    </a:cxn>
                    <a:cxn ang="0">
                      <a:pos x="28" y="120"/>
                    </a:cxn>
                    <a:cxn ang="0">
                      <a:pos x="44" y="96"/>
                    </a:cxn>
                    <a:cxn ang="0">
                      <a:pos x="42" y="70"/>
                    </a:cxn>
                    <a:cxn ang="0">
                      <a:pos x="24" y="43"/>
                    </a:cxn>
                    <a:cxn ang="0">
                      <a:pos x="20" y="32"/>
                    </a:cxn>
                    <a:cxn ang="0">
                      <a:pos x="26" y="36"/>
                    </a:cxn>
                    <a:cxn ang="0">
                      <a:pos x="48" y="35"/>
                    </a:cxn>
                    <a:cxn ang="0">
                      <a:pos x="64" y="11"/>
                    </a:cxn>
                    <a:cxn ang="0">
                      <a:pos x="82" y="0"/>
                    </a:cxn>
                    <a:cxn ang="0">
                      <a:pos x="88" y="2"/>
                    </a:cxn>
                    <a:cxn ang="0">
                      <a:pos x="92" y="9"/>
                    </a:cxn>
                    <a:cxn ang="0">
                      <a:pos x="98" y="5"/>
                    </a:cxn>
                    <a:cxn ang="0">
                      <a:pos x="110" y="8"/>
                    </a:cxn>
                    <a:cxn ang="0">
                      <a:pos x="116" y="9"/>
                    </a:cxn>
                    <a:cxn ang="0">
                      <a:pos x="141" y="14"/>
                    </a:cxn>
                    <a:cxn ang="0">
                      <a:pos x="155" y="24"/>
                    </a:cxn>
                    <a:cxn ang="0">
                      <a:pos x="167" y="17"/>
                    </a:cxn>
                    <a:cxn ang="0">
                      <a:pos x="173" y="14"/>
                    </a:cxn>
                    <a:cxn ang="0">
                      <a:pos x="195" y="14"/>
                    </a:cxn>
                    <a:cxn ang="0">
                      <a:pos x="211" y="32"/>
                    </a:cxn>
                    <a:cxn ang="0">
                      <a:pos x="231" y="59"/>
                    </a:cxn>
                    <a:cxn ang="0">
                      <a:pos x="245" y="70"/>
                    </a:cxn>
                    <a:cxn ang="0">
                      <a:pos x="257" y="68"/>
                    </a:cxn>
                    <a:cxn ang="0">
                      <a:pos x="270" y="65"/>
                    </a:cxn>
                    <a:cxn ang="0">
                      <a:pos x="290" y="71"/>
                    </a:cxn>
                    <a:cxn ang="0">
                      <a:pos x="300" y="81"/>
                    </a:cxn>
                    <a:cxn ang="0">
                      <a:pos x="308" y="90"/>
                    </a:cxn>
                    <a:cxn ang="0">
                      <a:pos x="318" y="111"/>
                    </a:cxn>
                    <a:cxn ang="0">
                      <a:pos x="322" y="120"/>
                    </a:cxn>
                    <a:cxn ang="0">
                      <a:pos x="324" y="125"/>
                    </a:cxn>
                    <a:cxn ang="0">
                      <a:pos x="310" y="142"/>
                    </a:cxn>
                    <a:cxn ang="0">
                      <a:pos x="322" y="141"/>
                    </a:cxn>
                    <a:cxn ang="0">
                      <a:pos x="342" y="155"/>
                    </a:cxn>
                    <a:cxn ang="0">
                      <a:pos x="364" y="157"/>
                    </a:cxn>
                    <a:cxn ang="0">
                      <a:pos x="380" y="168"/>
                    </a:cxn>
                    <a:cxn ang="0">
                      <a:pos x="382" y="172"/>
                    </a:cxn>
                    <a:cxn ang="0">
                      <a:pos x="382" y="176"/>
                    </a:cxn>
                    <a:cxn ang="0">
                      <a:pos x="394" y="172"/>
                    </a:cxn>
                    <a:cxn ang="0">
                      <a:pos x="400" y="171"/>
                    </a:cxn>
                    <a:cxn ang="0">
                      <a:pos x="439" y="185"/>
                    </a:cxn>
                    <a:cxn ang="0">
                      <a:pos x="447" y="199"/>
                    </a:cxn>
                    <a:cxn ang="0">
                      <a:pos x="465" y="201"/>
                    </a:cxn>
                    <a:cxn ang="0">
                      <a:pos x="471" y="215"/>
                    </a:cxn>
                    <a:cxn ang="0">
                      <a:pos x="451" y="258"/>
                    </a:cxn>
                    <a:cxn ang="0">
                      <a:pos x="435" y="281"/>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w="9525">
                  <a:noFill/>
                  <a:round/>
                  <a:headEnd/>
                  <a:tailEnd/>
                </a:ln>
                <a:effectLst/>
              </p:spPr>
              <p:txBody>
                <a:bodyPr wrap="none" anchor="ctr"/>
                <a:lstStyle/>
                <a:p>
                  <a:endParaRPr lang="en-US"/>
                </a:p>
              </p:txBody>
            </p:sp>
            <p:sp>
              <p:nvSpPr>
                <p:cNvPr id="46114" name="Freeform 34"/>
                <p:cNvSpPr>
                  <a:spLocks/>
                </p:cNvSpPr>
                <p:nvPr userDrawn="1"/>
              </p:nvSpPr>
              <p:spPr bwMode="ltGray">
                <a:xfrm>
                  <a:off x="3880" y="-7"/>
                  <a:ext cx="984" cy="692"/>
                </a:xfrm>
                <a:custGeom>
                  <a:avLst/>
                  <a:gdLst/>
                  <a:ahLst/>
                  <a:cxnLst>
                    <a:cxn ang="0">
                      <a:pos x="406" y="6"/>
                    </a:cxn>
                    <a:cxn ang="0">
                      <a:pos x="502" y="34"/>
                    </a:cxn>
                    <a:cxn ang="0">
                      <a:pos x="550" y="38"/>
                    </a:cxn>
                    <a:cxn ang="0">
                      <a:pos x="578" y="130"/>
                    </a:cxn>
                    <a:cxn ang="0">
                      <a:pos x="586" y="90"/>
                    </a:cxn>
                    <a:cxn ang="0">
                      <a:pos x="606" y="70"/>
                    </a:cxn>
                    <a:cxn ang="0">
                      <a:pos x="642" y="126"/>
                    </a:cxn>
                    <a:cxn ang="0">
                      <a:pos x="682" y="98"/>
                    </a:cxn>
                    <a:cxn ang="0">
                      <a:pos x="706" y="86"/>
                    </a:cxn>
                    <a:cxn ang="0">
                      <a:pos x="762" y="2"/>
                    </a:cxn>
                    <a:cxn ang="0">
                      <a:pos x="798" y="70"/>
                    </a:cxn>
                    <a:cxn ang="0">
                      <a:pos x="798" y="130"/>
                    </a:cxn>
                    <a:cxn ang="0">
                      <a:pos x="790" y="158"/>
                    </a:cxn>
                    <a:cxn ang="0">
                      <a:pos x="766" y="162"/>
                    </a:cxn>
                    <a:cxn ang="0">
                      <a:pos x="762" y="186"/>
                    </a:cxn>
                    <a:cxn ang="0">
                      <a:pos x="802" y="226"/>
                    </a:cxn>
                    <a:cxn ang="0">
                      <a:pos x="786" y="322"/>
                    </a:cxn>
                    <a:cxn ang="0">
                      <a:pos x="830" y="414"/>
                    </a:cxn>
                    <a:cxn ang="0">
                      <a:pos x="854" y="450"/>
                    </a:cxn>
                    <a:cxn ang="0">
                      <a:pos x="830" y="450"/>
                    </a:cxn>
                    <a:cxn ang="0">
                      <a:pos x="746" y="378"/>
                    </a:cxn>
                    <a:cxn ang="0">
                      <a:pos x="678" y="402"/>
                    </a:cxn>
                    <a:cxn ang="0">
                      <a:pos x="590" y="442"/>
                    </a:cxn>
                    <a:cxn ang="0">
                      <a:pos x="642" y="578"/>
                    </a:cxn>
                    <a:cxn ang="0">
                      <a:pos x="710" y="610"/>
                    </a:cxn>
                    <a:cxn ang="0">
                      <a:pos x="738" y="550"/>
                    </a:cxn>
                    <a:cxn ang="0">
                      <a:pos x="774" y="570"/>
                    </a:cxn>
                    <a:cxn ang="0">
                      <a:pos x="766" y="630"/>
                    </a:cxn>
                    <a:cxn ang="0">
                      <a:pos x="802" y="670"/>
                    </a:cxn>
                    <a:cxn ang="0">
                      <a:pos x="838" y="658"/>
                    </a:cxn>
                    <a:cxn ang="0">
                      <a:pos x="922" y="806"/>
                    </a:cxn>
                    <a:cxn ang="0">
                      <a:pos x="942" y="826"/>
                    </a:cxn>
                    <a:cxn ang="0">
                      <a:pos x="874" y="810"/>
                    </a:cxn>
                    <a:cxn ang="0">
                      <a:pos x="830" y="758"/>
                    </a:cxn>
                    <a:cxn ang="0">
                      <a:pos x="778" y="710"/>
                    </a:cxn>
                    <a:cxn ang="0">
                      <a:pos x="702" y="662"/>
                    </a:cxn>
                    <a:cxn ang="0">
                      <a:pos x="614" y="646"/>
                    </a:cxn>
                    <a:cxn ang="0">
                      <a:pos x="506" y="594"/>
                    </a:cxn>
                    <a:cxn ang="0">
                      <a:pos x="462" y="506"/>
                    </a:cxn>
                    <a:cxn ang="0">
                      <a:pos x="430" y="462"/>
                    </a:cxn>
                    <a:cxn ang="0">
                      <a:pos x="382" y="430"/>
                    </a:cxn>
                    <a:cxn ang="0">
                      <a:pos x="342" y="370"/>
                    </a:cxn>
                    <a:cxn ang="0">
                      <a:pos x="354" y="414"/>
                    </a:cxn>
                    <a:cxn ang="0">
                      <a:pos x="418" y="494"/>
                    </a:cxn>
                    <a:cxn ang="0">
                      <a:pos x="422" y="526"/>
                    </a:cxn>
                    <a:cxn ang="0">
                      <a:pos x="394" y="498"/>
                    </a:cxn>
                    <a:cxn ang="0">
                      <a:pos x="354" y="466"/>
                    </a:cxn>
                    <a:cxn ang="0">
                      <a:pos x="314" y="402"/>
                    </a:cxn>
                    <a:cxn ang="0">
                      <a:pos x="266" y="346"/>
                    </a:cxn>
                    <a:cxn ang="0">
                      <a:pos x="210" y="314"/>
                    </a:cxn>
                    <a:cxn ang="0">
                      <a:pos x="154" y="238"/>
                    </a:cxn>
                    <a:cxn ang="0">
                      <a:pos x="66" y="66"/>
                    </a:cxn>
                    <a:cxn ang="0">
                      <a:pos x="34" y="38"/>
                    </a:cxn>
                    <a:cxn ang="0">
                      <a:pos x="46" y="22"/>
                    </a:cxn>
                    <a:cxn ang="0">
                      <a:pos x="102" y="70"/>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w="9525">
                  <a:noFill/>
                  <a:round/>
                  <a:headEnd/>
                  <a:tailEnd/>
                </a:ln>
                <a:effectLst/>
              </p:spPr>
              <p:txBody>
                <a:bodyPr wrap="none" anchor="ctr"/>
                <a:lstStyle/>
                <a:p>
                  <a:endParaRPr lang="en-US"/>
                </a:p>
              </p:txBody>
            </p:sp>
            <p:sp>
              <p:nvSpPr>
                <p:cNvPr id="46115" name="Freeform 35"/>
                <p:cNvSpPr>
                  <a:spLocks/>
                </p:cNvSpPr>
                <p:nvPr userDrawn="1"/>
              </p:nvSpPr>
              <p:spPr bwMode="ltGray">
                <a:xfrm>
                  <a:off x="3577" y="490"/>
                  <a:ext cx="36" cy="39"/>
                </a:xfrm>
                <a:custGeom>
                  <a:avLst/>
                  <a:gdLst/>
                  <a:ahLst/>
                  <a:cxnLst>
                    <a:cxn ang="0">
                      <a:pos x="6" y="28"/>
                    </a:cxn>
                    <a:cxn ang="0">
                      <a:pos x="10" y="48"/>
                    </a:cxn>
                    <a:cxn ang="0">
                      <a:pos x="6" y="28"/>
                    </a:cxn>
                  </a:cxnLst>
                  <a:rect l="0" t="0" r="r" b="b"/>
                  <a:pathLst>
                    <a:path w="36" h="48">
                      <a:moveTo>
                        <a:pt x="6" y="28"/>
                      </a:moveTo>
                      <a:cubicBezTo>
                        <a:pt x="25" y="0"/>
                        <a:pt x="36" y="31"/>
                        <a:pt x="10" y="48"/>
                      </a:cubicBezTo>
                      <a:cubicBezTo>
                        <a:pt x="0" y="34"/>
                        <a:pt x="0" y="40"/>
                        <a:pt x="6" y="28"/>
                      </a:cubicBezTo>
                      <a:close/>
                    </a:path>
                  </a:pathLst>
                </a:custGeom>
                <a:solidFill>
                  <a:schemeClr val="folHlink"/>
                </a:solidFill>
                <a:ln w="9525">
                  <a:noFill/>
                  <a:round/>
                  <a:headEnd/>
                  <a:tailEnd/>
                </a:ln>
                <a:effectLst/>
              </p:spPr>
              <p:txBody>
                <a:bodyPr wrap="none" anchor="ctr"/>
                <a:lstStyle/>
                <a:p>
                  <a:endParaRPr lang="en-US"/>
                </a:p>
              </p:txBody>
            </p:sp>
            <p:sp>
              <p:nvSpPr>
                <p:cNvPr id="46116" name="Freeform 36"/>
                <p:cNvSpPr>
                  <a:spLocks/>
                </p:cNvSpPr>
                <p:nvPr userDrawn="1"/>
              </p:nvSpPr>
              <p:spPr bwMode="ltGray">
                <a:xfrm>
                  <a:off x="3549" y="475"/>
                  <a:ext cx="38" cy="29"/>
                </a:xfrm>
                <a:custGeom>
                  <a:avLst/>
                  <a:gdLst/>
                  <a:ahLst/>
                  <a:cxnLst>
                    <a:cxn ang="0">
                      <a:pos x="0" y="5"/>
                    </a:cxn>
                    <a:cxn ang="0">
                      <a:pos x="12" y="1"/>
                    </a:cxn>
                    <a:cxn ang="0">
                      <a:pos x="36" y="17"/>
                    </a:cxn>
                    <a:cxn ang="0">
                      <a:pos x="8" y="17"/>
                    </a:cxn>
                    <a:cxn ang="0">
                      <a:pos x="0" y="5"/>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w="9525">
                  <a:noFill/>
                  <a:round/>
                  <a:headEnd/>
                  <a:tailEnd/>
                </a:ln>
                <a:effectLst/>
              </p:spPr>
              <p:txBody>
                <a:bodyPr wrap="none" anchor="ctr"/>
                <a:lstStyle/>
                <a:p>
                  <a:endParaRPr lang="en-US"/>
                </a:p>
              </p:txBody>
            </p:sp>
            <p:sp>
              <p:nvSpPr>
                <p:cNvPr id="46117" name="Freeform 37"/>
                <p:cNvSpPr>
                  <a:spLocks/>
                </p:cNvSpPr>
                <p:nvPr userDrawn="1"/>
              </p:nvSpPr>
              <p:spPr bwMode="ltGray">
                <a:xfrm>
                  <a:off x="4686" y="394"/>
                  <a:ext cx="171" cy="81"/>
                </a:xfrm>
                <a:custGeom>
                  <a:avLst/>
                  <a:gdLst/>
                  <a:ahLst/>
                  <a:cxnLst>
                    <a:cxn ang="0">
                      <a:pos x="0" y="49"/>
                    </a:cxn>
                    <a:cxn ang="0">
                      <a:pos x="28" y="25"/>
                    </a:cxn>
                    <a:cxn ang="0">
                      <a:pos x="56" y="21"/>
                    </a:cxn>
                    <a:cxn ang="0">
                      <a:pos x="80" y="9"/>
                    </a:cxn>
                    <a:cxn ang="0">
                      <a:pos x="64" y="25"/>
                    </a:cxn>
                    <a:cxn ang="0">
                      <a:pos x="124" y="49"/>
                    </a:cxn>
                    <a:cxn ang="0">
                      <a:pos x="160" y="65"/>
                    </a:cxn>
                    <a:cxn ang="0">
                      <a:pos x="116" y="77"/>
                    </a:cxn>
                    <a:cxn ang="0">
                      <a:pos x="88" y="57"/>
                    </a:cxn>
                    <a:cxn ang="0">
                      <a:pos x="76" y="53"/>
                    </a:cxn>
                    <a:cxn ang="0">
                      <a:pos x="24" y="41"/>
                    </a:cxn>
                    <a:cxn ang="0">
                      <a:pos x="0" y="49"/>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w="9525">
                  <a:noFill/>
                  <a:round/>
                  <a:headEnd/>
                  <a:tailEnd/>
                </a:ln>
                <a:effectLst/>
              </p:spPr>
              <p:txBody>
                <a:bodyPr wrap="none" anchor="ctr"/>
                <a:lstStyle/>
                <a:p>
                  <a:endParaRPr lang="en-US"/>
                </a:p>
              </p:txBody>
            </p:sp>
            <p:sp>
              <p:nvSpPr>
                <p:cNvPr id="46118" name="Freeform 38"/>
                <p:cNvSpPr>
                  <a:spLocks/>
                </p:cNvSpPr>
                <p:nvPr userDrawn="1"/>
              </p:nvSpPr>
              <p:spPr bwMode="ltGray">
                <a:xfrm>
                  <a:off x="4867" y="460"/>
                  <a:ext cx="138" cy="37"/>
                </a:xfrm>
                <a:custGeom>
                  <a:avLst/>
                  <a:gdLst/>
                  <a:ahLst/>
                  <a:cxnLst>
                    <a:cxn ang="0">
                      <a:pos x="0" y="0"/>
                    </a:cxn>
                    <a:cxn ang="0">
                      <a:pos x="52" y="4"/>
                    </a:cxn>
                    <a:cxn ang="0">
                      <a:pos x="88" y="24"/>
                    </a:cxn>
                    <a:cxn ang="0">
                      <a:pos x="112" y="20"/>
                    </a:cxn>
                    <a:cxn ang="0">
                      <a:pos x="108" y="44"/>
                    </a:cxn>
                    <a:cxn ang="0">
                      <a:pos x="64" y="40"/>
                    </a:cxn>
                    <a:cxn ang="0">
                      <a:pos x="0" y="36"/>
                    </a:cxn>
                    <a:cxn ang="0">
                      <a:pos x="28" y="20"/>
                    </a:cxn>
                    <a:cxn ang="0">
                      <a:pos x="0" y="0"/>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w="9525">
                  <a:noFill/>
                  <a:round/>
                  <a:headEnd/>
                  <a:tailEnd/>
                </a:ln>
                <a:effectLst/>
              </p:spPr>
              <p:txBody>
                <a:bodyPr wrap="none" anchor="ctr"/>
                <a:lstStyle/>
                <a:p>
                  <a:endParaRPr lang="en-US"/>
                </a:p>
              </p:txBody>
            </p:sp>
            <p:sp>
              <p:nvSpPr>
                <p:cNvPr id="46119" name="Freeform 39"/>
                <p:cNvSpPr>
                  <a:spLocks/>
                </p:cNvSpPr>
                <p:nvPr userDrawn="1"/>
              </p:nvSpPr>
              <p:spPr bwMode="ltGray">
                <a:xfrm>
                  <a:off x="4794" y="480"/>
                  <a:ext cx="56" cy="34"/>
                </a:xfrm>
                <a:custGeom>
                  <a:avLst/>
                  <a:gdLst/>
                  <a:ahLst/>
                  <a:cxnLst>
                    <a:cxn ang="0">
                      <a:pos x="17" y="25"/>
                    </a:cxn>
                    <a:cxn ang="0">
                      <a:pos x="37" y="13"/>
                    </a:cxn>
                    <a:cxn ang="0">
                      <a:pos x="17" y="2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w="9525">
                  <a:noFill/>
                  <a:round/>
                  <a:headEnd/>
                  <a:tailEnd/>
                </a:ln>
                <a:effectLst/>
              </p:spPr>
              <p:txBody>
                <a:bodyPr wrap="none" anchor="ctr"/>
                <a:lstStyle/>
                <a:p>
                  <a:endParaRPr lang="en-US"/>
                </a:p>
              </p:txBody>
            </p:sp>
            <p:sp>
              <p:nvSpPr>
                <p:cNvPr id="46120" name="Freeform 40"/>
                <p:cNvSpPr>
                  <a:spLocks/>
                </p:cNvSpPr>
                <p:nvPr userDrawn="1"/>
              </p:nvSpPr>
              <p:spPr bwMode="ltGray">
                <a:xfrm>
                  <a:off x="4757" y="375"/>
                  <a:ext cx="37" cy="44"/>
                </a:xfrm>
                <a:custGeom>
                  <a:avLst/>
                  <a:gdLst/>
                  <a:ahLst/>
                  <a:cxnLst>
                    <a:cxn ang="0">
                      <a:pos x="19" y="32"/>
                    </a:cxn>
                    <a:cxn ang="0">
                      <a:pos x="19" y="0"/>
                    </a:cxn>
                    <a:cxn ang="0">
                      <a:pos x="19" y="32"/>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w="9525">
                  <a:noFill/>
                  <a:round/>
                  <a:headEnd/>
                  <a:tailEnd/>
                </a:ln>
                <a:effectLst/>
              </p:spPr>
              <p:txBody>
                <a:bodyPr wrap="none" anchor="ctr"/>
                <a:lstStyle/>
                <a:p>
                  <a:endParaRPr lang="en-US"/>
                </a:p>
              </p:txBody>
            </p:sp>
            <p:sp>
              <p:nvSpPr>
                <p:cNvPr id="46121" name="Freeform 41"/>
                <p:cNvSpPr>
                  <a:spLocks/>
                </p:cNvSpPr>
                <p:nvPr userDrawn="1"/>
              </p:nvSpPr>
              <p:spPr bwMode="ltGray">
                <a:xfrm>
                  <a:off x="5054" y="507"/>
                  <a:ext cx="45" cy="66"/>
                </a:xfrm>
                <a:custGeom>
                  <a:avLst/>
                  <a:gdLst/>
                  <a:ahLst/>
                  <a:cxnLst>
                    <a:cxn ang="0">
                      <a:pos x="4" y="9"/>
                    </a:cxn>
                    <a:cxn ang="0">
                      <a:pos x="20" y="33"/>
                    </a:cxn>
                    <a:cxn ang="0">
                      <a:pos x="24" y="49"/>
                    </a:cxn>
                    <a:cxn ang="0">
                      <a:pos x="36" y="53"/>
                    </a:cxn>
                    <a:cxn ang="0">
                      <a:pos x="24" y="73"/>
                    </a:cxn>
                    <a:cxn ang="0">
                      <a:pos x="0" y="21"/>
                    </a:cxn>
                    <a:cxn ang="0">
                      <a:pos x="4" y="9"/>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w="9525">
                  <a:noFill/>
                  <a:round/>
                  <a:headEnd/>
                  <a:tailEnd/>
                </a:ln>
                <a:effectLst/>
              </p:spPr>
              <p:txBody>
                <a:bodyPr wrap="none" anchor="ctr"/>
                <a:lstStyle/>
                <a:p>
                  <a:endParaRPr lang="en-US"/>
                </a:p>
              </p:txBody>
            </p:sp>
            <p:sp>
              <p:nvSpPr>
                <p:cNvPr id="46122" name="Freeform 42"/>
                <p:cNvSpPr>
                  <a:spLocks/>
                </p:cNvSpPr>
                <p:nvPr userDrawn="1"/>
              </p:nvSpPr>
              <p:spPr bwMode="ltGray">
                <a:xfrm>
                  <a:off x="4260" y="6"/>
                  <a:ext cx="480" cy="100"/>
                </a:xfrm>
                <a:custGeom>
                  <a:avLst/>
                  <a:gdLst/>
                  <a:ahLst/>
                  <a:cxnLst>
                    <a:cxn ang="0">
                      <a:pos x="220" y="1"/>
                    </a:cxn>
                    <a:cxn ang="0">
                      <a:pos x="231" y="8"/>
                    </a:cxn>
                    <a:cxn ang="0">
                      <a:pos x="235" y="0"/>
                    </a:cxn>
                    <a:cxn ang="0">
                      <a:pos x="265" y="0"/>
                    </a:cxn>
                    <a:cxn ang="0">
                      <a:pos x="287" y="17"/>
                    </a:cxn>
                    <a:cxn ang="0">
                      <a:pos x="319" y="10"/>
                    </a:cxn>
                    <a:cxn ang="0">
                      <a:pos x="314" y="29"/>
                    </a:cxn>
                    <a:cxn ang="0">
                      <a:pos x="298" y="46"/>
                    </a:cxn>
                    <a:cxn ang="0">
                      <a:pos x="295" y="29"/>
                    </a:cxn>
                    <a:cxn ang="0">
                      <a:pos x="287" y="31"/>
                    </a:cxn>
                    <a:cxn ang="0">
                      <a:pos x="279" y="29"/>
                    </a:cxn>
                    <a:cxn ang="0">
                      <a:pos x="263" y="21"/>
                    </a:cxn>
                    <a:cxn ang="0">
                      <a:pos x="228" y="38"/>
                    </a:cxn>
                    <a:cxn ang="0">
                      <a:pos x="201" y="44"/>
                    </a:cxn>
                    <a:cxn ang="0">
                      <a:pos x="212" y="57"/>
                    </a:cxn>
                    <a:cxn ang="0">
                      <a:pos x="188" y="63"/>
                    </a:cxn>
                    <a:cxn ang="0">
                      <a:pos x="169" y="61"/>
                    </a:cxn>
                    <a:cxn ang="0">
                      <a:pos x="177" y="57"/>
                    </a:cxn>
                    <a:cxn ang="0">
                      <a:pos x="171" y="40"/>
                    </a:cxn>
                    <a:cxn ang="0">
                      <a:pos x="169" y="31"/>
                    </a:cxn>
                    <a:cxn ang="0">
                      <a:pos x="158" y="23"/>
                    </a:cxn>
                    <a:cxn ang="0">
                      <a:pos x="142" y="27"/>
                    </a:cxn>
                    <a:cxn ang="0">
                      <a:pos x="134" y="27"/>
                    </a:cxn>
                    <a:cxn ang="0">
                      <a:pos x="123" y="25"/>
                    </a:cxn>
                    <a:cxn ang="0">
                      <a:pos x="83" y="2"/>
                    </a:cxn>
                    <a:cxn ang="0">
                      <a:pos x="59" y="14"/>
                    </a:cxn>
                    <a:cxn ang="0">
                      <a:pos x="1" y="0"/>
                    </a:cxn>
                    <a:cxn ang="0">
                      <a:pos x="220" y="1"/>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w="9525">
                  <a:noFill/>
                  <a:round/>
                  <a:headEnd/>
                  <a:tailEnd/>
                </a:ln>
                <a:effectLst/>
              </p:spPr>
              <p:txBody>
                <a:bodyPr wrap="none" anchor="ctr"/>
                <a:lstStyle/>
                <a:p>
                  <a:endParaRPr lang="en-US"/>
                </a:p>
              </p:txBody>
            </p:sp>
            <p:sp>
              <p:nvSpPr>
                <p:cNvPr id="46123" name="Freeform 43"/>
                <p:cNvSpPr>
                  <a:spLocks/>
                </p:cNvSpPr>
                <p:nvPr userDrawn="1"/>
              </p:nvSpPr>
              <p:spPr bwMode="ltGray">
                <a:xfrm>
                  <a:off x="3835" y="3"/>
                  <a:ext cx="446" cy="49"/>
                </a:xfrm>
                <a:custGeom>
                  <a:avLst/>
                  <a:gdLst/>
                  <a:ahLst/>
                  <a:cxnLst>
                    <a:cxn ang="0">
                      <a:pos x="105" y="31"/>
                    </a:cxn>
                    <a:cxn ang="0">
                      <a:pos x="30" y="1"/>
                    </a:cxn>
                    <a:cxn ang="0">
                      <a:pos x="285" y="0"/>
                    </a:cxn>
                    <a:cxn ang="0">
                      <a:pos x="296" y="14"/>
                    </a:cxn>
                    <a:cxn ang="0">
                      <a:pos x="264" y="16"/>
                    </a:cxn>
                    <a:cxn ang="0">
                      <a:pos x="105" y="3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w="9525">
                  <a:noFill/>
                  <a:round/>
                  <a:headEnd/>
                  <a:tailEnd/>
                </a:ln>
                <a:effectLst/>
              </p:spPr>
              <p:txBody>
                <a:bodyPr wrap="none" anchor="ctr"/>
                <a:lstStyle/>
                <a:p>
                  <a:endParaRPr lang="en-US"/>
                </a:p>
              </p:txBody>
            </p:sp>
            <p:sp>
              <p:nvSpPr>
                <p:cNvPr id="46124" name="Freeform 44"/>
                <p:cNvSpPr>
                  <a:spLocks/>
                </p:cNvSpPr>
                <p:nvPr userDrawn="1"/>
              </p:nvSpPr>
              <p:spPr bwMode="ltGray">
                <a:xfrm>
                  <a:off x="2853" y="74"/>
                  <a:ext cx="42" cy="25"/>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endParaRPr lang="en-US"/>
                </a:p>
              </p:txBody>
            </p:sp>
            <p:sp>
              <p:nvSpPr>
                <p:cNvPr id="46125" name="Freeform 45"/>
                <p:cNvSpPr>
                  <a:spLocks/>
                </p:cNvSpPr>
                <p:nvPr userDrawn="1"/>
              </p:nvSpPr>
              <p:spPr bwMode="ltGray">
                <a:xfrm>
                  <a:off x="1704" y="3"/>
                  <a:ext cx="1022" cy="372"/>
                </a:xfrm>
                <a:custGeom>
                  <a:avLst/>
                  <a:gdLst/>
                  <a:ahLst/>
                  <a:cxnLst>
                    <a:cxn ang="0">
                      <a:pos x="73" y="1"/>
                    </a:cxn>
                    <a:cxn ang="0">
                      <a:pos x="436"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endParaRPr lang="en-US"/>
                </a:p>
              </p:txBody>
            </p:sp>
            <p:sp>
              <p:nvSpPr>
                <p:cNvPr id="46126" name="Freeform 46"/>
                <p:cNvSpPr>
                  <a:spLocks/>
                </p:cNvSpPr>
                <p:nvPr userDrawn="1"/>
              </p:nvSpPr>
              <p:spPr bwMode="ltGray">
                <a:xfrm>
                  <a:off x="2729" y="-9"/>
                  <a:ext cx="47" cy="134"/>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endParaRPr lang="en-US"/>
                </a:p>
              </p:txBody>
            </p:sp>
            <p:sp>
              <p:nvSpPr>
                <p:cNvPr id="46127" name="Freeform 47"/>
                <p:cNvSpPr>
                  <a:spLocks/>
                </p:cNvSpPr>
                <p:nvPr userDrawn="1"/>
              </p:nvSpPr>
              <p:spPr bwMode="ltGray">
                <a:xfrm>
                  <a:off x="2701" y="103"/>
                  <a:ext cx="138" cy="8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endParaRPr lang="en-US"/>
                </a:p>
              </p:txBody>
            </p:sp>
            <p:sp>
              <p:nvSpPr>
                <p:cNvPr id="46128" name="Freeform 48"/>
                <p:cNvSpPr>
                  <a:spLocks/>
                </p:cNvSpPr>
                <p:nvPr userDrawn="1"/>
              </p:nvSpPr>
              <p:spPr bwMode="ltGray">
                <a:xfrm>
                  <a:off x="2553" y="182"/>
                  <a:ext cx="187" cy="176"/>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endParaRPr lang="en-US"/>
                </a:p>
              </p:txBody>
            </p:sp>
            <p:sp>
              <p:nvSpPr>
                <p:cNvPr id="46129" name="Freeform 49"/>
                <p:cNvSpPr>
                  <a:spLocks/>
                </p:cNvSpPr>
                <p:nvPr userDrawn="1"/>
              </p:nvSpPr>
              <p:spPr bwMode="ltGray">
                <a:xfrm>
                  <a:off x="2677" y="233"/>
                  <a:ext cx="14" cy="10"/>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endParaRPr lang="en-US"/>
                </a:p>
              </p:txBody>
            </p:sp>
            <p:sp>
              <p:nvSpPr>
                <p:cNvPr id="46130" name="Freeform 50"/>
                <p:cNvSpPr>
                  <a:spLocks/>
                </p:cNvSpPr>
                <p:nvPr userDrawn="1"/>
              </p:nvSpPr>
              <p:spPr bwMode="ltGray">
                <a:xfrm>
                  <a:off x="1627" y="353"/>
                  <a:ext cx="813" cy="462"/>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endParaRPr lang="en-US"/>
                </a:p>
              </p:txBody>
            </p:sp>
            <p:sp>
              <p:nvSpPr>
                <p:cNvPr id="46131" name="Freeform 51"/>
                <p:cNvSpPr>
                  <a:spLocks/>
                </p:cNvSpPr>
                <p:nvPr userDrawn="1"/>
              </p:nvSpPr>
              <p:spPr bwMode="ltGray">
                <a:xfrm>
                  <a:off x="1770" y="671"/>
                  <a:ext cx="45" cy="71"/>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endParaRPr lang="en-US"/>
                </a:p>
              </p:txBody>
            </p:sp>
            <p:sp>
              <p:nvSpPr>
                <p:cNvPr id="46132" name="Freeform 52"/>
                <p:cNvSpPr>
                  <a:spLocks/>
                </p:cNvSpPr>
                <p:nvPr userDrawn="1"/>
              </p:nvSpPr>
              <p:spPr bwMode="ltGray">
                <a:xfrm>
                  <a:off x="2394" y="431"/>
                  <a:ext cx="42" cy="59"/>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endParaRPr lang="en-US"/>
                </a:p>
              </p:txBody>
            </p:sp>
            <p:sp>
              <p:nvSpPr>
                <p:cNvPr id="46133" name="Freeform 53"/>
                <p:cNvSpPr>
                  <a:spLocks/>
                </p:cNvSpPr>
                <p:nvPr userDrawn="1"/>
              </p:nvSpPr>
              <p:spPr bwMode="ltGray">
                <a:xfrm>
                  <a:off x="2513" y="402"/>
                  <a:ext cx="21" cy="24"/>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endParaRPr lang="en-US"/>
                </a:p>
              </p:txBody>
            </p:sp>
            <p:sp>
              <p:nvSpPr>
                <p:cNvPr id="46134" name="Freeform 54"/>
                <p:cNvSpPr>
                  <a:spLocks/>
                </p:cNvSpPr>
                <p:nvPr userDrawn="1"/>
              </p:nvSpPr>
              <p:spPr bwMode="ltGray">
                <a:xfrm>
                  <a:off x="333" y="169"/>
                  <a:ext cx="1015" cy="866"/>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endParaRPr lang="en-US"/>
                </a:p>
              </p:txBody>
            </p:sp>
            <p:sp>
              <p:nvSpPr>
                <p:cNvPr id="46135" name="Freeform 55"/>
                <p:cNvSpPr>
                  <a:spLocks/>
                </p:cNvSpPr>
                <p:nvPr userDrawn="1"/>
              </p:nvSpPr>
              <p:spPr bwMode="ltGray">
                <a:xfrm>
                  <a:off x="727" y="495"/>
                  <a:ext cx="382" cy="540"/>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endParaRPr lang="en-US"/>
                </a:p>
              </p:txBody>
            </p:sp>
            <p:sp>
              <p:nvSpPr>
                <p:cNvPr id="46136" name="Freeform 56"/>
                <p:cNvSpPr>
                  <a:spLocks/>
                </p:cNvSpPr>
                <p:nvPr userDrawn="1"/>
              </p:nvSpPr>
              <p:spPr bwMode="ltGray">
                <a:xfrm>
                  <a:off x="1400" y="896"/>
                  <a:ext cx="16" cy="29"/>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endParaRPr lang="en-US"/>
                </a:p>
              </p:txBody>
            </p:sp>
            <p:sp>
              <p:nvSpPr>
                <p:cNvPr id="46137" name="Freeform 57"/>
                <p:cNvSpPr>
                  <a:spLocks/>
                </p:cNvSpPr>
                <p:nvPr userDrawn="1"/>
              </p:nvSpPr>
              <p:spPr bwMode="ltGray">
                <a:xfrm>
                  <a:off x="1379" y="617"/>
                  <a:ext cx="21" cy="1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endParaRPr lang="en-US"/>
                </a:p>
              </p:txBody>
            </p:sp>
            <p:sp>
              <p:nvSpPr>
                <p:cNvPr id="46138" name="Freeform 58"/>
                <p:cNvSpPr>
                  <a:spLocks/>
                </p:cNvSpPr>
                <p:nvPr userDrawn="1"/>
              </p:nvSpPr>
              <p:spPr bwMode="ltGray">
                <a:xfrm>
                  <a:off x="453" y="275"/>
                  <a:ext cx="58" cy="24"/>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endParaRPr lang="en-US"/>
                </a:p>
              </p:txBody>
            </p:sp>
            <p:sp>
              <p:nvSpPr>
                <p:cNvPr id="46139" name="Freeform 59"/>
                <p:cNvSpPr>
                  <a:spLocks/>
                </p:cNvSpPr>
                <p:nvPr userDrawn="1"/>
              </p:nvSpPr>
              <p:spPr bwMode="ltGray">
                <a:xfrm>
                  <a:off x="1161" y="50"/>
                  <a:ext cx="691" cy="569"/>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endParaRPr lang="en-US"/>
                </a:p>
              </p:txBody>
            </p:sp>
            <p:sp>
              <p:nvSpPr>
                <p:cNvPr id="46140" name="Freeform 60"/>
                <p:cNvSpPr>
                  <a:spLocks/>
                </p:cNvSpPr>
                <p:nvPr userDrawn="1"/>
              </p:nvSpPr>
              <p:spPr bwMode="ltGray">
                <a:xfrm>
                  <a:off x="689" y="6"/>
                  <a:ext cx="1386" cy="232"/>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endParaRPr lang="en-US"/>
                </a:p>
              </p:txBody>
            </p:sp>
            <p:sp>
              <p:nvSpPr>
                <p:cNvPr id="46141" name="Freeform 61"/>
                <p:cNvSpPr>
                  <a:spLocks/>
                </p:cNvSpPr>
                <p:nvPr userDrawn="1"/>
              </p:nvSpPr>
              <p:spPr bwMode="ltGray">
                <a:xfrm>
                  <a:off x="971" y="91"/>
                  <a:ext cx="30" cy="25"/>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endParaRPr lang="en-US"/>
                </a:p>
              </p:txBody>
            </p:sp>
            <p:sp>
              <p:nvSpPr>
                <p:cNvPr id="46142" name="Freeform 62"/>
                <p:cNvSpPr>
                  <a:spLocks/>
                </p:cNvSpPr>
                <p:nvPr userDrawn="1"/>
              </p:nvSpPr>
              <p:spPr bwMode="ltGray">
                <a:xfrm>
                  <a:off x="935" y="125"/>
                  <a:ext cx="45" cy="27"/>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endParaRPr lang="en-US"/>
                </a:p>
              </p:txBody>
            </p:sp>
            <p:sp>
              <p:nvSpPr>
                <p:cNvPr id="46143" name="Freeform 63"/>
                <p:cNvSpPr>
                  <a:spLocks/>
                </p:cNvSpPr>
                <p:nvPr userDrawn="1"/>
              </p:nvSpPr>
              <p:spPr bwMode="ltGray">
                <a:xfrm>
                  <a:off x="1081" y="226"/>
                  <a:ext cx="75" cy="14"/>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endParaRPr lang="en-US"/>
                </a:p>
              </p:txBody>
            </p:sp>
            <p:sp>
              <p:nvSpPr>
                <p:cNvPr id="46144" name="Freeform 64"/>
                <p:cNvSpPr>
                  <a:spLocks/>
                </p:cNvSpPr>
                <p:nvPr userDrawn="1"/>
              </p:nvSpPr>
              <p:spPr bwMode="ltGray">
                <a:xfrm>
                  <a:off x="1210" y="223"/>
                  <a:ext cx="42" cy="37"/>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endParaRPr lang="en-US"/>
                </a:p>
              </p:txBody>
            </p:sp>
            <p:sp>
              <p:nvSpPr>
                <p:cNvPr id="46145" name="Freeform 65"/>
                <p:cNvSpPr>
                  <a:spLocks/>
                </p:cNvSpPr>
                <p:nvPr userDrawn="1"/>
              </p:nvSpPr>
              <p:spPr bwMode="ltGray">
                <a:xfrm>
                  <a:off x="865" y="123"/>
                  <a:ext cx="33" cy="24"/>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endParaRPr lang="en-US"/>
                </a:p>
              </p:txBody>
            </p:sp>
          </p:grpSp>
          <p:grpSp>
            <p:nvGrpSpPr>
              <p:cNvPr id="46239" name="Group 159"/>
              <p:cNvGrpSpPr>
                <a:grpSpLocks/>
              </p:cNvGrpSpPr>
              <p:nvPr userDrawn="1"/>
            </p:nvGrpSpPr>
            <p:grpSpPr bwMode="auto">
              <a:xfrm>
                <a:off x="7" y="6"/>
                <a:ext cx="5739" cy="1022"/>
                <a:chOff x="1056" y="111"/>
                <a:chExt cx="2448" cy="418"/>
              </a:xfrm>
            </p:grpSpPr>
            <p:sp>
              <p:nvSpPr>
                <p:cNvPr id="46190" name="Line 110"/>
                <p:cNvSpPr>
                  <a:spLocks noChangeShapeType="1"/>
                </p:cNvSpPr>
                <p:nvPr/>
              </p:nvSpPr>
              <p:spPr bwMode="white">
                <a:xfrm>
                  <a:off x="1056" y="332"/>
                  <a:ext cx="2448" cy="0"/>
                </a:xfrm>
                <a:prstGeom prst="line">
                  <a:avLst/>
                </a:prstGeom>
                <a:noFill/>
                <a:ln w="9525">
                  <a:solidFill>
                    <a:schemeClr val="folHlink"/>
                  </a:solidFill>
                  <a:round/>
                  <a:headEnd/>
                  <a:tailEnd/>
                </a:ln>
                <a:effectLst/>
              </p:spPr>
              <p:txBody>
                <a:bodyPr wrap="none" anchor="ctr"/>
                <a:lstStyle/>
                <a:p>
                  <a:endParaRPr lang="en-US"/>
                </a:p>
              </p:txBody>
            </p:sp>
            <p:sp>
              <p:nvSpPr>
                <p:cNvPr id="46192" name="Line 112"/>
                <p:cNvSpPr>
                  <a:spLocks noChangeShapeType="1"/>
                </p:cNvSpPr>
                <p:nvPr/>
              </p:nvSpPr>
              <p:spPr bwMode="white">
                <a:xfrm>
                  <a:off x="1254" y="111"/>
                  <a:ext cx="0" cy="418"/>
                </a:xfrm>
                <a:prstGeom prst="line">
                  <a:avLst/>
                </a:prstGeom>
                <a:noFill/>
                <a:ln w="9525">
                  <a:solidFill>
                    <a:schemeClr val="folHlink"/>
                  </a:solidFill>
                  <a:round/>
                  <a:headEnd/>
                  <a:tailEnd/>
                </a:ln>
                <a:effectLst/>
              </p:spPr>
              <p:txBody>
                <a:bodyPr wrap="none" anchor="ctr"/>
                <a:lstStyle/>
                <a:p>
                  <a:endParaRPr lang="en-US"/>
                </a:p>
              </p:txBody>
            </p:sp>
            <p:sp>
              <p:nvSpPr>
                <p:cNvPr id="46193" name="Line 113"/>
                <p:cNvSpPr>
                  <a:spLocks noChangeShapeType="1"/>
                </p:cNvSpPr>
                <p:nvPr/>
              </p:nvSpPr>
              <p:spPr bwMode="white">
                <a:xfrm>
                  <a:off x="1482" y="111"/>
                  <a:ext cx="0" cy="418"/>
                </a:xfrm>
                <a:prstGeom prst="line">
                  <a:avLst/>
                </a:prstGeom>
                <a:noFill/>
                <a:ln w="9525">
                  <a:solidFill>
                    <a:schemeClr val="folHlink"/>
                  </a:solidFill>
                  <a:round/>
                  <a:headEnd/>
                  <a:tailEnd/>
                </a:ln>
                <a:effectLst/>
              </p:spPr>
              <p:txBody>
                <a:bodyPr wrap="none" anchor="ctr"/>
                <a:lstStyle/>
                <a:p>
                  <a:endParaRPr lang="en-US"/>
                </a:p>
              </p:txBody>
            </p:sp>
            <p:sp>
              <p:nvSpPr>
                <p:cNvPr id="46194" name="Line 114"/>
                <p:cNvSpPr>
                  <a:spLocks noChangeShapeType="1"/>
                </p:cNvSpPr>
                <p:nvPr/>
              </p:nvSpPr>
              <p:spPr bwMode="white">
                <a:xfrm>
                  <a:off x="1710" y="111"/>
                  <a:ext cx="0" cy="418"/>
                </a:xfrm>
                <a:prstGeom prst="line">
                  <a:avLst/>
                </a:prstGeom>
                <a:noFill/>
                <a:ln w="9525">
                  <a:solidFill>
                    <a:schemeClr val="folHlink"/>
                  </a:solidFill>
                  <a:round/>
                  <a:headEnd/>
                  <a:tailEnd/>
                </a:ln>
                <a:effectLst/>
              </p:spPr>
              <p:txBody>
                <a:bodyPr wrap="none" anchor="ctr"/>
                <a:lstStyle/>
                <a:p>
                  <a:endParaRPr lang="en-US"/>
                </a:p>
              </p:txBody>
            </p:sp>
            <p:sp>
              <p:nvSpPr>
                <p:cNvPr id="46195" name="Line 115"/>
                <p:cNvSpPr>
                  <a:spLocks noChangeShapeType="1"/>
                </p:cNvSpPr>
                <p:nvPr/>
              </p:nvSpPr>
              <p:spPr bwMode="white">
                <a:xfrm>
                  <a:off x="1938" y="111"/>
                  <a:ext cx="0" cy="418"/>
                </a:xfrm>
                <a:prstGeom prst="line">
                  <a:avLst/>
                </a:prstGeom>
                <a:noFill/>
                <a:ln w="9525">
                  <a:solidFill>
                    <a:schemeClr val="folHlink"/>
                  </a:solidFill>
                  <a:round/>
                  <a:headEnd/>
                  <a:tailEnd/>
                </a:ln>
                <a:effectLst/>
              </p:spPr>
              <p:txBody>
                <a:bodyPr wrap="none" anchor="ctr"/>
                <a:lstStyle/>
                <a:p>
                  <a:endParaRPr lang="en-US"/>
                </a:p>
              </p:txBody>
            </p:sp>
            <p:sp>
              <p:nvSpPr>
                <p:cNvPr id="46196" name="Line 116"/>
                <p:cNvSpPr>
                  <a:spLocks noChangeShapeType="1"/>
                </p:cNvSpPr>
                <p:nvPr/>
              </p:nvSpPr>
              <p:spPr bwMode="white">
                <a:xfrm>
                  <a:off x="2166" y="111"/>
                  <a:ext cx="0" cy="418"/>
                </a:xfrm>
                <a:prstGeom prst="line">
                  <a:avLst/>
                </a:prstGeom>
                <a:noFill/>
                <a:ln w="9525">
                  <a:solidFill>
                    <a:schemeClr val="folHlink"/>
                  </a:solidFill>
                  <a:round/>
                  <a:headEnd/>
                  <a:tailEnd/>
                </a:ln>
                <a:effectLst/>
              </p:spPr>
              <p:txBody>
                <a:bodyPr wrap="none" anchor="ctr"/>
                <a:lstStyle/>
                <a:p>
                  <a:endParaRPr lang="en-US"/>
                </a:p>
              </p:txBody>
            </p:sp>
            <p:sp>
              <p:nvSpPr>
                <p:cNvPr id="46197" name="Line 117"/>
                <p:cNvSpPr>
                  <a:spLocks noChangeShapeType="1"/>
                </p:cNvSpPr>
                <p:nvPr/>
              </p:nvSpPr>
              <p:spPr bwMode="white">
                <a:xfrm>
                  <a:off x="2394" y="111"/>
                  <a:ext cx="0" cy="418"/>
                </a:xfrm>
                <a:prstGeom prst="line">
                  <a:avLst/>
                </a:prstGeom>
                <a:noFill/>
                <a:ln w="9525">
                  <a:solidFill>
                    <a:schemeClr val="folHlink"/>
                  </a:solidFill>
                  <a:round/>
                  <a:headEnd/>
                  <a:tailEnd/>
                </a:ln>
                <a:effectLst/>
              </p:spPr>
              <p:txBody>
                <a:bodyPr wrap="none" anchor="ctr"/>
                <a:lstStyle/>
                <a:p>
                  <a:endParaRPr lang="en-US"/>
                </a:p>
              </p:txBody>
            </p:sp>
            <p:sp>
              <p:nvSpPr>
                <p:cNvPr id="46198" name="Line 118"/>
                <p:cNvSpPr>
                  <a:spLocks noChangeShapeType="1"/>
                </p:cNvSpPr>
                <p:nvPr/>
              </p:nvSpPr>
              <p:spPr bwMode="white">
                <a:xfrm>
                  <a:off x="2622" y="111"/>
                  <a:ext cx="0" cy="418"/>
                </a:xfrm>
                <a:prstGeom prst="line">
                  <a:avLst/>
                </a:prstGeom>
                <a:noFill/>
                <a:ln w="9525">
                  <a:solidFill>
                    <a:schemeClr val="folHlink"/>
                  </a:solidFill>
                  <a:round/>
                  <a:headEnd/>
                  <a:tailEnd/>
                </a:ln>
                <a:effectLst/>
              </p:spPr>
              <p:txBody>
                <a:bodyPr wrap="none" anchor="ctr"/>
                <a:lstStyle/>
                <a:p>
                  <a:endParaRPr lang="en-US"/>
                </a:p>
              </p:txBody>
            </p:sp>
            <p:sp>
              <p:nvSpPr>
                <p:cNvPr id="46199" name="Line 119"/>
                <p:cNvSpPr>
                  <a:spLocks noChangeShapeType="1"/>
                </p:cNvSpPr>
                <p:nvPr/>
              </p:nvSpPr>
              <p:spPr bwMode="white">
                <a:xfrm>
                  <a:off x="2850" y="111"/>
                  <a:ext cx="0" cy="418"/>
                </a:xfrm>
                <a:prstGeom prst="line">
                  <a:avLst/>
                </a:prstGeom>
                <a:noFill/>
                <a:ln w="9525">
                  <a:solidFill>
                    <a:schemeClr val="folHlink"/>
                  </a:solidFill>
                  <a:round/>
                  <a:headEnd/>
                  <a:tailEnd/>
                </a:ln>
                <a:effectLst/>
              </p:spPr>
              <p:txBody>
                <a:bodyPr wrap="none" anchor="ctr"/>
                <a:lstStyle/>
                <a:p>
                  <a:endParaRPr lang="en-US"/>
                </a:p>
              </p:txBody>
            </p:sp>
            <p:sp>
              <p:nvSpPr>
                <p:cNvPr id="46200" name="Line 120"/>
                <p:cNvSpPr>
                  <a:spLocks noChangeShapeType="1"/>
                </p:cNvSpPr>
                <p:nvPr/>
              </p:nvSpPr>
              <p:spPr bwMode="white">
                <a:xfrm>
                  <a:off x="3078" y="111"/>
                  <a:ext cx="0" cy="418"/>
                </a:xfrm>
                <a:prstGeom prst="line">
                  <a:avLst/>
                </a:prstGeom>
                <a:noFill/>
                <a:ln w="9525">
                  <a:solidFill>
                    <a:schemeClr val="folHlink"/>
                  </a:solidFill>
                  <a:round/>
                  <a:headEnd/>
                  <a:tailEnd/>
                </a:ln>
                <a:effectLst/>
              </p:spPr>
              <p:txBody>
                <a:bodyPr wrap="none" anchor="ctr"/>
                <a:lstStyle/>
                <a:p>
                  <a:endParaRPr lang="en-US"/>
                </a:p>
              </p:txBody>
            </p:sp>
            <p:sp>
              <p:nvSpPr>
                <p:cNvPr id="46201" name="Line 121"/>
                <p:cNvSpPr>
                  <a:spLocks noChangeShapeType="1"/>
                </p:cNvSpPr>
                <p:nvPr/>
              </p:nvSpPr>
              <p:spPr bwMode="white">
                <a:xfrm>
                  <a:off x="3306" y="111"/>
                  <a:ext cx="0" cy="418"/>
                </a:xfrm>
                <a:prstGeom prst="line">
                  <a:avLst/>
                </a:prstGeom>
                <a:noFill/>
                <a:ln w="9525">
                  <a:solidFill>
                    <a:schemeClr val="folHlink"/>
                  </a:solidFill>
                  <a:round/>
                  <a:headEnd/>
                  <a:tailEnd/>
                </a:ln>
                <a:effectLst/>
              </p:spPr>
              <p:txBody>
                <a:bodyPr wrap="none" anchor="ctr"/>
                <a:lstStyle/>
                <a:p>
                  <a:endParaRPr lang="en-US"/>
                </a:p>
              </p:txBody>
            </p:sp>
          </p:grpSp>
          <p:grpSp>
            <p:nvGrpSpPr>
              <p:cNvPr id="46240" name="Group 160"/>
              <p:cNvGrpSpPr>
                <a:grpSpLocks/>
              </p:cNvGrpSpPr>
              <p:nvPr userDrawn="1"/>
            </p:nvGrpSpPr>
            <p:grpSpPr bwMode="auto">
              <a:xfrm>
                <a:off x="363" y="1"/>
                <a:ext cx="4919" cy="1034"/>
                <a:chOff x="1208" y="109"/>
                <a:chExt cx="2098" cy="423"/>
              </a:xfrm>
            </p:grpSpPr>
            <p:sp>
              <p:nvSpPr>
                <p:cNvPr id="46212" name="Line 132"/>
                <p:cNvSpPr>
                  <a:spLocks noChangeShapeType="1"/>
                </p:cNvSpPr>
                <p:nvPr/>
              </p:nvSpPr>
              <p:spPr bwMode="ltGray">
                <a:xfrm>
                  <a:off x="2850" y="110"/>
                  <a:ext cx="0" cy="142"/>
                </a:xfrm>
                <a:prstGeom prst="line">
                  <a:avLst/>
                </a:prstGeom>
                <a:noFill/>
                <a:ln w="9525">
                  <a:solidFill>
                    <a:schemeClr val="hlink"/>
                  </a:solidFill>
                  <a:round/>
                  <a:headEnd/>
                  <a:tailEnd/>
                </a:ln>
                <a:effectLst/>
              </p:spPr>
              <p:txBody>
                <a:bodyPr wrap="none" anchor="ctr"/>
                <a:lstStyle/>
                <a:p>
                  <a:endParaRPr lang="en-US"/>
                </a:p>
              </p:txBody>
            </p:sp>
            <p:sp>
              <p:nvSpPr>
                <p:cNvPr id="46213" name="Line 133"/>
                <p:cNvSpPr>
                  <a:spLocks noChangeShapeType="1"/>
                </p:cNvSpPr>
                <p:nvPr/>
              </p:nvSpPr>
              <p:spPr bwMode="ltGray">
                <a:xfrm>
                  <a:off x="2972" y="332"/>
                  <a:ext cx="70" cy="0"/>
                </a:xfrm>
                <a:prstGeom prst="line">
                  <a:avLst/>
                </a:prstGeom>
                <a:noFill/>
                <a:ln w="9525">
                  <a:solidFill>
                    <a:schemeClr val="hlink"/>
                  </a:solidFill>
                  <a:round/>
                  <a:headEnd/>
                  <a:tailEnd/>
                </a:ln>
                <a:effectLst/>
              </p:spPr>
              <p:txBody>
                <a:bodyPr wrap="none" anchor="ctr"/>
                <a:lstStyle/>
                <a:p>
                  <a:endParaRPr lang="en-US"/>
                </a:p>
              </p:txBody>
            </p:sp>
            <p:sp>
              <p:nvSpPr>
                <p:cNvPr id="46214" name="Line 134"/>
                <p:cNvSpPr>
                  <a:spLocks noChangeShapeType="1"/>
                </p:cNvSpPr>
                <p:nvPr/>
              </p:nvSpPr>
              <p:spPr bwMode="ltGray">
                <a:xfrm>
                  <a:off x="3078" y="350"/>
                  <a:ext cx="0" cy="28"/>
                </a:xfrm>
                <a:prstGeom prst="line">
                  <a:avLst/>
                </a:prstGeom>
                <a:noFill/>
                <a:ln w="9525">
                  <a:solidFill>
                    <a:schemeClr val="hlink"/>
                  </a:solidFill>
                  <a:round/>
                  <a:headEnd/>
                  <a:tailEnd/>
                </a:ln>
                <a:effectLst/>
              </p:spPr>
              <p:txBody>
                <a:bodyPr wrap="none" anchor="ctr"/>
                <a:lstStyle/>
                <a:p>
                  <a:endParaRPr lang="en-US"/>
                </a:p>
              </p:txBody>
            </p:sp>
            <p:sp>
              <p:nvSpPr>
                <p:cNvPr id="46215" name="Line 135"/>
                <p:cNvSpPr>
                  <a:spLocks noChangeShapeType="1"/>
                </p:cNvSpPr>
                <p:nvPr/>
              </p:nvSpPr>
              <p:spPr bwMode="ltGray">
                <a:xfrm>
                  <a:off x="3306" y="450"/>
                  <a:ext cx="0" cy="79"/>
                </a:xfrm>
                <a:prstGeom prst="line">
                  <a:avLst/>
                </a:prstGeom>
                <a:noFill/>
                <a:ln w="9525">
                  <a:solidFill>
                    <a:schemeClr val="hlink"/>
                  </a:solidFill>
                  <a:round/>
                  <a:headEnd/>
                  <a:tailEnd/>
                </a:ln>
                <a:effectLst/>
              </p:spPr>
              <p:txBody>
                <a:bodyPr wrap="none" anchor="ctr"/>
                <a:lstStyle/>
                <a:p>
                  <a:endParaRPr lang="en-US"/>
                </a:p>
              </p:txBody>
            </p:sp>
            <p:sp>
              <p:nvSpPr>
                <p:cNvPr id="46225" name="Line 145"/>
                <p:cNvSpPr>
                  <a:spLocks noChangeShapeType="1"/>
                </p:cNvSpPr>
                <p:nvPr/>
              </p:nvSpPr>
              <p:spPr bwMode="ltGray">
                <a:xfrm>
                  <a:off x="2166" y="114"/>
                  <a:ext cx="0" cy="62"/>
                </a:xfrm>
                <a:prstGeom prst="line">
                  <a:avLst/>
                </a:prstGeom>
                <a:noFill/>
                <a:ln w="9525">
                  <a:solidFill>
                    <a:schemeClr val="hlink"/>
                  </a:solidFill>
                  <a:round/>
                  <a:headEnd/>
                  <a:tailEnd/>
                </a:ln>
                <a:effectLst/>
              </p:spPr>
              <p:txBody>
                <a:bodyPr wrap="none" anchor="ctr"/>
                <a:lstStyle/>
                <a:p>
                  <a:endParaRPr lang="en-US"/>
                </a:p>
              </p:txBody>
            </p:sp>
            <p:sp>
              <p:nvSpPr>
                <p:cNvPr id="46226" name="Line 146"/>
                <p:cNvSpPr>
                  <a:spLocks noChangeShapeType="1"/>
                </p:cNvSpPr>
                <p:nvPr/>
              </p:nvSpPr>
              <p:spPr bwMode="ltGray">
                <a:xfrm>
                  <a:off x="1938" y="111"/>
                  <a:ext cx="0" cy="337"/>
                </a:xfrm>
                <a:prstGeom prst="line">
                  <a:avLst/>
                </a:prstGeom>
                <a:noFill/>
                <a:ln w="9525">
                  <a:solidFill>
                    <a:schemeClr val="hlink"/>
                  </a:solidFill>
                  <a:round/>
                  <a:headEnd/>
                  <a:tailEnd/>
                </a:ln>
                <a:effectLst/>
              </p:spPr>
              <p:txBody>
                <a:bodyPr wrap="none" anchor="ctr"/>
                <a:lstStyle/>
                <a:p>
                  <a:endParaRPr lang="en-US"/>
                </a:p>
              </p:txBody>
            </p:sp>
            <p:sp>
              <p:nvSpPr>
                <p:cNvPr id="46227" name="Line 147"/>
                <p:cNvSpPr>
                  <a:spLocks noChangeShapeType="1"/>
                </p:cNvSpPr>
                <p:nvPr/>
              </p:nvSpPr>
              <p:spPr bwMode="ltGray">
                <a:xfrm flipH="1">
                  <a:off x="1912" y="332"/>
                  <a:ext cx="68" cy="0"/>
                </a:xfrm>
                <a:prstGeom prst="line">
                  <a:avLst/>
                </a:prstGeom>
                <a:noFill/>
                <a:ln w="9525">
                  <a:solidFill>
                    <a:schemeClr val="hlink"/>
                  </a:solidFill>
                  <a:round/>
                  <a:headEnd/>
                  <a:tailEnd/>
                </a:ln>
                <a:effectLst/>
              </p:spPr>
              <p:txBody>
                <a:bodyPr wrap="none" anchor="ctr"/>
                <a:lstStyle/>
                <a:p>
                  <a:endParaRPr lang="en-US"/>
                </a:p>
              </p:txBody>
            </p:sp>
            <p:sp>
              <p:nvSpPr>
                <p:cNvPr id="46228" name="Line 148"/>
                <p:cNvSpPr>
                  <a:spLocks noChangeShapeType="1"/>
                </p:cNvSpPr>
                <p:nvPr/>
              </p:nvSpPr>
              <p:spPr bwMode="ltGray">
                <a:xfrm>
                  <a:off x="1778" y="332"/>
                  <a:ext cx="60" cy="0"/>
                </a:xfrm>
                <a:prstGeom prst="line">
                  <a:avLst/>
                </a:prstGeom>
                <a:noFill/>
                <a:ln w="9525">
                  <a:solidFill>
                    <a:schemeClr val="hlink"/>
                  </a:solidFill>
                  <a:round/>
                  <a:headEnd/>
                  <a:tailEnd/>
                </a:ln>
                <a:effectLst/>
              </p:spPr>
              <p:txBody>
                <a:bodyPr wrap="none" anchor="ctr"/>
                <a:lstStyle/>
                <a:p>
                  <a:endParaRPr lang="en-US"/>
                </a:p>
              </p:txBody>
            </p:sp>
            <p:sp>
              <p:nvSpPr>
                <p:cNvPr id="46229" name="Line 149"/>
                <p:cNvSpPr>
                  <a:spLocks noChangeShapeType="1"/>
                </p:cNvSpPr>
                <p:nvPr/>
              </p:nvSpPr>
              <p:spPr bwMode="ltGray">
                <a:xfrm flipH="1">
                  <a:off x="1578" y="332"/>
                  <a:ext cx="82" cy="0"/>
                </a:xfrm>
                <a:prstGeom prst="line">
                  <a:avLst/>
                </a:prstGeom>
                <a:noFill/>
                <a:ln w="9525">
                  <a:solidFill>
                    <a:schemeClr val="hlink"/>
                  </a:solidFill>
                  <a:round/>
                  <a:headEnd/>
                  <a:tailEnd/>
                </a:ln>
                <a:effectLst/>
              </p:spPr>
              <p:txBody>
                <a:bodyPr wrap="none" anchor="ctr"/>
                <a:lstStyle/>
                <a:p>
                  <a:endParaRPr lang="en-US"/>
                </a:p>
              </p:txBody>
            </p:sp>
            <p:sp>
              <p:nvSpPr>
                <p:cNvPr id="46230" name="Line 150"/>
                <p:cNvSpPr>
                  <a:spLocks noChangeShapeType="1"/>
                </p:cNvSpPr>
                <p:nvPr/>
              </p:nvSpPr>
              <p:spPr bwMode="ltGray">
                <a:xfrm>
                  <a:off x="1208" y="332"/>
                  <a:ext cx="348" cy="0"/>
                </a:xfrm>
                <a:prstGeom prst="line">
                  <a:avLst/>
                </a:prstGeom>
                <a:noFill/>
                <a:ln w="9525">
                  <a:solidFill>
                    <a:schemeClr val="hlink"/>
                  </a:solidFill>
                  <a:round/>
                  <a:headEnd/>
                  <a:tailEnd/>
                </a:ln>
                <a:effectLst/>
              </p:spPr>
              <p:txBody>
                <a:bodyPr wrap="none" anchor="ctr"/>
                <a:lstStyle/>
                <a:p>
                  <a:endParaRPr lang="en-US"/>
                </a:p>
              </p:txBody>
            </p:sp>
            <p:sp>
              <p:nvSpPr>
                <p:cNvPr id="46231" name="Line 151"/>
                <p:cNvSpPr>
                  <a:spLocks noChangeShapeType="1"/>
                </p:cNvSpPr>
                <p:nvPr/>
              </p:nvSpPr>
              <p:spPr bwMode="ltGray">
                <a:xfrm>
                  <a:off x="1480" y="234"/>
                  <a:ext cx="0" cy="298"/>
                </a:xfrm>
                <a:prstGeom prst="line">
                  <a:avLst/>
                </a:prstGeom>
                <a:noFill/>
                <a:ln w="9525">
                  <a:solidFill>
                    <a:schemeClr val="hlink"/>
                  </a:solidFill>
                  <a:round/>
                  <a:headEnd/>
                  <a:tailEnd/>
                </a:ln>
                <a:effectLst/>
              </p:spPr>
              <p:txBody>
                <a:bodyPr wrap="none" anchor="ctr"/>
                <a:lstStyle/>
                <a:p>
                  <a:endParaRPr lang="en-US"/>
                </a:p>
              </p:txBody>
            </p:sp>
            <p:sp>
              <p:nvSpPr>
                <p:cNvPr id="46232" name="Line 152"/>
                <p:cNvSpPr>
                  <a:spLocks noChangeShapeType="1"/>
                </p:cNvSpPr>
                <p:nvPr/>
              </p:nvSpPr>
              <p:spPr bwMode="ltGray">
                <a:xfrm>
                  <a:off x="1254" y="252"/>
                  <a:ext cx="0" cy="156"/>
                </a:xfrm>
                <a:prstGeom prst="line">
                  <a:avLst/>
                </a:prstGeom>
                <a:noFill/>
                <a:ln w="9525">
                  <a:solidFill>
                    <a:schemeClr val="hlink"/>
                  </a:solidFill>
                  <a:round/>
                  <a:headEnd/>
                  <a:tailEnd/>
                </a:ln>
                <a:effectLst/>
              </p:spPr>
              <p:txBody>
                <a:bodyPr wrap="none" anchor="ctr"/>
                <a:lstStyle/>
                <a:p>
                  <a:endParaRPr lang="en-US"/>
                </a:p>
              </p:txBody>
            </p:sp>
            <p:sp>
              <p:nvSpPr>
                <p:cNvPr id="46233" name="Line 153"/>
                <p:cNvSpPr>
                  <a:spLocks noChangeShapeType="1"/>
                </p:cNvSpPr>
                <p:nvPr/>
              </p:nvSpPr>
              <p:spPr bwMode="ltGray">
                <a:xfrm flipH="1" flipV="1">
                  <a:off x="1482" y="109"/>
                  <a:ext cx="0" cy="27"/>
                </a:xfrm>
                <a:prstGeom prst="line">
                  <a:avLst/>
                </a:prstGeom>
                <a:noFill/>
                <a:ln w="9525">
                  <a:solidFill>
                    <a:schemeClr val="hlink"/>
                  </a:solidFill>
                  <a:round/>
                  <a:headEnd/>
                  <a:tailEnd/>
                </a:ln>
                <a:effectLst/>
              </p:spPr>
              <p:txBody>
                <a:bodyPr wrap="none" anchor="ctr"/>
                <a:lstStyle/>
                <a:p>
                  <a:endParaRPr lang="en-US"/>
                </a:p>
              </p:txBody>
            </p:sp>
            <p:sp>
              <p:nvSpPr>
                <p:cNvPr id="46234" name="Line 154"/>
                <p:cNvSpPr>
                  <a:spLocks noChangeShapeType="1"/>
                </p:cNvSpPr>
                <p:nvPr/>
              </p:nvSpPr>
              <p:spPr bwMode="ltGray">
                <a:xfrm>
                  <a:off x="1710" y="180"/>
                  <a:ext cx="0" cy="96"/>
                </a:xfrm>
                <a:prstGeom prst="line">
                  <a:avLst/>
                </a:prstGeom>
                <a:noFill/>
                <a:ln w="9525">
                  <a:solidFill>
                    <a:schemeClr val="hlink"/>
                  </a:solidFill>
                  <a:round/>
                  <a:headEnd/>
                  <a:tailEnd/>
                </a:ln>
                <a:effectLst/>
              </p:spPr>
              <p:txBody>
                <a:bodyPr wrap="none" anchor="ctr"/>
                <a:lstStyle/>
                <a:p>
                  <a:endParaRPr lang="en-US"/>
                </a:p>
              </p:txBody>
            </p:sp>
            <p:sp>
              <p:nvSpPr>
                <p:cNvPr id="46235" name="Line 155"/>
                <p:cNvSpPr>
                  <a:spLocks noChangeShapeType="1"/>
                </p:cNvSpPr>
                <p:nvPr/>
              </p:nvSpPr>
              <p:spPr bwMode="ltGray">
                <a:xfrm flipV="1">
                  <a:off x="1710" y="111"/>
                  <a:ext cx="0" cy="22"/>
                </a:xfrm>
                <a:prstGeom prst="line">
                  <a:avLst/>
                </a:prstGeom>
                <a:noFill/>
                <a:ln w="9525">
                  <a:solidFill>
                    <a:schemeClr val="hlink"/>
                  </a:solidFill>
                  <a:round/>
                  <a:headEnd/>
                  <a:tailEnd/>
                </a:ln>
                <a:effectLst/>
              </p:spPr>
              <p:txBody>
                <a:bodyPr wrap="none" anchor="ctr"/>
                <a:lstStyle/>
                <a:p>
                  <a:endParaRPr lang="en-US"/>
                </a:p>
              </p:txBody>
            </p:sp>
          </p:grpSp>
        </p:grpSp>
        <p:pic>
          <p:nvPicPr>
            <p:cNvPr id="46238" name="Picture 158" descr="earth"/>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gray">
            <a:xfrm>
              <a:off x="336" y="1566"/>
              <a:ext cx="690" cy="642"/>
            </a:xfrm>
            <a:prstGeom prst="rect">
              <a:avLst/>
            </a:prstGeom>
            <a:noFill/>
          </p:spPr>
        </p:pic>
      </p:grpSp>
      <p:sp>
        <p:nvSpPr>
          <p:cNvPr id="46082" name="Rectangle 2"/>
          <p:cNvSpPr>
            <a:spLocks noGrp="1" noChangeArrowheads="1"/>
          </p:cNvSpPr>
          <p:nvPr>
            <p:ph type="ctrTitle"/>
          </p:nvPr>
        </p:nvSpPr>
        <p:spPr>
          <a:xfrm>
            <a:off x="1828800" y="1828800"/>
            <a:ext cx="6934200" cy="2362200"/>
          </a:xfrm>
        </p:spPr>
        <p:txBody>
          <a:bodyPr/>
          <a:lstStyle>
            <a:lvl1pPr>
              <a:defRPr/>
            </a:lvl1pPr>
          </a:lstStyle>
          <a:p>
            <a:r>
              <a:rPr lang="en-US"/>
              <a:t>Click to edit Master title style</a:t>
            </a:r>
          </a:p>
        </p:txBody>
      </p:sp>
      <p:sp>
        <p:nvSpPr>
          <p:cNvPr id="46083" name="Rectangle 3"/>
          <p:cNvSpPr>
            <a:spLocks noGrp="1" noChangeArrowheads="1"/>
          </p:cNvSpPr>
          <p:nvPr>
            <p:ph type="subTitle" idx="1"/>
          </p:nvPr>
        </p:nvSpPr>
        <p:spPr>
          <a:xfrm>
            <a:off x="1828800" y="4572000"/>
            <a:ext cx="6934200" cy="1295400"/>
          </a:xfrm>
        </p:spPr>
        <p:txBody>
          <a:bodyPr/>
          <a:lstStyle>
            <a:lvl1pPr marL="0" indent="0">
              <a:buFontTx/>
              <a:buNone/>
              <a:defRPr/>
            </a:lvl1pPr>
          </a:lstStyle>
          <a:p>
            <a:r>
              <a:rPr lang="en-US"/>
              <a:t>Click to edit Master subtitle style</a:t>
            </a:r>
          </a:p>
        </p:txBody>
      </p:sp>
      <p:sp>
        <p:nvSpPr>
          <p:cNvPr id="46084" name="Rectangle 4"/>
          <p:cNvSpPr>
            <a:spLocks noGrp="1" noChangeArrowheads="1"/>
          </p:cNvSpPr>
          <p:nvPr>
            <p:ph type="dt" sz="half" idx="2"/>
          </p:nvPr>
        </p:nvSpPr>
        <p:spPr>
          <a:xfrm>
            <a:off x="533400" y="6324600"/>
            <a:ext cx="1905000" cy="457200"/>
          </a:xfrm>
        </p:spPr>
        <p:txBody>
          <a:bodyPr/>
          <a:lstStyle>
            <a:lvl1pPr>
              <a:defRPr/>
            </a:lvl1pPr>
          </a:lstStyle>
          <a:p>
            <a:endParaRPr lang="en-US"/>
          </a:p>
        </p:txBody>
      </p:sp>
      <p:sp>
        <p:nvSpPr>
          <p:cNvPr id="46085" name="Rectangle 5"/>
          <p:cNvSpPr>
            <a:spLocks noGrp="1" noChangeArrowheads="1"/>
          </p:cNvSpPr>
          <p:nvPr>
            <p:ph type="ftr" sz="quarter" idx="3"/>
          </p:nvPr>
        </p:nvSpPr>
        <p:spPr>
          <a:xfrm>
            <a:off x="3200400" y="6324600"/>
            <a:ext cx="2895600" cy="457200"/>
          </a:xfrm>
        </p:spPr>
        <p:txBody>
          <a:bodyPr/>
          <a:lstStyle>
            <a:lvl1pPr>
              <a:defRPr/>
            </a:lvl1pPr>
          </a:lstStyle>
          <a:p>
            <a:endParaRPr lang="en-US"/>
          </a:p>
        </p:txBody>
      </p:sp>
      <p:sp>
        <p:nvSpPr>
          <p:cNvPr id="46086" name="Rectangle 6"/>
          <p:cNvSpPr>
            <a:spLocks noGrp="1" noChangeArrowheads="1"/>
          </p:cNvSpPr>
          <p:nvPr>
            <p:ph type="sldNum" sz="quarter" idx="4"/>
          </p:nvPr>
        </p:nvSpPr>
        <p:spPr>
          <a:xfrm>
            <a:off x="6858000" y="6324600"/>
            <a:ext cx="1905000" cy="457200"/>
          </a:xfrm>
        </p:spPr>
        <p:txBody>
          <a:bodyPr/>
          <a:lstStyle>
            <a:lvl1pPr>
              <a:defRPr/>
            </a:lvl1pPr>
          </a:lstStyle>
          <a:p>
            <a:fld id="{F1EAB2A8-388D-4033-82B1-6F0F100FD1F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3824396-657A-440B-AEC3-F816891FE86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5563" y="930275"/>
            <a:ext cx="2052637" cy="53324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063" y="930275"/>
            <a:ext cx="6007100" cy="53324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B622F2A-130B-4DCD-8C62-80C89BE3022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BB070B3-AC83-456D-B901-E3D03D8717E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4C9C01-23ED-4041-8644-B43081F3597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864E25-6301-43B7-85F2-382D5679119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27B428C-B2B0-45A0-A205-FE8E0891608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60D27B8-2955-4472-9C84-F336D323446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C6CAE0E-C011-4F94-A19F-C393B4DEEAF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F47C014-67A2-4746-BF56-F8CFFFBD4AC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0C9B59-D6F0-4E7C-A283-5894C5EAC45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2700000" scaled="1"/>
        </a:gra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246063" y="930275"/>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2531" name="Rectangle 3"/>
          <p:cNvSpPr>
            <a:spLocks noGrp="1" noChangeArrowheads="1"/>
          </p:cNvSpPr>
          <p:nvPr>
            <p:ph type="body" idx="1"/>
          </p:nvPr>
        </p:nvSpPr>
        <p:spPr bwMode="auto">
          <a:xfrm>
            <a:off x="685800" y="2147888"/>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2" name="Rectangle 4"/>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22533" name="Rectangle 5"/>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22534" name="Rectangle 6"/>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8EADD578-53A4-4DA0-AEEC-F9F425B799AC}" type="slidenum">
              <a:rPr lang="en-US"/>
              <a:pPr/>
              <a:t>‹#›</a:t>
            </a:fld>
            <a:endParaRPr lang="en-US"/>
          </a:p>
        </p:txBody>
      </p:sp>
      <p:grpSp>
        <p:nvGrpSpPr>
          <p:cNvPr id="22691" name="Group 163"/>
          <p:cNvGrpSpPr>
            <a:grpSpLocks/>
          </p:cNvGrpSpPr>
          <p:nvPr/>
        </p:nvGrpSpPr>
        <p:grpSpPr bwMode="auto">
          <a:xfrm>
            <a:off x="261938" y="87313"/>
            <a:ext cx="8488362" cy="831850"/>
            <a:chOff x="165" y="55"/>
            <a:chExt cx="5347" cy="524"/>
          </a:xfrm>
        </p:grpSpPr>
        <p:grpSp>
          <p:nvGrpSpPr>
            <p:cNvPr id="22690" name="Group 162"/>
            <p:cNvGrpSpPr>
              <a:grpSpLocks/>
            </p:cNvGrpSpPr>
            <p:nvPr userDrawn="1"/>
          </p:nvGrpSpPr>
          <p:grpSpPr bwMode="auto">
            <a:xfrm>
              <a:off x="664" y="104"/>
              <a:ext cx="4848" cy="432"/>
              <a:chOff x="664" y="104"/>
              <a:chExt cx="4848" cy="432"/>
            </a:xfrm>
          </p:grpSpPr>
          <p:sp>
            <p:nvSpPr>
              <p:cNvPr id="22536" name="Freeform 8"/>
              <p:cNvSpPr>
                <a:spLocks/>
              </p:cNvSpPr>
              <p:nvPr/>
            </p:nvSpPr>
            <p:spPr bwMode="ltGray">
              <a:xfrm>
                <a:off x="664" y="104"/>
                <a:ext cx="4848" cy="432"/>
              </a:xfrm>
              <a:custGeom>
                <a:avLst/>
                <a:gdLst/>
                <a:ahLst/>
                <a:cxnLst>
                  <a:cxn ang="0">
                    <a:pos x="4848" y="48"/>
                  </a:cxn>
                  <a:cxn ang="0">
                    <a:pos x="4848" y="432"/>
                  </a:cxn>
                  <a:cxn ang="0">
                    <a:pos x="0" y="432"/>
                  </a:cxn>
                  <a:cxn ang="0">
                    <a:pos x="0" y="0"/>
                  </a:cxn>
                  <a:cxn ang="0">
                    <a:pos x="4848" y="0"/>
                  </a:cxn>
                  <a:cxn ang="0">
                    <a:pos x="4848" y="48"/>
                  </a:cxn>
                </a:cxnLst>
                <a:rect l="0" t="0"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chemeClr val="hlink"/>
              </a:solidFill>
              <a:ln w="9525">
                <a:solidFill>
                  <a:schemeClr val="bg2"/>
                </a:solidFill>
                <a:round/>
                <a:headEnd/>
                <a:tailEnd/>
              </a:ln>
              <a:effectLst/>
            </p:spPr>
            <p:txBody>
              <a:bodyPr wrap="none" anchor="ctr"/>
              <a:lstStyle/>
              <a:p>
                <a:endParaRPr lang="en-US"/>
              </a:p>
            </p:txBody>
          </p:sp>
          <p:grpSp>
            <p:nvGrpSpPr>
              <p:cNvPr id="22537" name="Group 9"/>
              <p:cNvGrpSpPr>
                <a:grpSpLocks/>
              </p:cNvGrpSpPr>
              <p:nvPr/>
            </p:nvGrpSpPr>
            <p:grpSpPr bwMode="auto">
              <a:xfrm>
                <a:off x="1195" y="104"/>
                <a:ext cx="3827" cy="429"/>
                <a:chOff x="1021" y="240"/>
                <a:chExt cx="3827" cy="429"/>
              </a:xfrm>
            </p:grpSpPr>
            <p:grpSp>
              <p:nvGrpSpPr>
                <p:cNvPr id="22538" name="Group 10"/>
                <p:cNvGrpSpPr>
                  <a:grpSpLocks/>
                </p:cNvGrpSpPr>
                <p:nvPr/>
              </p:nvGrpSpPr>
              <p:grpSpPr bwMode="auto">
                <a:xfrm>
                  <a:off x="1021" y="241"/>
                  <a:ext cx="2208" cy="427"/>
                  <a:chOff x="1021" y="241"/>
                  <a:chExt cx="2208" cy="427"/>
                </a:xfrm>
              </p:grpSpPr>
              <p:sp>
                <p:nvSpPr>
                  <p:cNvPr id="22539" name="Freeform 11"/>
                  <p:cNvSpPr>
                    <a:spLocks/>
                  </p:cNvSpPr>
                  <p:nvPr/>
                </p:nvSpPr>
                <p:spPr bwMode="ltGray">
                  <a:xfrm>
                    <a:off x="2257" y="633"/>
                    <a:ext cx="7" cy="8"/>
                  </a:xfrm>
                  <a:custGeom>
                    <a:avLst/>
                    <a:gdLst/>
                    <a:ahLst/>
                    <a:cxnLst>
                      <a:cxn ang="0">
                        <a:pos x="5" y="11"/>
                      </a:cxn>
                      <a:cxn ang="0">
                        <a:pos x="15" y="5"/>
                      </a:cxn>
                      <a:cxn ang="0">
                        <a:pos x="13" y="17"/>
                      </a:cxn>
                      <a:cxn ang="0">
                        <a:pos x="5" y="11"/>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w="9525">
                    <a:noFill/>
                    <a:round/>
                    <a:headEnd/>
                    <a:tailEnd/>
                  </a:ln>
                  <a:effectLst/>
                </p:spPr>
                <p:txBody>
                  <a:bodyPr wrap="none" anchor="ctr"/>
                  <a:lstStyle/>
                  <a:p>
                    <a:endParaRPr lang="en-US"/>
                  </a:p>
                </p:txBody>
              </p:sp>
              <p:sp>
                <p:nvSpPr>
                  <p:cNvPr id="22540" name="Freeform 12"/>
                  <p:cNvSpPr>
                    <a:spLocks/>
                  </p:cNvSpPr>
                  <p:nvPr/>
                </p:nvSpPr>
                <p:spPr bwMode="ltGray">
                  <a:xfrm>
                    <a:off x="2332" y="660"/>
                    <a:ext cx="9" cy="8"/>
                  </a:xfrm>
                  <a:custGeom>
                    <a:avLst/>
                    <a:gdLst/>
                    <a:ahLst/>
                    <a:cxnLst>
                      <a:cxn ang="0">
                        <a:pos x="3" y="13"/>
                      </a:cxn>
                      <a:cxn ang="0">
                        <a:pos x="11" y="3"/>
                      </a:cxn>
                      <a:cxn ang="0">
                        <a:pos x="7" y="19"/>
                      </a:cxn>
                      <a:cxn ang="0">
                        <a:pos x="3" y="13"/>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w="9525">
                    <a:noFill/>
                    <a:round/>
                    <a:headEnd/>
                    <a:tailEnd/>
                  </a:ln>
                  <a:effectLst/>
                </p:spPr>
                <p:txBody>
                  <a:bodyPr wrap="none" anchor="ctr"/>
                  <a:lstStyle/>
                  <a:p>
                    <a:endParaRPr lang="en-US"/>
                  </a:p>
                </p:txBody>
              </p:sp>
              <p:sp>
                <p:nvSpPr>
                  <p:cNvPr id="22541" name="Freeform 13"/>
                  <p:cNvSpPr>
                    <a:spLocks/>
                  </p:cNvSpPr>
                  <p:nvPr/>
                </p:nvSpPr>
                <p:spPr bwMode="ltGray">
                  <a:xfrm>
                    <a:off x="2120" y="616"/>
                    <a:ext cx="13" cy="1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endParaRPr lang="en-US"/>
                  </a:p>
                </p:txBody>
              </p:sp>
              <p:sp>
                <p:nvSpPr>
                  <p:cNvPr id="22542" name="Freeform 14"/>
                  <p:cNvSpPr>
                    <a:spLocks/>
                  </p:cNvSpPr>
                  <p:nvPr/>
                </p:nvSpPr>
                <p:spPr bwMode="ltGray">
                  <a:xfrm>
                    <a:off x="1967" y="629"/>
                    <a:ext cx="11" cy="5"/>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endParaRPr lang="en-US"/>
                  </a:p>
                </p:txBody>
              </p:sp>
              <p:sp>
                <p:nvSpPr>
                  <p:cNvPr id="22543" name="Freeform 15"/>
                  <p:cNvSpPr>
                    <a:spLocks/>
                  </p:cNvSpPr>
                  <p:nvPr/>
                </p:nvSpPr>
                <p:spPr bwMode="ltGray">
                  <a:xfrm>
                    <a:off x="1921" y="635"/>
                    <a:ext cx="28" cy="16"/>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endParaRPr lang="en-US"/>
                  </a:p>
                </p:txBody>
              </p:sp>
              <p:sp>
                <p:nvSpPr>
                  <p:cNvPr id="22544" name="Freeform 16"/>
                  <p:cNvSpPr>
                    <a:spLocks/>
                  </p:cNvSpPr>
                  <p:nvPr/>
                </p:nvSpPr>
                <p:spPr bwMode="ltGray">
                  <a:xfrm>
                    <a:off x="1892" y="634"/>
                    <a:ext cx="29" cy="16"/>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endParaRPr lang="en-US"/>
                  </a:p>
                </p:txBody>
              </p:sp>
              <p:sp>
                <p:nvSpPr>
                  <p:cNvPr id="22545" name="Freeform 17"/>
                  <p:cNvSpPr>
                    <a:spLocks/>
                  </p:cNvSpPr>
                  <p:nvPr/>
                </p:nvSpPr>
                <p:spPr bwMode="ltGray">
                  <a:xfrm>
                    <a:off x="1735" y="547"/>
                    <a:ext cx="151" cy="93"/>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endParaRPr lang="en-US"/>
                  </a:p>
                </p:txBody>
              </p:sp>
              <p:sp>
                <p:nvSpPr>
                  <p:cNvPr id="22546" name="Freeform 18"/>
                  <p:cNvSpPr>
                    <a:spLocks/>
                  </p:cNvSpPr>
                  <p:nvPr/>
                </p:nvSpPr>
                <p:spPr bwMode="ltGray">
                  <a:xfrm>
                    <a:off x="1827" y="541"/>
                    <a:ext cx="67" cy="68"/>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endParaRPr lang="en-US"/>
                  </a:p>
                </p:txBody>
              </p:sp>
              <p:sp>
                <p:nvSpPr>
                  <p:cNvPr id="22547" name="Freeform 19"/>
                  <p:cNvSpPr>
                    <a:spLocks/>
                  </p:cNvSpPr>
                  <p:nvPr/>
                </p:nvSpPr>
                <p:spPr bwMode="ltGray">
                  <a:xfrm>
                    <a:off x="1892" y="572"/>
                    <a:ext cx="47" cy="13"/>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endParaRPr lang="en-US"/>
                  </a:p>
                </p:txBody>
              </p:sp>
              <p:sp>
                <p:nvSpPr>
                  <p:cNvPr id="22548" name="Freeform 20"/>
                  <p:cNvSpPr>
                    <a:spLocks/>
                  </p:cNvSpPr>
                  <p:nvPr/>
                </p:nvSpPr>
                <p:spPr bwMode="ltGray">
                  <a:xfrm>
                    <a:off x="1890" y="588"/>
                    <a:ext cx="32" cy="3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endParaRPr lang="en-US"/>
                  </a:p>
                </p:txBody>
              </p:sp>
              <p:sp>
                <p:nvSpPr>
                  <p:cNvPr id="22549" name="Freeform 21"/>
                  <p:cNvSpPr>
                    <a:spLocks/>
                  </p:cNvSpPr>
                  <p:nvPr/>
                </p:nvSpPr>
                <p:spPr bwMode="ltGray">
                  <a:xfrm>
                    <a:off x="1944" y="569"/>
                    <a:ext cx="16" cy="20"/>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endParaRPr lang="en-US"/>
                  </a:p>
                </p:txBody>
              </p:sp>
              <p:sp>
                <p:nvSpPr>
                  <p:cNvPr id="22550" name="Freeform 22"/>
                  <p:cNvSpPr>
                    <a:spLocks/>
                  </p:cNvSpPr>
                  <p:nvPr/>
                </p:nvSpPr>
                <p:spPr bwMode="ltGray">
                  <a:xfrm>
                    <a:off x="1948" y="600"/>
                    <a:ext cx="20" cy="10"/>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endParaRPr lang="en-US"/>
                  </a:p>
                </p:txBody>
              </p:sp>
              <p:sp>
                <p:nvSpPr>
                  <p:cNvPr id="22551" name="Freeform 23"/>
                  <p:cNvSpPr>
                    <a:spLocks/>
                  </p:cNvSpPr>
                  <p:nvPr/>
                </p:nvSpPr>
                <p:spPr bwMode="ltGray">
                  <a:xfrm>
                    <a:off x="1969" y="585"/>
                    <a:ext cx="26" cy="17"/>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endParaRPr lang="en-US"/>
                  </a:p>
                </p:txBody>
              </p:sp>
              <p:sp>
                <p:nvSpPr>
                  <p:cNvPr id="22552" name="Freeform 24"/>
                  <p:cNvSpPr>
                    <a:spLocks/>
                  </p:cNvSpPr>
                  <p:nvPr/>
                </p:nvSpPr>
                <p:spPr bwMode="ltGray">
                  <a:xfrm>
                    <a:off x="1976" y="593"/>
                    <a:ext cx="122" cy="61"/>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endParaRPr lang="en-US"/>
                  </a:p>
                </p:txBody>
              </p:sp>
              <p:sp>
                <p:nvSpPr>
                  <p:cNvPr id="22553" name="Freeform 25"/>
                  <p:cNvSpPr>
                    <a:spLocks/>
                  </p:cNvSpPr>
                  <p:nvPr/>
                </p:nvSpPr>
                <p:spPr bwMode="ltGray">
                  <a:xfrm>
                    <a:off x="2082" y="599"/>
                    <a:ext cx="33" cy="26"/>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endParaRPr lang="en-US"/>
                  </a:p>
                </p:txBody>
              </p:sp>
              <p:sp>
                <p:nvSpPr>
                  <p:cNvPr id="22554" name="Freeform 26"/>
                  <p:cNvSpPr>
                    <a:spLocks/>
                  </p:cNvSpPr>
                  <p:nvPr/>
                </p:nvSpPr>
                <p:spPr bwMode="ltGray">
                  <a:xfrm>
                    <a:off x="2152" y="544"/>
                    <a:ext cx="8" cy="6"/>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endParaRPr lang="en-US"/>
                  </a:p>
                </p:txBody>
              </p:sp>
              <p:sp>
                <p:nvSpPr>
                  <p:cNvPr id="22555" name="Freeform 27"/>
                  <p:cNvSpPr>
                    <a:spLocks/>
                  </p:cNvSpPr>
                  <p:nvPr/>
                </p:nvSpPr>
                <p:spPr bwMode="ltGray">
                  <a:xfrm>
                    <a:off x="2194" y="584"/>
                    <a:ext cx="11" cy="8"/>
                  </a:xfrm>
                  <a:custGeom>
                    <a:avLst/>
                    <a:gdLst/>
                    <a:ahLst/>
                    <a:cxnLst>
                      <a:cxn ang="0">
                        <a:pos x="8" y="14"/>
                      </a:cxn>
                      <a:cxn ang="0">
                        <a:pos x="14" y="0"/>
                      </a:cxn>
                      <a:cxn ang="0">
                        <a:pos x="14" y="22"/>
                      </a:cxn>
                      <a:cxn ang="0">
                        <a:pos x="8" y="14"/>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w="9525">
                    <a:noFill/>
                    <a:round/>
                    <a:headEnd/>
                    <a:tailEnd/>
                  </a:ln>
                  <a:effectLst/>
                </p:spPr>
                <p:txBody>
                  <a:bodyPr wrap="none" anchor="ctr"/>
                  <a:lstStyle/>
                  <a:p>
                    <a:endParaRPr lang="en-US"/>
                  </a:p>
                </p:txBody>
              </p:sp>
              <p:sp>
                <p:nvSpPr>
                  <p:cNvPr id="22556" name="Freeform 28"/>
                  <p:cNvSpPr>
                    <a:spLocks/>
                  </p:cNvSpPr>
                  <p:nvPr/>
                </p:nvSpPr>
                <p:spPr bwMode="ltGray">
                  <a:xfrm>
                    <a:off x="2059" y="494"/>
                    <a:ext cx="8" cy="5"/>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endParaRPr lang="en-US"/>
                  </a:p>
                </p:txBody>
              </p:sp>
              <p:sp>
                <p:nvSpPr>
                  <p:cNvPr id="22557" name="Freeform 29"/>
                  <p:cNvSpPr>
                    <a:spLocks/>
                  </p:cNvSpPr>
                  <p:nvPr/>
                </p:nvSpPr>
                <p:spPr bwMode="ltGray">
                  <a:xfrm>
                    <a:off x="1988" y="536"/>
                    <a:ext cx="8" cy="5"/>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endParaRPr lang="en-US"/>
                  </a:p>
                </p:txBody>
              </p:sp>
              <p:sp>
                <p:nvSpPr>
                  <p:cNvPr id="22558" name="Freeform 30"/>
                  <p:cNvSpPr>
                    <a:spLocks/>
                  </p:cNvSpPr>
                  <p:nvPr/>
                </p:nvSpPr>
                <p:spPr bwMode="ltGray">
                  <a:xfrm>
                    <a:off x="1910" y="523"/>
                    <a:ext cx="34" cy="27"/>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endParaRPr lang="en-US"/>
                  </a:p>
                </p:txBody>
              </p:sp>
              <p:sp>
                <p:nvSpPr>
                  <p:cNvPr id="22559" name="Freeform 31"/>
                  <p:cNvSpPr>
                    <a:spLocks/>
                  </p:cNvSpPr>
                  <p:nvPr/>
                </p:nvSpPr>
                <p:spPr bwMode="ltGray">
                  <a:xfrm>
                    <a:off x="1899" y="466"/>
                    <a:ext cx="40" cy="58"/>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endParaRPr lang="en-US"/>
                  </a:p>
                </p:txBody>
              </p:sp>
              <p:sp>
                <p:nvSpPr>
                  <p:cNvPr id="22560" name="Freeform 32"/>
                  <p:cNvSpPr>
                    <a:spLocks/>
                  </p:cNvSpPr>
                  <p:nvPr/>
                </p:nvSpPr>
                <p:spPr bwMode="ltGray">
                  <a:xfrm>
                    <a:off x="1909" y="508"/>
                    <a:ext cx="14" cy="17"/>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endParaRPr lang="en-US"/>
                  </a:p>
                </p:txBody>
              </p:sp>
              <p:sp>
                <p:nvSpPr>
                  <p:cNvPr id="22561" name="Freeform 33"/>
                  <p:cNvSpPr>
                    <a:spLocks/>
                  </p:cNvSpPr>
                  <p:nvPr/>
                </p:nvSpPr>
                <p:spPr bwMode="ltGray">
                  <a:xfrm>
                    <a:off x="1881" y="512"/>
                    <a:ext cx="19" cy="17"/>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endParaRPr lang="en-US"/>
                  </a:p>
                </p:txBody>
              </p:sp>
              <p:sp>
                <p:nvSpPr>
                  <p:cNvPr id="22562" name="Freeform 34"/>
                  <p:cNvSpPr>
                    <a:spLocks/>
                  </p:cNvSpPr>
                  <p:nvPr/>
                </p:nvSpPr>
                <p:spPr bwMode="ltGray">
                  <a:xfrm>
                    <a:off x="2930" y="489"/>
                    <a:ext cx="299" cy="179"/>
                  </a:xfrm>
                  <a:custGeom>
                    <a:avLst/>
                    <a:gdLst/>
                    <a:ahLst/>
                    <a:cxnLst>
                      <a:cxn ang="0">
                        <a:pos x="21" y="280"/>
                      </a:cxn>
                      <a:cxn ang="0">
                        <a:pos x="24" y="250"/>
                      </a:cxn>
                      <a:cxn ang="0">
                        <a:pos x="22" y="245"/>
                      </a:cxn>
                      <a:cxn ang="0">
                        <a:pos x="16" y="218"/>
                      </a:cxn>
                      <a:cxn ang="0">
                        <a:pos x="4" y="215"/>
                      </a:cxn>
                      <a:cxn ang="0">
                        <a:pos x="0" y="191"/>
                      </a:cxn>
                      <a:cxn ang="0">
                        <a:pos x="12" y="180"/>
                      </a:cxn>
                      <a:cxn ang="0">
                        <a:pos x="6" y="165"/>
                      </a:cxn>
                      <a:cxn ang="0">
                        <a:pos x="2" y="160"/>
                      </a:cxn>
                      <a:cxn ang="0">
                        <a:pos x="28" y="120"/>
                      </a:cxn>
                      <a:cxn ang="0">
                        <a:pos x="44" y="96"/>
                      </a:cxn>
                      <a:cxn ang="0">
                        <a:pos x="42" y="70"/>
                      </a:cxn>
                      <a:cxn ang="0">
                        <a:pos x="24" y="43"/>
                      </a:cxn>
                      <a:cxn ang="0">
                        <a:pos x="20" y="32"/>
                      </a:cxn>
                      <a:cxn ang="0">
                        <a:pos x="26" y="36"/>
                      </a:cxn>
                      <a:cxn ang="0">
                        <a:pos x="48" y="35"/>
                      </a:cxn>
                      <a:cxn ang="0">
                        <a:pos x="64" y="11"/>
                      </a:cxn>
                      <a:cxn ang="0">
                        <a:pos x="82" y="0"/>
                      </a:cxn>
                      <a:cxn ang="0">
                        <a:pos x="88" y="2"/>
                      </a:cxn>
                      <a:cxn ang="0">
                        <a:pos x="92" y="9"/>
                      </a:cxn>
                      <a:cxn ang="0">
                        <a:pos x="98" y="5"/>
                      </a:cxn>
                      <a:cxn ang="0">
                        <a:pos x="110" y="8"/>
                      </a:cxn>
                      <a:cxn ang="0">
                        <a:pos x="116" y="9"/>
                      </a:cxn>
                      <a:cxn ang="0">
                        <a:pos x="141" y="14"/>
                      </a:cxn>
                      <a:cxn ang="0">
                        <a:pos x="155" y="24"/>
                      </a:cxn>
                      <a:cxn ang="0">
                        <a:pos x="167" y="17"/>
                      </a:cxn>
                      <a:cxn ang="0">
                        <a:pos x="173" y="14"/>
                      </a:cxn>
                      <a:cxn ang="0">
                        <a:pos x="195" y="14"/>
                      </a:cxn>
                      <a:cxn ang="0">
                        <a:pos x="211" y="32"/>
                      </a:cxn>
                      <a:cxn ang="0">
                        <a:pos x="231" y="59"/>
                      </a:cxn>
                      <a:cxn ang="0">
                        <a:pos x="245" y="70"/>
                      </a:cxn>
                      <a:cxn ang="0">
                        <a:pos x="257" y="68"/>
                      </a:cxn>
                      <a:cxn ang="0">
                        <a:pos x="270" y="65"/>
                      </a:cxn>
                      <a:cxn ang="0">
                        <a:pos x="290" y="71"/>
                      </a:cxn>
                      <a:cxn ang="0">
                        <a:pos x="300" y="81"/>
                      </a:cxn>
                      <a:cxn ang="0">
                        <a:pos x="308" y="90"/>
                      </a:cxn>
                      <a:cxn ang="0">
                        <a:pos x="318" y="111"/>
                      </a:cxn>
                      <a:cxn ang="0">
                        <a:pos x="322" y="120"/>
                      </a:cxn>
                      <a:cxn ang="0">
                        <a:pos x="324" y="125"/>
                      </a:cxn>
                      <a:cxn ang="0">
                        <a:pos x="310" y="142"/>
                      </a:cxn>
                      <a:cxn ang="0">
                        <a:pos x="322" y="141"/>
                      </a:cxn>
                      <a:cxn ang="0">
                        <a:pos x="342" y="155"/>
                      </a:cxn>
                      <a:cxn ang="0">
                        <a:pos x="364" y="157"/>
                      </a:cxn>
                      <a:cxn ang="0">
                        <a:pos x="380" y="168"/>
                      </a:cxn>
                      <a:cxn ang="0">
                        <a:pos x="382" y="172"/>
                      </a:cxn>
                      <a:cxn ang="0">
                        <a:pos x="382" y="176"/>
                      </a:cxn>
                      <a:cxn ang="0">
                        <a:pos x="394" y="172"/>
                      </a:cxn>
                      <a:cxn ang="0">
                        <a:pos x="400" y="171"/>
                      </a:cxn>
                      <a:cxn ang="0">
                        <a:pos x="439" y="185"/>
                      </a:cxn>
                      <a:cxn ang="0">
                        <a:pos x="447" y="199"/>
                      </a:cxn>
                      <a:cxn ang="0">
                        <a:pos x="465" y="201"/>
                      </a:cxn>
                      <a:cxn ang="0">
                        <a:pos x="471" y="215"/>
                      </a:cxn>
                      <a:cxn ang="0">
                        <a:pos x="451" y="258"/>
                      </a:cxn>
                      <a:cxn ang="0">
                        <a:pos x="435" y="281"/>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w="9525">
                    <a:noFill/>
                    <a:round/>
                    <a:headEnd/>
                    <a:tailEnd/>
                  </a:ln>
                  <a:effectLst/>
                </p:spPr>
                <p:txBody>
                  <a:bodyPr wrap="none" anchor="ctr"/>
                  <a:lstStyle/>
                  <a:p>
                    <a:endParaRPr lang="en-US"/>
                  </a:p>
                </p:txBody>
              </p:sp>
              <p:sp>
                <p:nvSpPr>
                  <p:cNvPr id="22563" name="Freeform 35"/>
                  <p:cNvSpPr>
                    <a:spLocks/>
                  </p:cNvSpPr>
                  <p:nvPr/>
                </p:nvSpPr>
                <p:spPr bwMode="ltGray">
                  <a:xfrm>
                    <a:off x="2534" y="242"/>
                    <a:ext cx="420" cy="283"/>
                  </a:xfrm>
                  <a:custGeom>
                    <a:avLst/>
                    <a:gdLst/>
                    <a:ahLst/>
                    <a:cxnLst>
                      <a:cxn ang="0">
                        <a:pos x="406" y="6"/>
                      </a:cxn>
                      <a:cxn ang="0">
                        <a:pos x="502" y="34"/>
                      </a:cxn>
                      <a:cxn ang="0">
                        <a:pos x="550" y="38"/>
                      </a:cxn>
                      <a:cxn ang="0">
                        <a:pos x="578" y="130"/>
                      </a:cxn>
                      <a:cxn ang="0">
                        <a:pos x="586" y="90"/>
                      </a:cxn>
                      <a:cxn ang="0">
                        <a:pos x="606" y="70"/>
                      </a:cxn>
                      <a:cxn ang="0">
                        <a:pos x="642" y="126"/>
                      </a:cxn>
                      <a:cxn ang="0">
                        <a:pos x="682" y="98"/>
                      </a:cxn>
                      <a:cxn ang="0">
                        <a:pos x="706" y="86"/>
                      </a:cxn>
                      <a:cxn ang="0">
                        <a:pos x="762" y="2"/>
                      </a:cxn>
                      <a:cxn ang="0">
                        <a:pos x="798" y="70"/>
                      </a:cxn>
                      <a:cxn ang="0">
                        <a:pos x="798" y="130"/>
                      </a:cxn>
                      <a:cxn ang="0">
                        <a:pos x="790" y="158"/>
                      </a:cxn>
                      <a:cxn ang="0">
                        <a:pos x="766" y="162"/>
                      </a:cxn>
                      <a:cxn ang="0">
                        <a:pos x="762" y="186"/>
                      </a:cxn>
                      <a:cxn ang="0">
                        <a:pos x="802" y="226"/>
                      </a:cxn>
                      <a:cxn ang="0">
                        <a:pos x="786" y="322"/>
                      </a:cxn>
                      <a:cxn ang="0">
                        <a:pos x="830" y="414"/>
                      </a:cxn>
                      <a:cxn ang="0">
                        <a:pos x="854" y="450"/>
                      </a:cxn>
                      <a:cxn ang="0">
                        <a:pos x="830" y="450"/>
                      </a:cxn>
                      <a:cxn ang="0">
                        <a:pos x="746" y="378"/>
                      </a:cxn>
                      <a:cxn ang="0">
                        <a:pos x="678" y="402"/>
                      </a:cxn>
                      <a:cxn ang="0">
                        <a:pos x="590" y="442"/>
                      </a:cxn>
                      <a:cxn ang="0">
                        <a:pos x="642" y="578"/>
                      </a:cxn>
                      <a:cxn ang="0">
                        <a:pos x="710" y="610"/>
                      </a:cxn>
                      <a:cxn ang="0">
                        <a:pos x="738" y="550"/>
                      </a:cxn>
                      <a:cxn ang="0">
                        <a:pos x="774" y="570"/>
                      </a:cxn>
                      <a:cxn ang="0">
                        <a:pos x="766" y="630"/>
                      </a:cxn>
                      <a:cxn ang="0">
                        <a:pos x="802" y="670"/>
                      </a:cxn>
                      <a:cxn ang="0">
                        <a:pos x="838" y="658"/>
                      </a:cxn>
                      <a:cxn ang="0">
                        <a:pos x="922" y="806"/>
                      </a:cxn>
                      <a:cxn ang="0">
                        <a:pos x="942" y="826"/>
                      </a:cxn>
                      <a:cxn ang="0">
                        <a:pos x="874" y="810"/>
                      </a:cxn>
                      <a:cxn ang="0">
                        <a:pos x="830" y="758"/>
                      </a:cxn>
                      <a:cxn ang="0">
                        <a:pos x="778" y="710"/>
                      </a:cxn>
                      <a:cxn ang="0">
                        <a:pos x="702" y="662"/>
                      </a:cxn>
                      <a:cxn ang="0">
                        <a:pos x="614" y="646"/>
                      </a:cxn>
                      <a:cxn ang="0">
                        <a:pos x="506" y="594"/>
                      </a:cxn>
                      <a:cxn ang="0">
                        <a:pos x="462" y="506"/>
                      </a:cxn>
                      <a:cxn ang="0">
                        <a:pos x="430" y="462"/>
                      </a:cxn>
                      <a:cxn ang="0">
                        <a:pos x="382" y="430"/>
                      </a:cxn>
                      <a:cxn ang="0">
                        <a:pos x="342" y="370"/>
                      </a:cxn>
                      <a:cxn ang="0">
                        <a:pos x="354" y="414"/>
                      </a:cxn>
                      <a:cxn ang="0">
                        <a:pos x="418" y="494"/>
                      </a:cxn>
                      <a:cxn ang="0">
                        <a:pos x="422" y="526"/>
                      </a:cxn>
                      <a:cxn ang="0">
                        <a:pos x="394" y="498"/>
                      </a:cxn>
                      <a:cxn ang="0">
                        <a:pos x="354" y="466"/>
                      </a:cxn>
                      <a:cxn ang="0">
                        <a:pos x="314" y="402"/>
                      </a:cxn>
                      <a:cxn ang="0">
                        <a:pos x="266" y="346"/>
                      </a:cxn>
                      <a:cxn ang="0">
                        <a:pos x="210" y="314"/>
                      </a:cxn>
                      <a:cxn ang="0">
                        <a:pos x="154" y="238"/>
                      </a:cxn>
                      <a:cxn ang="0">
                        <a:pos x="66" y="66"/>
                      </a:cxn>
                      <a:cxn ang="0">
                        <a:pos x="34" y="38"/>
                      </a:cxn>
                      <a:cxn ang="0">
                        <a:pos x="46" y="22"/>
                      </a:cxn>
                      <a:cxn ang="0">
                        <a:pos x="102" y="70"/>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w="9525">
                    <a:noFill/>
                    <a:round/>
                    <a:headEnd/>
                    <a:tailEnd/>
                  </a:ln>
                  <a:effectLst/>
                </p:spPr>
                <p:txBody>
                  <a:bodyPr wrap="none" anchor="ctr"/>
                  <a:lstStyle/>
                  <a:p>
                    <a:endParaRPr lang="en-US"/>
                  </a:p>
                </p:txBody>
              </p:sp>
              <p:sp>
                <p:nvSpPr>
                  <p:cNvPr id="22564" name="Freeform 36"/>
                  <p:cNvSpPr>
                    <a:spLocks/>
                  </p:cNvSpPr>
                  <p:nvPr/>
                </p:nvSpPr>
                <p:spPr bwMode="ltGray">
                  <a:xfrm>
                    <a:off x="2405" y="445"/>
                    <a:ext cx="15" cy="16"/>
                  </a:xfrm>
                  <a:custGeom>
                    <a:avLst/>
                    <a:gdLst/>
                    <a:ahLst/>
                    <a:cxnLst>
                      <a:cxn ang="0">
                        <a:pos x="6" y="28"/>
                      </a:cxn>
                      <a:cxn ang="0">
                        <a:pos x="10" y="48"/>
                      </a:cxn>
                      <a:cxn ang="0">
                        <a:pos x="6" y="28"/>
                      </a:cxn>
                    </a:cxnLst>
                    <a:rect l="0" t="0" r="r" b="b"/>
                    <a:pathLst>
                      <a:path w="36" h="48">
                        <a:moveTo>
                          <a:pt x="6" y="28"/>
                        </a:moveTo>
                        <a:cubicBezTo>
                          <a:pt x="25" y="0"/>
                          <a:pt x="36" y="31"/>
                          <a:pt x="10" y="48"/>
                        </a:cubicBezTo>
                        <a:cubicBezTo>
                          <a:pt x="0" y="34"/>
                          <a:pt x="0" y="40"/>
                          <a:pt x="6" y="28"/>
                        </a:cubicBezTo>
                        <a:close/>
                      </a:path>
                    </a:pathLst>
                  </a:custGeom>
                  <a:solidFill>
                    <a:schemeClr val="folHlink"/>
                  </a:solidFill>
                  <a:ln w="9525">
                    <a:noFill/>
                    <a:round/>
                    <a:headEnd/>
                    <a:tailEnd/>
                  </a:ln>
                  <a:effectLst/>
                </p:spPr>
                <p:txBody>
                  <a:bodyPr wrap="none" anchor="ctr"/>
                  <a:lstStyle/>
                  <a:p>
                    <a:endParaRPr lang="en-US"/>
                  </a:p>
                </p:txBody>
              </p:sp>
              <p:sp>
                <p:nvSpPr>
                  <p:cNvPr id="22565" name="Freeform 37"/>
                  <p:cNvSpPr>
                    <a:spLocks/>
                  </p:cNvSpPr>
                  <p:nvPr/>
                </p:nvSpPr>
                <p:spPr bwMode="ltGray">
                  <a:xfrm>
                    <a:off x="2393" y="439"/>
                    <a:ext cx="16" cy="12"/>
                  </a:xfrm>
                  <a:custGeom>
                    <a:avLst/>
                    <a:gdLst/>
                    <a:ahLst/>
                    <a:cxnLst>
                      <a:cxn ang="0">
                        <a:pos x="0" y="5"/>
                      </a:cxn>
                      <a:cxn ang="0">
                        <a:pos x="12" y="1"/>
                      </a:cxn>
                      <a:cxn ang="0">
                        <a:pos x="36" y="17"/>
                      </a:cxn>
                      <a:cxn ang="0">
                        <a:pos x="8" y="17"/>
                      </a:cxn>
                      <a:cxn ang="0">
                        <a:pos x="0" y="5"/>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w="9525">
                    <a:noFill/>
                    <a:round/>
                    <a:headEnd/>
                    <a:tailEnd/>
                  </a:ln>
                  <a:effectLst/>
                </p:spPr>
                <p:txBody>
                  <a:bodyPr wrap="none" anchor="ctr"/>
                  <a:lstStyle/>
                  <a:p>
                    <a:endParaRPr lang="en-US"/>
                  </a:p>
                </p:txBody>
              </p:sp>
              <p:sp>
                <p:nvSpPr>
                  <p:cNvPr id="22566" name="Freeform 38"/>
                  <p:cNvSpPr>
                    <a:spLocks/>
                  </p:cNvSpPr>
                  <p:nvPr/>
                </p:nvSpPr>
                <p:spPr bwMode="ltGray">
                  <a:xfrm>
                    <a:off x="2878" y="406"/>
                    <a:ext cx="73" cy="33"/>
                  </a:xfrm>
                  <a:custGeom>
                    <a:avLst/>
                    <a:gdLst/>
                    <a:ahLst/>
                    <a:cxnLst>
                      <a:cxn ang="0">
                        <a:pos x="0" y="49"/>
                      </a:cxn>
                      <a:cxn ang="0">
                        <a:pos x="28" y="25"/>
                      </a:cxn>
                      <a:cxn ang="0">
                        <a:pos x="56" y="21"/>
                      </a:cxn>
                      <a:cxn ang="0">
                        <a:pos x="80" y="9"/>
                      </a:cxn>
                      <a:cxn ang="0">
                        <a:pos x="64" y="25"/>
                      </a:cxn>
                      <a:cxn ang="0">
                        <a:pos x="124" y="49"/>
                      </a:cxn>
                      <a:cxn ang="0">
                        <a:pos x="160" y="65"/>
                      </a:cxn>
                      <a:cxn ang="0">
                        <a:pos x="116" y="77"/>
                      </a:cxn>
                      <a:cxn ang="0">
                        <a:pos x="88" y="57"/>
                      </a:cxn>
                      <a:cxn ang="0">
                        <a:pos x="76" y="53"/>
                      </a:cxn>
                      <a:cxn ang="0">
                        <a:pos x="24" y="41"/>
                      </a:cxn>
                      <a:cxn ang="0">
                        <a:pos x="0" y="49"/>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w="9525">
                    <a:noFill/>
                    <a:round/>
                    <a:headEnd/>
                    <a:tailEnd/>
                  </a:ln>
                  <a:effectLst/>
                </p:spPr>
                <p:txBody>
                  <a:bodyPr wrap="none" anchor="ctr"/>
                  <a:lstStyle/>
                  <a:p>
                    <a:endParaRPr lang="en-US"/>
                  </a:p>
                </p:txBody>
              </p:sp>
              <p:sp>
                <p:nvSpPr>
                  <p:cNvPr id="22567" name="Freeform 39"/>
                  <p:cNvSpPr>
                    <a:spLocks/>
                  </p:cNvSpPr>
                  <p:nvPr/>
                </p:nvSpPr>
                <p:spPr bwMode="ltGray">
                  <a:xfrm>
                    <a:off x="2955" y="433"/>
                    <a:ext cx="59" cy="15"/>
                  </a:xfrm>
                  <a:custGeom>
                    <a:avLst/>
                    <a:gdLst/>
                    <a:ahLst/>
                    <a:cxnLst>
                      <a:cxn ang="0">
                        <a:pos x="0" y="0"/>
                      </a:cxn>
                      <a:cxn ang="0">
                        <a:pos x="52" y="4"/>
                      </a:cxn>
                      <a:cxn ang="0">
                        <a:pos x="88" y="24"/>
                      </a:cxn>
                      <a:cxn ang="0">
                        <a:pos x="112" y="20"/>
                      </a:cxn>
                      <a:cxn ang="0">
                        <a:pos x="108" y="44"/>
                      </a:cxn>
                      <a:cxn ang="0">
                        <a:pos x="64" y="40"/>
                      </a:cxn>
                      <a:cxn ang="0">
                        <a:pos x="0" y="36"/>
                      </a:cxn>
                      <a:cxn ang="0">
                        <a:pos x="28" y="20"/>
                      </a:cxn>
                      <a:cxn ang="0">
                        <a:pos x="0" y="0"/>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w="9525">
                    <a:noFill/>
                    <a:round/>
                    <a:headEnd/>
                    <a:tailEnd/>
                  </a:ln>
                  <a:effectLst/>
                </p:spPr>
                <p:txBody>
                  <a:bodyPr wrap="none" anchor="ctr"/>
                  <a:lstStyle/>
                  <a:p>
                    <a:endParaRPr lang="en-US"/>
                  </a:p>
                </p:txBody>
              </p:sp>
              <p:sp>
                <p:nvSpPr>
                  <p:cNvPr id="22568" name="Freeform 40"/>
                  <p:cNvSpPr>
                    <a:spLocks/>
                  </p:cNvSpPr>
                  <p:nvPr/>
                </p:nvSpPr>
                <p:spPr bwMode="ltGray">
                  <a:xfrm>
                    <a:off x="2924" y="441"/>
                    <a:ext cx="24" cy="14"/>
                  </a:xfrm>
                  <a:custGeom>
                    <a:avLst/>
                    <a:gdLst/>
                    <a:ahLst/>
                    <a:cxnLst>
                      <a:cxn ang="0">
                        <a:pos x="17" y="25"/>
                      </a:cxn>
                      <a:cxn ang="0">
                        <a:pos x="37" y="13"/>
                      </a:cxn>
                      <a:cxn ang="0">
                        <a:pos x="17" y="2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w="9525">
                    <a:noFill/>
                    <a:round/>
                    <a:headEnd/>
                    <a:tailEnd/>
                  </a:ln>
                  <a:effectLst/>
                </p:spPr>
                <p:txBody>
                  <a:bodyPr wrap="none" anchor="ctr"/>
                  <a:lstStyle/>
                  <a:p>
                    <a:endParaRPr lang="en-US"/>
                  </a:p>
                </p:txBody>
              </p:sp>
              <p:sp>
                <p:nvSpPr>
                  <p:cNvPr id="22569" name="Freeform 41"/>
                  <p:cNvSpPr>
                    <a:spLocks/>
                  </p:cNvSpPr>
                  <p:nvPr/>
                </p:nvSpPr>
                <p:spPr bwMode="ltGray">
                  <a:xfrm>
                    <a:off x="2908" y="398"/>
                    <a:ext cx="16" cy="18"/>
                  </a:xfrm>
                  <a:custGeom>
                    <a:avLst/>
                    <a:gdLst/>
                    <a:ahLst/>
                    <a:cxnLst>
                      <a:cxn ang="0">
                        <a:pos x="19" y="32"/>
                      </a:cxn>
                      <a:cxn ang="0">
                        <a:pos x="19" y="0"/>
                      </a:cxn>
                      <a:cxn ang="0">
                        <a:pos x="19" y="32"/>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w="9525">
                    <a:noFill/>
                    <a:round/>
                    <a:headEnd/>
                    <a:tailEnd/>
                  </a:ln>
                  <a:effectLst/>
                </p:spPr>
                <p:txBody>
                  <a:bodyPr wrap="none" anchor="ctr"/>
                  <a:lstStyle/>
                  <a:p>
                    <a:endParaRPr lang="en-US"/>
                  </a:p>
                </p:txBody>
              </p:sp>
              <p:sp>
                <p:nvSpPr>
                  <p:cNvPr id="22570" name="Freeform 42"/>
                  <p:cNvSpPr>
                    <a:spLocks/>
                  </p:cNvSpPr>
                  <p:nvPr/>
                </p:nvSpPr>
                <p:spPr bwMode="ltGray">
                  <a:xfrm>
                    <a:off x="3035" y="452"/>
                    <a:ext cx="19" cy="27"/>
                  </a:xfrm>
                  <a:custGeom>
                    <a:avLst/>
                    <a:gdLst/>
                    <a:ahLst/>
                    <a:cxnLst>
                      <a:cxn ang="0">
                        <a:pos x="4" y="9"/>
                      </a:cxn>
                      <a:cxn ang="0">
                        <a:pos x="20" y="33"/>
                      </a:cxn>
                      <a:cxn ang="0">
                        <a:pos x="24" y="49"/>
                      </a:cxn>
                      <a:cxn ang="0">
                        <a:pos x="36" y="53"/>
                      </a:cxn>
                      <a:cxn ang="0">
                        <a:pos x="24" y="73"/>
                      </a:cxn>
                      <a:cxn ang="0">
                        <a:pos x="0" y="21"/>
                      </a:cxn>
                      <a:cxn ang="0">
                        <a:pos x="4" y="9"/>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w="9525">
                    <a:noFill/>
                    <a:round/>
                    <a:headEnd/>
                    <a:tailEnd/>
                  </a:ln>
                  <a:effectLst/>
                </p:spPr>
                <p:txBody>
                  <a:bodyPr wrap="none" anchor="ctr"/>
                  <a:lstStyle/>
                  <a:p>
                    <a:endParaRPr lang="en-US"/>
                  </a:p>
                </p:txBody>
              </p:sp>
              <p:sp>
                <p:nvSpPr>
                  <p:cNvPr id="22571" name="Freeform 43"/>
                  <p:cNvSpPr>
                    <a:spLocks/>
                  </p:cNvSpPr>
                  <p:nvPr/>
                </p:nvSpPr>
                <p:spPr bwMode="ltGray">
                  <a:xfrm>
                    <a:off x="2696" y="247"/>
                    <a:ext cx="205" cy="41"/>
                  </a:xfrm>
                  <a:custGeom>
                    <a:avLst/>
                    <a:gdLst/>
                    <a:ahLst/>
                    <a:cxnLst>
                      <a:cxn ang="0">
                        <a:pos x="220" y="1"/>
                      </a:cxn>
                      <a:cxn ang="0">
                        <a:pos x="231" y="8"/>
                      </a:cxn>
                      <a:cxn ang="0">
                        <a:pos x="235" y="0"/>
                      </a:cxn>
                      <a:cxn ang="0">
                        <a:pos x="265" y="0"/>
                      </a:cxn>
                      <a:cxn ang="0">
                        <a:pos x="287" y="17"/>
                      </a:cxn>
                      <a:cxn ang="0">
                        <a:pos x="319" y="10"/>
                      </a:cxn>
                      <a:cxn ang="0">
                        <a:pos x="314" y="29"/>
                      </a:cxn>
                      <a:cxn ang="0">
                        <a:pos x="298" y="46"/>
                      </a:cxn>
                      <a:cxn ang="0">
                        <a:pos x="295" y="29"/>
                      </a:cxn>
                      <a:cxn ang="0">
                        <a:pos x="287" y="31"/>
                      </a:cxn>
                      <a:cxn ang="0">
                        <a:pos x="279" y="29"/>
                      </a:cxn>
                      <a:cxn ang="0">
                        <a:pos x="263" y="21"/>
                      </a:cxn>
                      <a:cxn ang="0">
                        <a:pos x="228" y="38"/>
                      </a:cxn>
                      <a:cxn ang="0">
                        <a:pos x="201" y="44"/>
                      </a:cxn>
                      <a:cxn ang="0">
                        <a:pos x="212" y="57"/>
                      </a:cxn>
                      <a:cxn ang="0">
                        <a:pos x="188" y="63"/>
                      </a:cxn>
                      <a:cxn ang="0">
                        <a:pos x="169" y="61"/>
                      </a:cxn>
                      <a:cxn ang="0">
                        <a:pos x="177" y="57"/>
                      </a:cxn>
                      <a:cxn ang="0">
                        <a:pos x="171" y="40"/>
                      </a:cxn>
                      <a:cxn ang="0">
                        <a:pos x="169" y="31"/>
                      </a:cxn>
                      <a:cxn ang="0">
                        <a:pos x="158" y="23"/>
                      </a:cxn>
                      <a:cxn ang="0">
                        <a:pos x="142" y="27"/>
                      </a:cxn>
                      <a:cxn ang="0">
                        <a:pos x="134" y="27"/>
                      </a:cxn>
                      <a:cxn ang="0">
                        <a:pos x="123" y="25"/>
                      </a:cxn>
                      <a:cxn ang="0">
                        <a:pos x="83" y="2"/>
                      </a:cxn>
                      <a:cxn ang="0">
                        <a:pos x="59" y="14"/>
                      </a:cxn>
                      <a:cxn ang="0">
                        <a:pos x="1" y="0"/>
                      </a:cxn>
                      <a:cxn ang="0">
                        <a:pos x="220" y="1"/>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w="9525">
                    <a:noFill/>
                    <a:round/>
                    <a:headEnd/>
                    <a:tailEnd/>
                  </a:ln>
                  <a:effectLst/>
                </p:spPr>
                <p:txBody>
                  <a:bodyPr wrap="none" anchor="ctr"/>
                  <a:lstStyle/>
                  <a:p>
                    <a:endParaRPr lang="en-US"/>
                  </a:p>
                </p:txBody>
              </p:sp>
              <p:sp>
                <p:nvSpPr>
                  <p:cNvPr id="22572" name="Freeform 44"/>
                  <p:cNvSpPr>
                    <a:spLocks/>
                  </p:cNvSpPr>
                  <p:nvPr/>
                </p:nvSpPr>
                <p:spPr bwMode="ltGray">
                  <a:xfrm>
                    <a:off x="2515" y="246"/>
                    <a:ext cx="190" cy="20"/>
                  </a:xfrm>
                  <a:custGeom>
                    <a:avLst/>
                    <a:gdLst/>
                    <a:ahLst/>
                    <a:cxnLst>
                      <a:cxn ang="0">
                        <a:pos x="105" y="31"/>
                      </a:cxn>
                      <a:cxn ang="0">
                        <a:pos x="30" y="1"/>
                      </a:cxn>
                      <a:cxn ang="0">
                        <a:pos x="285" y="0"/>
                      </a:cxn>
                      <a:cxn ang="0">
                        <a:pos x="296" y="14"/>
                      </a:cxn>
                      <a:cxn ang="0">
                        <a:pos x="264" y="16"/>
                      </a:cxn>
                      <a:cxn ang="0">
                        <a:pos x="105" y="3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w="9525">
                    <a:noFill/>
                    <a:round/>
                    <a:headEnd/>
                    <a:tailEnd/>
                  </a:ln>
                  <a:effectLst/>
                </p:spPr>
                <p:txBody>
                  <a:bodyPr wrap="none" anchor="ctr"/>
                  <a:lstStyle/>
                  <a:p>
                    <a:endParaRPr lang="en-US"/>
                  </a:p>
                </p:txBody>
              </p:sp>
              <p:sp>
                <p:nvSpPr>
                  <p:cNvPr id="22573" name="Freeform 45"/>
                  <p:cNvSpPr>
                    <a:spLocks/>
                  </p:cNvSpPr>
                  <p:nvPr/>
                </p:nvSpPr>
                <p:spPr bwMode="ltGray">
                  <a:xfrm>
                    <a:off x="2096" y="275"/>
                    <a:ext cx="18" cy="10"/>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endParaRPr lang="en-US"/>
                  </a:p>
                </p:txBody>
              </p:sp>
              <p:sp>
                <p:nvSpPr>
                  <p:cNvPr id="22574" name="Freeform 46"/>
                  <p:cNvSpPr>
                    <a:spLocks/>
                  </p:cNvSpPr>
                  <p:nvPr/>
                </p:nvSpPr>
                <p:spPr bwMode="ltGray">
                  <a:xfrm>
                    <a:off x="1606" y="246"/>
                    <a:ext cx="436" cy="152"/>
                  </a:xfrm>
                  <a:custGeom>
                    <a:avLst/>
                    <a:gdLst/>
                    <a:ahLst/>
                    <a:cxnLst>
                      <a:cxn ang="0">
                        <a:pos x="73" y="1"/>
                      </a:cxn>
                      <a:cxn ang="0">
                        <a:pos x="436"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endParaRPr lang="en-US"/>
                  </a:p>
                </p:txBody>
              </p:sp>
              <p:sp>
                <p:nvSpPr>
                  <p:cNvPr id="22575" name="Freeform 47"/>
                  <p:cNvSpPr>
                    <a:spLocks/>
                  </p:cNvSpPr>
                  <p:nvPr/>
                </p:nvSpPr>
                <p:spPr bwMode="ltGray">
                  <a:xfrm>
                    <a:off x="2043" y="241"/>
                    <a:ext cx="20" cy="55"/>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endParaRPr lang="en-US"/>
                  </a:p>
                </p:txBody>
              </p:sp>
              <p:sp>
                <p:nvSpPr>
                  <p:cNvPr id="22576" name="Freeform 48"/>
                  <p:cNvSpPr>
                    <a:spLocks/>
                  </p:cNvSpPr>
                  <p:nvPr/>
                </p:nvSpPr>
                <p:spPr bwMode="ltGray">
                  <a:xfrm>
                    <a:off x="2031" y="287"/>
                    <a:ext cx="59" cy="3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endParaRPr lang="en-US"/>
                  </a:p>
                </p:txBody>
              </p:sp>
              <p:sp>
                <p:nvSpPr>
                  <p:cNvPr id="22577" name="Freeform 49"/>
                  <p:cNvSpPr>
                    <a:spLocks/>
                  </p:cNvSpPr>
                  <p:nvPr/>
                </p:nvSpPr>
                <p:spPr bwMode="ltGray">
                  <a:xfrm>
                    <a:off x="1968" y="319"/>
                    <a:ext cx="80" cy="72"/>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endParaRPr lang="en-US"/>
                  </a:p>
                </p:txBody>
              </p:sp>
              <p:sp>
                <p:nvSpPr>
                  <p:cNvPr id="22578" name="Freeform 50"/>
                  <p:cNvSpPr>
                    <a:spLocks/>
                  </p:cNvSpPr>
                  <p:nvPr/>
                </p:nvSpPr>
                <p:spPr bwMode="ltGray">
                  <a:xfrm>
                    <a:off x="2021" y="340"/>
                    <a:ext cx="6" cy="4"/>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endParaRPr lang="en-US"/>
                  </a:p>
                </p:txBody>
              </p:sp>
              <p:sp>
                <p:nvSpPr>
                  <p:cNvPr id="22579" name="Freeform 51"/>
                  <p:cNvSpPr>
                    <a:spLocks/>
                  </p:cNvSpPr>
                  <p:nvPr/>
                </p:nvSpPr>
                <p:spPr bwMode="ltGray">
                  <a:xfrm>
                    <a:off x="1573" y="389"/>
                    <a:ext cx="347" cy="189"/>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endParaRPr lang="en-US"/>
                  </a:p>
                </p:txBody>
              </p:sp>
              <p:sp>
                <p:nvSpPr>
                  <p:cNvPr id="22580" name="Freeform 52"/>
                  <p:cNvSpPr>
                    <a:spLocks/>
                  </p:cNvSpPr>
                  <p:nvPr/>
                </p:nvSpPr>
                <p:spPr bwMode="ltGray">
                  <a:xfrm>
                    <a:off x="1634" y="519"/>
                    <a:ext cx="19" cy="29"/>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endParaRPr lang="en-US"/>
                  </a:p>
                </p:txBody>
              </p:sp>
              <p:sp>
                <p:nvSpPr>
                  <p:cNvPr id="22581" name="Freeform 53"/>
                  <p:cNvSpPr>
                    <a:spLocks/>
                  </p:cNvSpPr>
                  <p:nvPr/>
                </p:nvSpPr>
                <p:spPr bwMode="ltGray">
                  <a:xfrm>
                    <a:off x="1900" y="421"/>
                    <a:ext cx="18" cy="24"/>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endParaRPr lang="en-US"/>
                  </a:p>
                </p:txBody>
              </p:sp>
              <p:sp>
                <p:nvSpPr>
                  <p:cNvPr id="22582" name="Freeform 54"/>
                  <p:cNvSpPr>
                    <a:spLocks/>
                  </p:cNvSpPr>
                  <p:nvPr/>
                </p:nvSpPr>
                <p:spPr bwMode="ltGray">
                  <a:xfrm>
                    <a:off x="1951" y="409"/>
                    <a:ext cx="9" cy="10"/>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endParaRPr lang="en-US"/>
                  </a:p>
                </p:txBody>
              </p:sp>
              <p:sp>
                <p:nvSpPr>
                  <p:cNvPr id="22583" name="Freeform 55"/>
                  <p:cNvSpPr>
                    <a:spLocks/>
                  </p:cNvSpPr>
                  <p:nvPr/>
                </p:nvSpPr>
                <p:spPr bwMode="ltGray">
                  <a:xfrm>
                    <a:off x="1021" y="314"/>
                    <a:ext cx="433" cy="354"/>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endParaRPr lang="en-US"/>
                  </a:p>
                </p:txBody>
              </p:sp>
              <p:sp>
                <p:nvSpPr>
                  <p:cNvPr id="22584" name="Freeform 56"/>
                  <p:cNvSpPr>
                    <a:spLocks/>
                  </p:cNvSpPr>
                  <p:nvPr/>
                </p:nvSpPr>
                <p:spPr bwMode="ltGray">
                  <a:xfrm>
                    <a:off x="1189" y="447"/>
                    <a:ext cx="163" cy="221"/>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endParaRPr lang="en-US"/>
                  </a:p>
                </p:txBody>
              </p:sp>
              <p:sp>
                <p:nvSpPr>
                  <p:cNvPr id="22585" name="Freeform 57"/>
                  <p:cNvSpPr>
                    <a:spLocks/>
                  </p:cNvSpPr>
                  <p:nvPr/>
                </p:nvSpPr>
                <p:spPr bwMode="ltGray">
                  <a:xfrm>
                    <a:off x="1476" y="611"/>
                    <a:ext cx="7" cy="12"/>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endParaRPr lang="en-US"/>
                  </a:p>
                </p:txBody>
              </p:sp>
              <p:sp>
                <p:nvSpPr>
                  <p:cNvPr id="22586" name="Freeform 58"/>
                  <p:cNvSpPr>
                    <a:spLocks/>
                  </p:cNvSpPr>
                  <p:nvPr/>
                </p:nvSpPr>
                <p:spPr bwMode="ltGray">
                  <a:xfrm>
                    <a:off x="1467" y="497"/>
                    <a:ext cx="9" cy="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endParaRPr lang="en-US"/>
                  </a:p>
                </p:txBody>
              </p:sp>
              <p:sp>
                <p:nvSpPr>
                  <p:cNvPr id="22587" name="Freeform 59"/>
                  <p:cNvSpPr>
                    <a:spLocks/>
                  </p:cNvSpPr>
                  <p:nvPr/>
                </p:nvSpPr>
                <p:spPr bwMode="ltGray">
                  <a:xfrm>
                    <a:off x="1072" y="357"/>
                    <a:ext cx="25" cy="10"/>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endParaRPr lang="en-US"/>
                  </a:p>
                </p:txBody>
              </p:sp>
              <p:sp>
                <p:nvSpPr>
                  <p:cNvPr id="22588" name="Freeform 60"/>
                  <p:cNvSpPr>
                    <a:spLocks/>
                  </p:cNvSpPr>
                  <p:nvPr/>
                </p:nvSpPr>
                <p:spPr bwMode="ltGray">
                  <a:xfrm>
                    <a:off x="1374" y="265"/>
                    <a:ext cx="295" cy="233"/>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endParaRPr lang="en-US"/>
                  </a:p>
                </p:txBody>
              </p:sp>
              <p:sp>
                <p:nvSpPr>
                  <p:cNvPr id="22589" name="Freeform 61"/>
                  <p:cNvSpPr>
                    <a:spLocks/>
                  </p:cNvSpPr>
                  <p:nvPr/>
                </p:nvSpPr>
                <p:spPr bwMode="ltGray">
                  <a:xfrm>
                    <a:off x="1173" y="247"/>
                    <a:ext cx="591" cy="95"/>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endParaRPr lang="en-US"/>
                  </a:p>
                </p:txBody>
              </p:sp>
              <p:sp>
                <p:nvSpPr>
                  <p:cNvPr id="22590" name="Freeform 62"/>
                  <p:cNvSpPr>
                    <a:spLocks/>
                  </p:cNvSpPr>
                  <p:nvPr/>
                </p:nvSpPr>
                <p:spPr bwMode="ltGray">
                  <a:xfrm>
                    <a:off x="1293" y="282"/>
                    <a:ext cx="13" cy="10"/>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endParaRPr lang="en-US"/>
                  </a:p>
                </p:txBody>
              </p:sp>
              <p:sp>
                <p:nvSpPr>
                  <p:cNvPr id="22591" name="Freeform 63"/>
                  <p:cNvSpPr>
                    <a:spLocks/>
                  </p:cNvSpPr>
                  <p:nvPr/>
                </p:nvSpPr>
                <p:spPr bwMode="ltGray">
                  <a:xfrm>
                    <a:off x="1278" y="296"/>
                    <a:ext cx="19" cy="11"/>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endParaRPr lang="en-US"/>
                  </a:p>
                </p:txBody>
              </p:sp>
              <p:sp>
                <p:nvSpPr>
                  <p:cNvPr id="22592" name="Freeform 64"/>
                  <p:cNvSpPr>
                    <a:spLocks/>
                  </p:cNvSpPr>
                  <p:nvPr/>
                </p:nvSpPr>
                <p:spPr bwMode="ltGray">
                  <a:xfrm>
                    <a:off x="1340" y="337"/>
                    <a:ext cx="32" cy="6"/>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endParaRPr lang="en-US"/>
                  </a:p>
                </p:txBody>
              </p:sp>
              <p:sp>
                <p:nvSpPr>
                  <p:cNvPr id="22593" name="Freeform 65"/>
                  <p:cNvSpPr>
                    <a:spLocks/>
                  </p:cNvSpPr>
                  <p:nvPr/>
                </p:nvSpPr>
                <p:spPr bwMode="ltGray">
                  <a:xfrm>
                    <a:off x="1395" y="336"/>
                    <a:ext cx="18" cy="15"/>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endParaRPr lang="en-US"/>
                  </a:p>
                </p:txBody>
              </p:sp>
              <p:sp>
                <p:nvSpPr>
                  <p:cNvPr id="22594" name="Freeform 66"/>
                  <p:cNvSpPr>
                    <a:spLocks/>
                  </p:cNvSpPr>
                  <p:nvPr/>
                </p:nvSpPr>
                <p:spPr bwMode="ltGray">
                  <a:xfrm>
                    <a:off x="1248" y="295"/>
                    <a:ext cx="14" cy="10"/>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endParaRPr lang="en-US"/>
                  </a:p>
                </p:txBody>
              </p:sp>
            </p:grpSp>
            <p:grpSp>
              <p:nvGrpSpPr>
                <p:cNvPr id="22595" name="Group 67"/>
                <p:cNvGrpSpPr>
                  <a:grpSpLocks/>
                </p:cNvGrpSpPr>
                <p:nvPr/>
              </p:nvGrpSpPr>
              <p:grpSpPr bwMode="auto">
                <a:xfrm>
                  <a:off x="3709" y="240"/>
                  <a:ext cx="1139" cy="429"/>
                  <a:chOff x="3709" y="240"/>
                  <a:chExt cx="1139" cy="429"/>
                </a:xfrm>
              </p:grpSpPr>
              <p:sp>
                <p:nvSpPr>
                  <p:cNvPr id="22596" name="Freeform 68"/>
                  <p:cNvSpPr>
                    <a:spLocks/>
                  </p:cNvSpPr>
                  <p:nvPr/>
                </p:nvSpPr>
                <p:spPr bwMode="ltGray">
                  <a:xfrm>
                    <a:off x="4808" y="616"/>
                    <a:ext cx="13" cy="1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endParaRPr lang="en-US"/>
                  </a:p>
                </p:txBody>
              </p:sp>
              <p:sp>
                <p:nvSpPr>
                  <p:cNvPr id="22597" name="Freeform 69"/>
                  <p:cNvSpPr>
                    <a:spLocks/>
                  </p:cNvSpPr>
                  <p:nvPr/>
                </p:nvSpPr>
                <p:spPr bwMode="ltGray">
                  <a:xfrm>
                    <a:off x="4655" y="629"/>
                    <a:ext cx="11" cy="5"/>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endParaRPr lang="en-US"/>
                  </a:p>
                </p:txBody>
              </p:sp>
              <p:sp>
                <p:nvSpPr>
                  <p:cNvPr id="22598" name="Freeform 70"/>
                  <p:cNvSpPr>
                    <a:spLocks/>
                  </p:cNvSpPr>
                  <p:nvPr/>
                </p:nvSpPr>
                <p:spPr bwMode="ltGray">
                  <a:xfrm>
                    <a:off x="4609" y="635"/>
                    <a:ext cx="28" cy="16"/>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endParaRPr lang="en-US"/>
                  </a:p>
                </p:txBody>
              </p:sp>
              <p:sp>
                <p:nvSpPr>
                  <p:cNvPr id="22599" name="Freeform 71"/>
                  <p:cNvSpPr>
                    <a:spLocks/>
                  </p:cNvSpPr>
                  <p:nvPr/>
                </p:nvSpPr>
                <p:spPr bwMode="ltGray">
                  <a:xfrm>
                    <a:off x="4580" y="634"/>
                    <a:ext cx="29" cy="16"/>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endParaRPr lang="en-US"/>
                  </a:p>
                </p:txBody>
              </p:sp>
              <p:sp>
                <p:nvSpPr>
                  <p:cNvPr id="22600" name="Freeform 72"/>
                  <p:cNvSpPr>
                    <a:spLocks/>
                  </p:cNvSpPr>
                  <p:nvPr/>
                </p:nvSpPr>
                <p:spPr bwMode="ltGray">
                  <a:xfrm>
                    <a:off x="4423" y="547"/>
                    <a:ext cx="151" cy="93"/>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endParaRPr lang="en-US"/>
                  </a:p>
                </p:txBody>
              </p:sp>
              <p:sp>
                <p:nvSpPr>
                  <p:cNvPr id="22601" name="Freeform 73"/>
                  <p:cNvSpPr>
                    <a:spLocks/>
                  </p:cNvSpPr>
                  <p:nvPr/>
                </p:nvSpPr>
                <p:spPr bwMode="ltGray">
                  <a:xfrm>
                    <a:off x="4515" y="541"/>
                    <a:ext cx="67" cy="68"/>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endParaRPr lang="en-US"/>
                  </a:p>
                </p:txBody>
              </p:sp>
              <p:sp>
                <p:nvSpPr>
                  <p:cNvPr id="22602" name="Freeform 74"/>
                  <p:cNvSpPr>
                    <a:spLocks/>
                  </p:cNvSpPr>
                  <p:nvPr/>
                </p:nvSpPr>
                <p:spPr bwMode="ltGray">
                  <a:xfrm>
                    <a:off x="4580" y="572"/>
                    <a:ext cx="47" cy="13"/>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endParaRPr lang="en-US"/>
                  </a:p>
                </p:txBody>
              </p:sp>
              <p:sp>
                <p:nvSpPr>
                  <p:cNvPr id="22603" name="Freeform 75"/>
                  <p:cNvSpPr>
                    <a:spLocks/>
                  </p:cNvSpPr>
                  <p:nvPr/>
                </p:nvSpPr>
                <p:spPr bwMode="ltGray">
                  <a:xfrm>
                    <a:off x="4578" y="588"/>
                    <a:ext cx="32" cy="3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endParaRPr lang="en-US"/>
                  </a:p>
                </p:txBody>
              </p:sp>
              <p:sp>
                <p:nvSpPr>
                  <p:cNvPr id="22604" name="Freeform 76"/>
                  <p:cNvSpPr>
                    <a:spLocks/>
                  </p:cNvSpPr>
                  <p:nvPr/>
                </p:nvSpPr>
                <p:spPr bwMode="ltGray">
                  <a:xfrm>
                    <a:off x="4632" y="569"/>
                    <a:ext cx="16" cy="20"/>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endParaRPr lang="en-US"/>
                  </a:p>
                </p:txBody>
              </p:sp>
              <p:sp>
                <p:nvSpPr>
                  <p:cNvPr id="22605" name="Freeform 77"/>
                  <p:cNvSpPr>
                    <a:spLocks/>
                  </p:cNvSpPr>
                  <p:nvPr/>
                </p:nvSpPr>
                <p:spPr bwMode="ltGray">
                  <a:xfrm>
                    <a:off x="4636" y="600"/>
                    <a:ext cx="20" cy="10"/>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endParaRPr lang="en-US"/>
                  </a:p>
                </p:txBody>
              </p:sp>
              <p:sp>
                <p:nvSpPr>
                  <p:cNvPr id="22606" name="Freeform 78"/>
                  <p:cNvSpPr>
                    <a:spLocks/>
                  </p:cNvSpPr>
                  <p:nvPr/>
                </p:nvSpPr>
                <p:spPr bwMode="ltGray">
                  <a:xfrm>
                    <a:off x="4657" y="585"/>
                    <a:ext cx="26" cy="17"/>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endParaRPr lang="en-US"/>
                  </a:p>
                </p:txBody>
              </p:sp>
              <p:sp>
                <p:nvSpPr>
                  <p:cNvPr id="22607" name="Freeform 79"/>
                  <p:cNvSpPr>
                    <a:spLocks/>
                  </p:cNvSpPr>
                  <p:nvPr/>
                </p:nvSpPr>
                <p:spPr bwMode="ltGray">
                  <a:xfrm>
                    <a:off x="4664" y="593"/>
                    <a:ext cx="122" cy="61"/>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endParaRPr lang="en-US"/>
                  </a:p>
                </p:txBody>
              </p:sp>
              <p:sp>
                <p:nvSpPr>
                  <p:cNvPr id="22608" name="Freeform 80"/>
                  <p:cNvSpPr>
                    <a:spLocks/>
                  </p:cNvSpPr>
                  <p:nvPr/>
                </p:nvSpPr>
                <p:spPr bwMode="ltGray">
                  <a:xfrm>
                    <a:off x="4770" y="599"/>
                    <a:ext cx="33" cy="26"/>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endParaRPr lang="en-US"/>
                  </a:p>
                </p:txBody>
              </p:sp>
              <p:sp>
                <p:nvSpPr>
                  <p:cNvPr id="22609" name="Freeform 81"/>
                  <p:cNvSpPr>
                    <a:spLocks/>
                  </p:cNvSpPr>
                  <p:nvPr/>
                </p:nvSpPr>
                <p:spPr bwMode="ltGray">
                  <a:xfrm>
                    <a:off x="4840" y="544"/>
                    <a:ext cx="8" cy="6"/>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endParaRPr lang="en-US"/>
                  </a:p>
                </p:txBody>
              </p:sp>
              <p:sp>
                <p:nvSpPr>
                  <p:cNvPr id="22610" name="Freeform 82"/>
                  <p:cNvSpPr>
                    <a:spLocks/>
                  </p:cNvSpPr>
                  <p:nvPr/>
                </p:nvSpPr>
                <p:spPr bwMode="ltGray">
                  <a:xfrm>
                    <a:off x="4747" y="494"/>
                    <a:ext cx="8" cy="5"/>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endParaRPr lang="en-US"/>
                  </a:p>
                </p:txBody>
              </p:sp>
              <p:sp>
                <p:nvSpPr>
                  <p:cNvPr id="22611" name="Freeform 83"/>
                  <p:cNvSpPr>
                    <a:spLocks/>
                  </p:cNvSpPr>
                  <p:nvPr/>
                </p:nvSpPr>
                <p:spPr bwMode="ltGray">
                  <a:xfrm>
                    <a:off x="4676" y="536"/>
                    <a:ext cx="8" cy="5"/>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endParaRPr lang="en-US"/>
                  </a:p>
                </p:txBody>
              </p:sp>
              <p:sp>
                <p:nvSpPr>
                  <p:cNvPr id="22612" name="Freeform 84"/>
                  <p:cNvSpPr>
                    <a:spLocks/>
                  </p:cNvSpPr>
                  <p:nvPr/>
                </p:nvSpPr>
                <p:spPr bwMode="ltGray">
                  <a:xfrm>
                    <a:off x="4598" y="523"/>
                    <a:ext cx="34" cy="27"/>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endParaRPr lang="en-US"/>
                  </a:p>
                </p:txBody>
              </p:sp>
              <p:sp>
                <p:nvSpPr>
                  <p:cNvPr id="22613" name="Freeform 85"/>
                  <p:cNvSpPr>
                    <a:spLocks/>
                  </p:cNvSpPr>
                  <p:nvPr/>
                </p:nvSpPr>
                <p:spPr bwMode="ltGray">
                  <a:xfrm>
                    <a:off x="4587" y="466"/>
                    <a:ext cx="40" cy="58"/>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endParaRPr lang="en-US"/>
                  </a:p>
                </p:txBody>
              </p:sp>
              <p:sp>
                <p:nvSpPr>
                  <p:cNvPr id="22614" name="Freeform 86"/>
                  <p:cNvSpPr>
                    <a:spLocks/>
                  </p:cNvSpPr>
                  <p:nvPr/>
                </p:nvSpPr>
                <p:spPr bwMode="ltGray">
                  <a:xfrm>
                    <a:off x="4597" y="508"/>
                    <a:ext cx="14" cy="17"/>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endParaRPr lang="en-US"/>
                  </a:p>
                </p:txBody>
              </p:sp>
              <p:sp>
                <p:nvSpPr>
                  <p:cNvPr id="22615" name="Freeform 87"/>
                  <p:cNvSpPr>
                    <a:spLocks/>
                  </p:cNvSpPr>
                  <p:nvPr/>
                </p:nvSpPr>
                <p:spPr bwMode="ltGray">
                  <a:xfrm>
                    <a:off x="4569" y="512"/>
                    <a:ext cx="19" cy="17"/>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endParaRPr lang="en-US"/>
                  </a:p>
                </p:txBody>
              </p:sp>
              <p:sp>
                <p:nvSpPr>
                  <p:cNvPr id="22616" name="Freeform 88"/>
                  <p:cNvSpPr>
                    <a:spLocks/>
                  </p:cNvSpPr>
                  <p:nvPr/>
                </p:nvSpPr>
                <p:spPr bwMode="ltGray">
                  <a:xfrm>
                    <a:off x="4784" y="275"/>
                    <a:ext cx="18" cy="10"/>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endParaRPr lang="en-US"/>
                  </a:p>
                </p:txBody>
              </p:sp>
              <p:sp>
                <p:nvSpPr>
                  <p:cNvPr id="22617" name="Freeform 89"/>
                  <p:cNvSpPr>
                    <a:spLocks/>
                  </p:cNvSpPr>
                  <p:nvPr/>
                </p:nvSpPr>
                <p:spPr bwMode="ltGray">
                  <a:xfrm>
                    <a:off x="4293" y="246"/>
                    <a:ext cx="438" cy="152"/>
                  </a:xfrm>
                  <a:custGeom>
                    <a:avLst/>
                    <a:gdLst/>
                    <a:ahLst/>
                    <a:cxnLst>
                      <a:cxn ang="0">
                        <a:pos x="73" y="1"/>
                      </a:cxn>
                      <a:cxn ang="0">
                        <a:pos x="438"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endParaRPr lang="en-US"/>
                  </a:p>
                </p:txBody>
              </p:sp>
              <p:sp>
                <p:nvSpPr>
                  <p:cNvPr id="22618" name="Freeform 90"/>
                  <p:cNvSpPr>
                    <a:spLocks/>
                  </p:cNvSpPr>
                  <p:nvPr/>
                </p:nvSpPr>
                <p:spPr bwMode="ltGray">
                  <a:xfrm>
                    <a:off x="4731" y="240"/>
                    <a:ext cx="20" cy="55"/>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endParaRPr lang="en-US"/>
                  </a:p>
                </p:txBody>
              </p:sp>
              <p:sp>
                <p:nvSpPr>
                  <p:cNvPr id="22619" name="Freeform 91"/>
                  <p:cNvSpPr>
                    <a:spLocks/>
                  </p:cNvSpPr>
                  <p:nvPr/>
                </p:nvSpPr>
                <p:spPr bwMode="ltGray">
                  <a:xfrm>
                    <a:off x="4719" y="287"/>
                    <a:ext cx="59" cy="3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endParaRPr lang="en-US"/>
                  </a:p>
                </p:txBody>
              </p:sp>
              <p:sp>
                <p:nvSpPr>
                  <p:cNvPr id="22620" name="Freeform 92"/>
                  <p:cNvSpPr>
                    <a:spLocks/>
                  </p:cNvSpPr>
                  <p:nvPr/>
                </p:nvSpPr>
                <p:spPr bwMode="ltGray">
                  <a:xfrm>
                    <a:off x="4656" y="319"/>
                    <a:ext cx="80" cy="72"/>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endParaRPr lang="en-US"/>
                  </a:p>
                </p:txBody>
              </p:sp>
              <p:sp>
                <p:nvSpPr>
                  <p:cNvPr id="22621" name="Freeform 93"/>
                  <p:cNvSpPr>
                    <a:spLocks/>
                  </p:cNvSpPr>
                  <p:nvPr/>
                </p:nvSpPr>
                <p:spPr bwMode="ltGray">
                  <a:xfrm>
                    <a:off x="4709" y="340"/>
                    <a:ext cx="6" cy="4"/>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endParaRPr lang="en-US"/>
                  </a:p>
                </p:txBody>
              </p:sp>
              <p:sp>
                <p:nvSpPr>
                  <p:cNvPr id="22622" name="Freeform 94"/>
                  <p:cNvSpPr>
                    <a:spLocks/>
                  </p:cNvSpPr>
                  <p:nvPr/>
                </p:nvSpPr>
                <p:spPr bwMode="ltGray">
                  <a:xfrm>
                    <a:off x="4261" y="389"/>
                    <a:ext cx="347" cy="189"/>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endParaRPr lang="en-US"/>
                  </a:p>
                </p:txBody>
              </p:sp>
              <p:sp>
                <p:nvSpPr>
                  <p:cNvPr id="22623" name="Freeform 95"/>
                  <p:cNvSpPr>
                    <a:spLocks/>
                  </p:cNvSpPr>
                  <p:nvPr/>
                </p:nvSpPr>
                <p:spPr bwMode="ltGray">
                  <a:xfrm>
                    <a:off x="4322" y="519"/>
                    <a:ext cx="19" cy="29"/>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endParaRPr lang="en-US"/>
                  </a:p>
                </p:txBody>
              </p:sp>
              <p:sp>
                <p:nvSpPr>
                  <p:cNvPr id="22624" name="Freeform 96"/>
                  <p:cNvSpPr>
                    <a:spLocks/>
                  </p:cNvSpPr>
                  <p:nvPr/>
                </p:nvSpPr>
                <p:spPr bwMode="ltGray">
                  <a:xfrm>
                    <a:off x="4588" y="421"/>
                    <a:ext cx="18" cy="24"/>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endParaRPr lang="en-US"/>
                  </a:p>
                </p:txBody>
              </p:sp>
              <p:sp>
                <p:nvSpPr>
                  <p:cNvPr id="22625" name="Freeform 97"/>
                  <p:cNvSpPr>
                    <a:spLocks/>
                  </p:cNvSpPr>
                  <p:nvPr/>
                </p:nvSpPr>
                <p:spPr bwMode="ltGray">
                  <a:xfrm>
                    <a:off x="4639" y="409"/>
                    <a:ext cx="9" cy="10"/>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endParaRPr lang="en-US"/>
                  </a:p>
                </p:txBody>
              </p:sp>
              <p:sp>
                <p:nvSpPr>
                  <p:cNvPr id="22626" name="Freeform 98"/>
                  <p:cNvSpPr>
                    <a:spLocks/>
                  </p:cNvSpPr>
                  <p:nvPr/>
                </p:nvSpPr>
                <p:spPr bwMode="ltGray">
                  <a:xfrm>
                    <a:off x="3709" y="315"/>
                    <a:ext cx="433" cy="354"/>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endParaRPr lang="en-US"/>
                  </a:p>
                </p:txBody>
              </p:sp>
              <p:sp>
                <p:nvSpPr>
                  <p:cNvPr id="22627" name="Freeform 99"/>
                  <p:cNvSpPr>
                    <a:spLocks/>
                  </p:cNvSpPr>
                  <p:nvPr/>
                </p:nvSpPr>
                <p:spPr bwMode="ltGray">
                  <a:xfrm>
                    <a:off x="3877" y="448"/>
                    <a:ext cx="163" cy="221"/>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endParaRPr lang="en-US"/>
                  </a:p>
                </p:txBody>
              </p:sp>
              <p:sp>
                <p:nvSpPr>
                  <p:cNvPr id="22628" name="Freeform 100"/>
                  <p:cNvSpPr>
                    <a:spLocks/>
                  </p:cNvSpPr>
                  <p:nvPr/>
                </p:nvSpPr>
                <p:spPr bwMode="ltGray">
                  <a:xfrm>
                    <a:off x="4164" y="611"/>
                    <a:ext cx="7" cy="12"/>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endParaRPr lang="en-US"/>
                  </a:p>
                </p:txBody>
              </p:sp>
              <p:sp>
                <p:nvSpPr>
                  <p:cNvPr id="22629" name="Freeform 101"/>
                  <p:cNvSpPr>
                    <a:spLocks/>
                  </p:cNvSpPr>
                  <p:nvPr/>
                </p:nvSpPr>
                <p:spPr bwMode="ltGray">
                  <a:xfrm>
                    <a:off x="4155" y="497"/>
                    <a:ext cx="9" cy="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endParaRPr lang="en-US"/>
                  </a:p>
                </p:txBody>
              </p:sp>
              <p:sp>
                <p:nvSpPr>
                  <p:cNvPr id="22630" name="Freeform 102"/>
                  <p:cNvSpPr>
                    <a:spLocks/>
                  </p:cNvSpPr>
                  <p:nvPr/>
                </p:nvSpPr>
                <p:spPr bwMode="ltGray">
                  <a:xfrm>
                    <a:off x="3760" y="357"/>
                    <a:ext cx="25" cy="10"/>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endParaRPr lang="en-US"/>
                  </a:p>
                </p:txBody>
              </p:sp>
              <p:sp>
                <p:nvSpPr>
                  <p:cNvPr id="22631" name="Freeform 103"/>
                  <p:cNvSpPr>
                    <a:spLocks/>
                  </p:cNvSpPr>
                  <p:nvPr/>
                </p:nvSpPr>
                <p:spPr bwMode="ltGray">
                  <a:xfrm>
                    <a:off x="4062" y="265"/>
                    <a:ext cx="295" cy="233"/>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endParaRPr lang="en-US"/>
                  </a:p>
                </p:txBody>
              </p:sp>
              <p:sp>
                <p:nvSpPr>
                  <p:cNvPr id="22632" name="Freeform 104"/>
                  <p:cNvSpPr>
                    <a:spLocks/>
                  </p:cNvSpPr>
                  <p:nvPr/>
                </p:nvSpPr>
                <p:spPr bwMode="ltGray">
                  <a:xfrm>
                    <a:off x="3861" y="247"/>
                    <a:ext cx="591" cy="95"/>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endParaRPr lang="en-US"/>
                  </a:p>
                </p:txBody>
              </p:sp>
              <p:sp>
                <p:nvSpPr>
                  <p:cNvPr id="22633" name="Freeform 105"/>
                  <p:cNvSpPr>
                    <a:spLocks/>
                  </p:cNvSpPr>
                  <p:nvPr/>
                </p:nvSpPr>
                <p:spPr bwMode="ltGray">
                  <a:xfrm>
                    <a:off x="3981" y="282"/>
                    <a:ext cx="13" cy="10"/>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endParaRPr lang="en-US"/>
                  </a:p>
                </p:txBody>
              </p:sp>
              <p:sp>
                <p:nvSpPr>
                  <p:cNvPr id="22634" name="Freeform 106"/>
                  <p:cNvSpPr>
                    <a:spLocks/>
                  </p:cNvSpPr>
                  <p:nvPr/>
                </p:nvSpPr>
                <p:spPr bwMode="ltGray">
                  <a:xfrm>
                    <a:off x="3966" y="296"/>
                    <a:ext cx="19" cy="11"/>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endParaRPr lang="en-US"/>
                  </a:p>
                </p:txBody>
              </p:sp>
              <p:sp>
                <p:nvSpPr>
                  <p:cNvPr id="22635" name="Freeform 107"/>
                  <p:cNvSpPr>
                    <a:spLocks/>
                  </p:cNvSpPr>
                  <p:nvPr/>
                </p:nvSpPr>
                <p:spPr bwMode="ltGray">
                  <a:xfrm>
                    <a:off x="4028" y="337"/>
                    <a:ext cx="32" cy="6"/>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endParaRPr lang="en-US"/>
                  </a:p>
                </p:txBody>
              </p:sp>
              <p:sp>
                <p:nvSpPr>
                  <p:cNvPr id="22636" name="Freeform 108"/>
                  <p:cNvSpPr>
                    <a:spLocks/>
                  </p:cNvSpPr>
                  <p:nvPr/>
                </p:nvSpPr>
                <p:spPr bwMode="ltGray">
                  <a:xfrm>
                    <a:off x="4083" y="336"/>
                    <a:ext cx="18" cy="15"/>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endParaRPr lang="en-US"/>
                  </a:p>
                </p:txBody>
              </p:sp>
              <p:sp>
                <p:nvSpPr>
                  <p:cNvPr id="22637" name="Freeform 109"/>
                  <p:cNvSpPr>
                    <a:spLocks/>
                  </p:cNvSpPr>
                  <p:nvPr/>
                </p:nvSpPr>
                <p:spPr bwMode="ltGray">
                  <a:xfrm>
                    <a:off x="3936" y="295"/>
                    <a:ext cx="14" cy="10"/>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endParaRPr lang="en-US"/>
                  </a:p>
                </p:txBody>
              </p:sp>
            </p:grpSp>
          </p:grpSp>
          <p:grpSp>
            <p:nvGrpSpPr>
              <p:cNvPr id="22638" name="Group 110"/>
              <p:cNvGrpSpPr>
                <a:grpSpLocks/>
              </p:cNvGrpSpPr>
              <p:nvPr/>
            </p:nvGrpSpPr>
            <p:grpSpPr bwMode="auto">
              <a:xfrm>
                <a:off x="798" y="111"/>
                <a:ext cx="4702" cy="418"/>
                <a:chOff x="798" y="255"/>
                <a:chExt cx="4702" cy="418"/>
              </a:xfrm>
            </p:grpSpPr>
            <p:sp>
              <p:nvSpPr>
                <p:cNvPr id="22639" name="Line 111"/>
                <p:cNvSpPr>
                  <a:spLocks noChangeShapeType="1"/>
                </p:cNvSpPr>
                <p:nvPr/>
              </p:nvSpPr>
              <p:spPr bwMode="white">
                <a:xfrm>
                  <a:off x="798" y="476"/>
                  <a:ext cx="4702" cy="0"/>
                </a:xfrm>
                <a:prstGeom prst="line">
                  <a:avLst/>
                </a:prstGeom>
                <a:noFill/>
                <a:ln w="9525">
                  <a:solidFill>
                    <a:schemeClr val="folHlink"/>
                  </a:solidFill>
                  <a:round/>
                  <a:headEnd/>
                  <a:tailEnd/>
                </a:ln>
                <a:effectLst/>
              </p:spPr>
              <p:txBody>
                <a:bodyPr wrap="none" anchor="ctr"/>
                <a:lstStyle/>
                <a:p>
                  <a:endParaRPr lang="en-US"/>
                </a:p>
              </p:txBody>
            </p:sp>
            <p:sp>
              <p:nvSpPr>
                <p:cNvPr id="22640" name="Line 112"/>
                <p:cNvSpPr>
                  <a:spLocks noChangeShapeType="1"/>
                </p:cNvSpPr>
                <p:nvPr/>
              </p:nvSpPr>
              <p:spPr bwMode="white">
                <a:xfrm>
                  <a:off x="1026"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1" name="Line 113"/>
                <p:cNvSpPr>
                  <a:spLocks noChangeShapeType="1"/>
                </p:cNvSpPr>
                <p:nvPr/>
              </p:nvSpPr>
              <p:spPr bwMode="white">
                <a:xfrm>
                  <a:off x="1254"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2" name="Line 114"/>
                <p:cNvSpPr>
                  <a:spLocks noChangeShapeType="1"/>
                </p:cNvSpPr>
                <p:nvPr/>
              </p:nvSpPr>
              <p:spPr bwMode="white">
                <a:xfrm>
                  <a:off x="1482"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3" name="Line 115"/>
                <p:cNvSpPr>
                  <a:spLocks noChangeShapeType="1"/>
                </p:cNvSpPr>
                <p:nvPr/>
              </p:nvSpPr>
              <p:spPr bwMode="white">
                <a:xfrm>
                  <a:off x="1710"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4" name="Line 116"/>
                <p:cNvSpPr>
                  <a:spLocks noChangeShapeType="1"/>
                </p:cNvSpPr>
                <p:nvPr/>
              </p:nvSpPr>
              <p:spPr bwMode="white">
                <a:xfrm>
                  <a:off x="1938"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5" name="Line 117"/>
                <p:cNvSpPr>
                  <a:spLocks noChangeShapeType="1"/>
                </p:cNvSpPr>
                <p:nvPr/>
              </p:nvSpPr>
              <p:spPr bwMode="white">
                <a:xfrm>
                  <a:off x="2166"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6" name="Line 118"/>
                <p:cNvSpPr>
                  <a:spLocks noChangeShapeType="1"/>
                </p:cNvSpPr>
                <p:nvPr/>
              </p:nvSpPr>
              <p:spPr bwMode="white">
                <a:xfrm>
                  <a:off x="2394"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7" name="Line 119"/>
                <p:cNvSpPr>
                  <a:spLocks noChangeShapeType="1"/>
                </p:cNvSpPr>
                <p:nvPr/>
              </p:nvSpPr>
              <p:spPr bwMode="white">
                <a:xfrm>
                  <a:off x="2622"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8" name="Line 120"/>
                <p:cNvSpPr>
                  <a:spLocks noChangeShapeType="1"/>
                </p:cNvSpPr>
                <p:nvPr/>
              </p:nvSpPr>
              <p:spPr bwMode="white">
                <a:xfrm>
                  <a:off x="2850"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49" name="Line 121"/>
                <p:cNvSpPr>
                  <a:spLocks noChangeShapeType="1"/>
                </p:cNvSpPr>
                <p:nvPr/>
              </p:nvSpPr>
              <p:spPr bwMode="white">
                <a:xfrm>
                  <a:off x="3078"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0" name="Line 122"/>
                <p:cNvSpPr>
                  <a:spLocks noChangeShapeType="1"/>
                </p:cNvSpPr>
                <p:nvPr/>
              </p:nvSpPr>
              <p:spPr bwMode="white">
                <a:xfrm>
                  <a:off x="3306"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1" name="Line 123"/>
                <p:cNvSpPr>
                  <a:spLocks noChangeShapeType="1"/>
                </p:cNvSpPr>
                <p:nvPr/>
              </p:nvSpPr>
              <p:spPr bwMode="white">
                <a:xfrm>
                  <a:off x="3534"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2" name="Line 124"/>
                <p:cNvSpPr>
                  <a:spLocks noChangeShapeType="1"/>
                </p:cNvSpPr>
                <p:nvPr/>
              </p:nvSpPr>
              <p:spPr bwMode="white">
                <a:xfrm>
                  <a:off x="3762"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3" name="Line 125"/>
                <p:cNvSpPr>
                  <a:spLocks noChangeShapeType="1"/>
                </p:cNvSpPr>
                <p:nvPr/>
              </p:nvSpPr>
              <p:spPr bwMode="white">
                <a:xfrm>
                  <a:off x="3990"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4" name="Line 126"/>
                <p:cNvSpPr>
                  <a:spLocks noChangeShapeType="1"/>
                </p:cNvSpPr>
                <p:nvPr/>
              </p:nvSpPr>
              <p:spPr bwMode="white">
                <a:xfrm>
                  <a:off x="4218"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5" name="Line 127"/>
                <p:cNvSpPr>
                  <a:spLocks noChangeShapeType="1"/>
                </p:cNvSpPr>
                <p:nvPr/>
              </p:nvSpPr>
              <p:spPr bwMode="white">
                <a:xfrm>
                  <a:off x="4446"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6" name="Line 128"/>
                <p:cNvSpPr>
                  <a:spLocks noChangeShapeType="1"/>
                </p:cNvSpPr>
                <p:nvPr/>
              </p:nvSpPr>
              <p:spPr bwMode="white">
                <a:xfrm>
                  <a:off x="4674"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7" name="Line 129"/>
                <p:cNvSpPr>
                  <a:spLocks noChangeShapeType="1"/>
                </p:cNvSpPr>
                <p:nvPr/>
              </p:nvSpPr>
              <p:spPr bwMode="white">
                <a:xfrm>
                  <a:off x="4902"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8" name="Line 130"/>
                <p:cNvSpPr>
                  <a:spLocks noChangeShapeType="1"/>
                </p:cNvSpPr>
                <p:nvPr/>
              </p:nvSpPr>
              <p:spPr bwMode="white">
                <a:xfrm>
                  <a:off x="5130" y="255"/>
                  <a:ext cx="0" cy="418"/>
                </a:xfrm>
                <a:prstGeom prst="line">
                  <a:avLst/>
                </a:prstGeom>
                <a:noFill/>
                <a:ln w="9525">
                  <a:solidFill>
                    <a:schemeClr val="folHlink"/>
                  </a:solidFill>
                  <a:round/>
                  <a:headEnd/>
                  <a:tailEnd/>
                </a:ln>
                <a:effectLst/>
              </p:spPr>
              <p:txBody>
                <a:bodyPr wrap="none" anchor="ctr"/>
                <a:lstStyle/>
                <a:p>
                  <a:endParaRPr lang="en-US"/>
                </a:p>
              </p:txBody>
            </p:sp>
            <p:sp>
              <p:nvSpPr>
                <p:cNvPr id="22659" name="Line 131"/>
                <p:cNvSpPr>
                  <a:spLocks noChangeShapeType="1"/>
                </p:cNvSpPr>
                <p:nvPr/>
              </p:nvSpPr>
              <p:spPr bwMode="white">
                <a:xfrm>
                  <a:off x="5358" y="255"/>
                  <a:ext cx="0" cy="418"/>
                </a:xfrm>
                <a:prstGeom prst="line">
                  <a:avLst/>
                </a:prstGeom>
                <a:noFill/>
                <a:ln w="9525">
                  <a:solidFill>
                    <a:schemeClr val="folHlink"/>
                  </a:solidFill>
                  <a:round/>
                  <a:headEnd/>
                  <a:tailEnd/>
                </a:ln>
                <a:effectLst/>
              </p:spPr>
              <p:txBody>
                <a:bodyPr wrap="none" anchor="ctr"/>
                <a:lstStyle/>
                <a:p>
                  <a:endParaRPr lang="en-US"/>
                </a:p>
              </p:txBody>
            </p:sp>
          </p:grpSp>
          <p:grpSp>
            <p:nvGrpSpPr>
              <p:cNvPr id="22660" name="Group 132"/>
              <p:cNvGrpSpPr>
                <a:grpSpLocks/>
              </p:cNvGrpSpPr>
              <p:nvPr/>
            </p:nvGrpSpPr>
            <p:grpSpPr bwMode="auto">
              <a:xfrm>
                <a:off x="1208" y="109"/>
                <a:ext cx="3694" cy="423"/>
                <a:chOff x="1034" y="245"/>
                <a:chExt cx="3694" cy="423"/>
              </a:xfrm>
            </p:grpSpPr>
            <p:sp>
              <p:nvSpPr>
                <p:cNvPr id="22661" name="Line 133"/>
                <p:cNvSpPr>
                  <a:spLocks noChangeShapeType="1"/>
                </p:cNvSpPr>
                <p:nvPr/>
              </p:nvSpPr>
              <p:spPr bwMode="ltGray">
                <a:xfrm>
                  <a:off x="2676" y="246"/>
                  <a:ext cx="0" cy="142"/>
                </a:xfrm>
                <a:prstGeom prst="line">
                  <a:avLst/>
                </a:prstGeom>
                <a:noFill/>
                <a:ln w="9525">
                  <a:solidFill>
                    <a:schemeClr val="hlink"/>
                  </a:solidFill>
                  <a:round/>
                  <a:headEnd/>
                  <a:tailEnd/>
                </a:ln>
                <a:effectLst/>
              </p:spPr>
              <p:txBody>
                <a:bodyPr wrap="none" anchor="ctr"/>
                <a:lstStyle/>
                <a:p>
                  <a:endParaRPr lang="en-US"/>
                </a:p>
              </p:txBody>
            </p:sp>
            <p:sp>
              <p:nvSpPr>
                <p:cNvPr id="22662" name="Line 134"/>
                <p:cNvSpPr>
                  <a:spLocks noChangeShapeType="1"/>
                </p:cNvSpPr>
                <p:nvPr/>
              </p:nvSpPr>
              <p:spPr bwMode="ltGray">
                <a:xfrm>
                  <a:off x="2798" y="468"/>
                  <a:ext cx="70" cy="0"/>
                </a:xfrm>
                <a:prstGeom prst="line">
                  <a:avLst/>
                </a:prstGeom>
                <a:noFill/>
                <a:ln w="9525">
                  <a:solidFill>
                    <a:schemeClr val="hlink"/>
                  </a:solidFill>
                  <a:round/>
                  <a:headEnd/>
                  <a:tailEnd/>
                </a:ln>
                <a:effectLst/>
              </p:spPr>
              <p:txBody>
                <a:bodyPr wrap="none" anchor="ctr"/>
                <a:lstStyle/>
                <a:p>
                  <a:endParaRPr lang="en-US"/>
                </a:p>
              </p:txBody>
            </p:sp>
            <p:sp>
              <p:nvSpPr>
                <p:cNvPr id="22663" name="Line 135"/>
                <p:cNvSpPr>
                  <a:spLocks noChangeShapeType="1"/>
                </p:cNvSpPr>
                <p:nvPr/>
              </p:nvSpPr>
              <p:spPr bwMode="ltGray">
                <a:xfrm>
                  <a:off x="2904" y="486"/>
                  <a:ext cx="0" cy="28"/>
                </a:xfrm>
                <a:prstGeom prst="line">
                  <a:avLst/>
                </a:prstGeom>
                <a:noFill/>
                <a:ln w="9525">
                  <a:solidFill>
                    <a:schemeClr val="hlink"/>
                  </a:solidFill>
                  <a:round/>
                  <a:headEnd/>
                  <a:tailEnd/>
                </a:ln>
                <a:effectLst/>
              </p:spPr>
              <p:txBody>
                <a:bodyPr wrap="none" anchor="ctr"/>
                <a:lstStyle/>
                <a:p>
                  <a:endParaRPr lang="en-US"/>
                </a:p>
              </p:txBody>
            </p:sp>
            <p:sp>
              <p:nvSpPr>
                <p:cNvPr id="22664" name="Line 136"/>
                <p:cNvSpPr>
                  <a:spLocks noChangeShapeType="1"/>
                </p:cNvSpPr>
                <p:nvPr/>
              </p:nvSpPr>
              <p:spPr bwMode="ltGray">
                <a:xfrm>
                  <a:off x="3132" y="586"/>
                  <a:ext cx="0" cy="79"/>
                </a:xfrm>
                <a:prstGeom prst="line">
                  <a:avLst/>
                </a:prstGeom>
                <a:noFill/>
                <a:ln w="9525">
                  <a:solidFill>
                    <a:schemeClr val="hlink"/>
                  </a:solidFill>
                  <a:round/>
                  <a:headEnd/>
                  <a:tailEnd/>
                </a:ln>
                <a:effectLst/>
              </p:spPr>
              <p:txBody>
                <a:bodyPr wrap="none" anchor="ctr"/>
                <a:lstStyle/>
                <a:p>
                  <a:endParaRPr lang="en-US"/>
                </a:p>
              </p:txBody>
            </p:sp>
            <p:sp>
              <p:nvSpPr>
                <p:cNvPr id="22665" name="Line 137"/>
                <p:cNvSpPr>
                  <a:spLocks noChangeShapeType="1"/>
                </p:cNvSpPr>
                <p:nvPr/>
              </p:nvSpPr>
              <p:spPr bwMode="ltGray">
                <a:xfrm>
                  <a:off x="3816" y="358"/>
                  <a:ext cx="0" cy="180"/>
                </a:xfrm>
                <a:prstGeom prst="line">
                  <a:avLst/>
                </a:prstGeom>
                <a:noFill/>
                <a:ln w="9525">
                  <a:solidFill>
                    <a:schemeClr val="hlink"/>
                  </a:solidFill>
                  <a:round/>
                  <a:headEnd/>
                  <a:tailEnd/>
                </a:ln>
                <a:effectLst/>
              </p:spPr>
              <p:txBody>
                <a:bodyPr wrap="none" anchor="ctr"/>
                <a:lstStyle/>
                <a:p>
                  <a:endParaRPr lang="en-US"/>
                </a:p>
              </p:txBody>
            </p:sp>
            <p:sp>
              <p:nvSpPr>
                <p:cNvPr id="22666" name="Line 138"/>
                <p:cNvSpPr>
                  <a:spLocks noChangeShapeType="1"/>
                </p:cNvSpPr>
                <p:nvPr/>
              </p:nvSpPr>
              <p:spPr bwMode="ltGray">
                <a:xfrm>
                  <a:off x="3722" y="468"/>
                  <a:ext cx="348" cy="0"/>
                </a:xfrm>
                <a:prstGeom prst="line">
                  <a:avLst/>
                </a:prstGeom>
                <a:noFill/>
                <a:ln w="9525">
                  <a:solidFill>
                    <a:schemeClr val="hlink"/>
                  </a:solidFill>
                  <a:round/>
                  <a:headEnd/>
                  <a:tailEnd/>
                </a:ln>
                <a:effectLst/>
              </p:spPr>
              <p:txBody>
                <a:bodyPr wrap="none" anchor="ctr"/>
                <a:lstStyle/>
                <a:p>
                  <a:endParaRPr lang="en-US"/>
                </a:p>
              </p:txBody>
            </p:sp>
            <p:sp>
              <p:nvSpPr>
                <p:cNvPr id="22667" name="Line 139"/>
                <p:cNvSpPr>
                  <a:spLocks noChangeShapeType="1"/>
                </p:cNvSpPr>
                <p:nvPr/>
              </p:nvSpPr>
              <p:spPr bwMode="ltGray">
                <a:xfrm>
                  <a:off x="4044" y="372"/>
                  <a:ext cx="0" cy="294"/>
                </a:xfrm>
                <a:prstGeom prst="line">
                  <a:avLst/>
                </a:prstGeom>
                <a:noFill/>
                <a:ln w="9525">
                  <a:solidFill>
                    <a:schemeClr val="hlink"/>
                  </a:solidFill>
                  <a:round/>
                  <a:headEnd/>
                  <a:tailEnd/>
                </a:ln>
                <a:effectLst/>
              </p:spPr>
              <p:txBody>
                <a:bodyPr wrap="none" anchor="ctr"/>
                <a:lstStyle/>
                <a:p>
                  <a:endParaRPr lang="en-US"/>
                </a:p>
              </p:txBody>
            </p:sp>
            <p:sp>
              <p:nvSpPr>
                <p:cNvPr id="22668" name="Line 140"/>
                <p:cNvSpPr>
                  <a:spLocks noChangeShapeType="1"/>
                </p:cNvSpPr>
                <p:nvPr/>
              </p:nvSpPr>
              <p:spPr bwMode="ltGray">
                <a:xfrm flipV="1">
                  <a:off x="4046" y="248"/>
                  <a:ext cx="0" cy="50"/>
                </a:xfrm>
                <a:prstGeom prst="line">
                  <a:avLst/>
                </a:prstGeom>
                <a:noFill/>
                <a:ln w="9525">
                  <a:solidFill>
                    <a:schemeClr val="hlink"/>
                  </a:solidFill>
                  <a:round/>
                  <a:headEnd/>
                  <a:tailEnd/>
                </a:ln>
                <a:effectLst/>
              </p:spPr>
              <p:txBody>
                <a:bodyPr wrap="none" anchor="ctr"/>
                <a:lstStyle/>
                <a:p>
                  <a:endParaRPr lang="en-US"/>
                </a:p>
              </p:txBody>
            </p:sp>
            <p:sp>
              <p:nvSpPr>
                <p:cNvPr id="22669" name="Line 141"/>
                <p:cNvSpPr>
                  <a:spLocks noChangeShapeType="1"/>
                </p:cNvSpPr>
                <p:nvPr/>
              </p:nvSpPr>
              <p:spPr bwMode="ltGray">
                <a:xfrm flipV="1">
                  <a:off x="4272" y="246"/>
                  <a:ext cx="0" cy="182"/>
                </a:xfrm>
                <a:prstGeom prst="line">
                  <a:avLst/>
                </a:prstGeom>
                <a:noFill/>
                <a:ln w="9525">
                  <a:solidFill>
                    <a:schemeClr val="hlink"/>
                  </a:solidFill>
                  <a:round/>
                  <a:headEnd/>
                  <a:tailEnd/>
                </a:ln>
                <a:effectLst/>
              </p:spPr>
              <p:txBody>
                <a:bodyPr wrap="none" anchor="ctr"/>
                <a:lstStyle/>
                <a:p>
                  <a:endParaRPr lang="en-US"/>
                </a:p>
              </p:txBody>
            </p:sp>
            <p:sp>
              <p:nvSpPr>
                <p:cNvPr id="22670" name="Line 142"/>
                <p:cNvSpPr>
                  <a:spLocks noChangeShapeType="1"/>
                </p:cNvSpPr>
                <p:nvPr/>
              </p:nvSpPr>
              <p:spPr bwMode="ltGray">
                <a:xfrm flipH="1">
                  <a:off x="4422" y="468"/>
                  <a:ext cx="78" cy="0"/>
                </a:xfrm>
                <a:prstGeom prst="line">
                  <a:avLst/>
                </a:prstGeom>
                <a:noFill/>
                <a:ln w="9525">
                  <a:solidFill>
                    <a:schemeClr val="hlink"/>
                  </a:solidFill>
                  <a:round/>
                  <a:headEnd/>
                  <a:tailEnd/>
                </a:ln>
                <a:effectLst/>
              </p:spPr>
              <p:txBody>
                <a:bodyPr wrap="none" anchor="ctr"/>
                <a:lstStyle/>
                <a:p>
                  <a:endParaRPr lang="en-US"/>
                </a:p>
              </p:txBody>
            </p:sp>
            <p:sp>
              <p:nvSpPr>
                <p:cNvPr id="22671" name="Line 143"/>
                <p:cNvSpPr>
                  <a:spLocks noChangeShapeType="1"/>
                </p:cNvSpPr>
                <p:nvPr/>
              </p:nvSpPr>
              <p:spPr bwMode="ltGray">
                <a:xfrm flipH="1">
                  <a:off x="4290" y="468"/>
                  <a:ext cx="62" cy="0"/>
                </a:xfrm>
                <a:prstGeom prst="line">
                  <a:avLst/>
                </a:prstGeom>
                <a:noFill/>
                <a:ln w="9525">
                  <a:solidFill>
                    <a:schemeClr val="hlink"/>
                  </a:solidFill>
                  <a:round/>
                  <a:headEnd/>
                  <a:tailEnd/>
                </a:ln>
                <a:effectLst/>
              </p:spPr>
              <p:txBody>
                <a:bodyPr wrap="none" anchor="ctr"/>
                <a:lstStyle/>
                <a:p>
                  <a:endParaRPr lang="en-US"/>
                </a:p>
              </p:txBody>
            </p:sp>
            <p:sp>
              <p:nvSpPr>
                <p:cNvPr id="22672" name="Line 144"/>
                <p:cNvSpPr>
                  <a:spLocks noChangeShapeType="1"/>
                </p:cNvSpPr>
                <p:nvPr/>
              </p:nvSpPr>
              <p:spPr bwMode="ltGray">
                <a:xfrm flipV="1">
                  <a:off x="4500" y="246"/>
                  <a:ext cx="0" cy="270"/>
                </a:xfrm>
                <a:prstGeom prst="line">
                  <a:avLst/>
                </a:prstGeom>
                <a:noFill/>
                <a:ln w="9525">
                  <a:solidFill>
                    <a:schemeClr val="hlink"/>
                  </a:solidFill>
                  <a:round/>
                  <a:headEnd/>
                  <a:tailEnd/>
                </a:ln>
                <a:effectLst/>
              </p:spPr>
              <p:txBody>
                <a:bodyPr wrap="none" anchor="ctr"/>
                <a:lstStyle/>
                <a:p>
                  <a:endParaRPr lang="en-US"/>
                </a:p>
              </p:txBody>
            </p:sp>
            <p:sp>
              <p:nvSpPr>
                <p:cNvPr id="22673" name="Line 145"/>
                <p:cNvSpPr>
                  <a:spLocks noChangeShapeType="1"/>
                </p:cNvSpPr>
                <p:nvPr/>
              </p:nvSpPr>
              <p:spPr bwMode="ltGray">
                <a:xfrm>
                  <a:off x="4728" y="606"/>
                  <a:ext cx="0" cy="34"/>
                </a:xfrm>
                <a:prstGeom prst="line">
                  <a:avLst/>
                </a:prstGeom>
                <a:noFill/>
                <a:ln w="9525">
                  <a:solidFill>
                    <a:schemeClr val="hlink"/>
                  </a:solidFill>
                  <a:round/>
                  <a:headEnd/>
                  <a:tailEnd/>
                </a:ln>
                <a:effectLst/>
              </p:spPr>
              <p:txBody>
                <a:bodyPr wrap="none" anchor="ctr"/>
                <a:lstStyle/>
                <a:p>
                  <a:endParaRPr lang="en-US"/>
                </a:p>
              </p:txBody>
            </p:sp>
            <p:sp>
              <p:nvSpPr>
                <p:cNvPr id="22674" name="Line 146"/>
                <p:cNvSpPr>
                  <a:spLocks noChangeShapeType="1"/>
                </p:cNvSpPr>
                <p:nvPr/>
              </p:nvSpPr>
              <p:spPr bwMode="ltGray">
                <a:xfrm>
                  <a:off x="1992" y="250"/>
                  <a:ext cx="0" cy="62"/>
                </a:xfrm>
                <a:prstGeom prst="line">
                  <a:avLst/>
                </a:prstGeom>
                <a:noFill/>
                <a:ln w="9525">
                  <a:solidFill>
                    <a:schemeClr val="hlink"/>
                  </a:solidFill>
                  <a:round/>
                  <a:headEnd/>
                  <a:tailEnd/>
                </a:ln>
                <a:effectLst/>
              </p:spPr>
              <p:txBody>
                <a:bodyPr wrap="none" anchor="ctr"/>
                <a:lstStyle/>
                <a:p>
                  <a:endParaRPr lang="en-US"/>
                </a:p>
              </p:txBody>
            </p:sp>
            <p:sp>
              <p:nvSpPr>
                <p:cNvPr id="22675" name="Line 147"/>
                <p:cNvSpPr>
                  <a:spLocks noChangeShapeType="1"/>
                </p:cNvSpPr>
                <p:nvPr/>
              </p:nvSpPr>
              <p:spPr bwMode="ltGray">
                <a:xfrm>
                  <a:off x="1764" y="247"/>
                  <a:ext cx="0" cy="337"/>
                </a:xfrm>
                <a:prstGeom prst="line">
                  <a:avLst/>
                </a:prstGeom>
                <a:noFill/>
                <a:ln w="9525">
                  <a:solidFill>
                    <a:schemeClr val="hlink"/>
                  </a:solidFill>
                  <a:round/>
                  <a:headEnd/>
                  <a:tailEnd/>
                </a:ln>
                <a:effectLst/>
              </p:spPr>
              <p:txBody>
                <a:bodyPr wrap="none" anchor="ctr"/>
                <a:lstStyle/>
                <a:p>
                  <a:endParaRPr lang="en-US"/>
                </a:p>
              </p:txBody>
            </p:sp>
            <p:sp>
              <p:nvSpPr>
                <p:cNvPr id="22676" name="Line 148"/>
                <p:cNvSpPr>
                  <a:spLocks noChangeShapeType="1"/>
                </p:cNvSpPr>
                <p:nvPr/>
              </p:nvSpPr>
              <p:spPr bwMode="ltGray">
                <a:xfrm flipH="1">
                  <a:off x="1738" y="468"/>
                  <a:ext cx="68" cy="0"/>
                </a:xfrm>
                <a:prstGeom prst="line">
                  <a:avLst/>
                </a:prstGeom>
                <a:noFill/>
                <a:ln w="9525">
                  <a:solidFill>
                    <a:schemeClr val="hlink"/>
                  </a:solidFill>
                  <a:round/>
                  <a:headEnd/>
                  <a:tailEnd/>
                </a:ln>
                <a:effectLst/>
              </p:spPr>
              <p:txBody>
                <a:bodyPr wrap="none" anchor="ctr"/>
                <a:lstStyle/>
                <a:p>
                  <a:endParaRPr lang="en-US"/>
                </a:p>
              </p:txBody>
            </p:sp>
            <p:sp>
              <p:nvSpPr>
                <p:cNvPr id="22677" name="Line 149"/>
                <p:cNvSpPr>
                  <a:spLocks noChangeShapeType="1"/>
                </p:cNvSpPr>
                <p:nvPr/>
              </p:nvSpPr>
              <p:spPr bwMode="ltGray">
                <a:xfrm>
                  <a:off x="1604" y="468"/>
                  <a:ext cx="60" cy="0"/>
                </a:xfrm>
                <a:prstGeom prst="line">
                  <a:avLst/>
                </a:prstGeom>
                <a:noFill/>
                <a:ln w="9525">
                  <a:solidFill>
                    <a:schemeClr val="hlink"/>
                  </a:solidFill>
                  <a:round/>
                  <a:headEnd/>
                  <a:tailEnd/>
                </a:ln>
                <a:effectLst/>
              </p:spPr>
              <p:txBody>
                <a:bodyPr wrap="none" anchor="ctr"/>
                <a:lstStyle/>
                <a:p>
                  <a:endParaRPr lang="en-US"/>
                </a:p>
              </p:txBody>
            </p:sp>
            <p:sp>
              <p:nvSpPr>
                <p:cNvPr id="22678" name="Line 150"/>
                <p:cNvSpPr>
                  <a:spLocks noChangeShapeType="1"/>
                </p:cNvSpPr>
                <p:nvPr/>
              </p:nvSpPr>
              <p:spPr bwMode="ltGray">
                <a:xfrm flipH="1">
                  <a:off x="1404" y="468"/>
                  <a:ext cx="82" cy="0"/>
                </a:xfrm>
                <a:prstGeom prst="line">
                  <a:avLst/>
                </a:prstGeom>
                <a:noFill/>
                <a:ln w="9525">
                  <a:solidFill>
                    <a:schemeClr val="hlink"/>
                  </a:solidFill>
                  <a:round/>
                  <a:headEnd/>
                  <a:tailEnd/>
                </a:ln>
                <a:effectLst/>
              </p:spPr>
              <p:txBody>
                <a:bodyPr wrap="none" anchor="ctr"/>
                <a:lstStyle/>
                <a:p>
                  <a:endParaRPr lang="en-US"/>
                </a:p>
              </p:txBody>
            </p:sp>
            <p:sp>
              <p:nvSpPr>
                <p:cNvPr id="22679" name="Line 151"/>
                <p:cNvSpPr>
                  <a:spLocks noChangeShapeType="1"/>
                </p:cNvSpPr>
                <p:nvPr/>
              </p:nvSpPr>
              <p:spPr bwMode="ltGray">
                <a:xfrm>
                  <a:off x="1034" y="468"/>
                  <a:ext cx="348" cy="0"/>
                </a:xfrm>
                <a:prstGeom prst="line">
                  <a:avLst/>
                </a:prstGeom>
                <a:noFill/>
                <a:ln w="9525">
                  <a:solidFill>
                    <a:schemeClr val="hlink"/>
                  </a:solidFill>
                  <a:round/>
                  <a:headEnd/>
                  <a:tailEnd/>
                </a:ln>
                <a:effectLst/>
              </p:spPr>
              <p:txBody>
                <a:bodyPr wrap="none" anchor="ctr"/>
                <a:lstStyle/>
                <a:p>
                  <a:endParaRPr lang="en-US"/>
                </a:p>
              </p:txBody>
            </p:sp>
            <p:sp>
              <p:nvSpPr>
                <p:cNvPr id="22680" name="Line 152"/>
                <p:cNvSpPr>
                  <a:spLocks noChangeShapeType="1"/>
                </p:cNvSpPr>
                <p:nvPr/>
              </p:nvSpPr>
              <p:spPr bwMode="ltGray">
                <a:xfrm>
                  <a:off x="1306" y="370"/>
                  <a:ext cx="0" cy="298"/>
                </a:xfrm>
                <a:prstGeom prst="line">
                  <a:avLst/>
                </a:prstGeom>
                <a:noFill/>
                <a:ln w="9525">
                  <a:solidFill>
                    <a:schemeClr val="hlink"/>
                  </a:solidFill>
                  <a:round/>
                  <a:headEnd/>
                  <a:tailEnd/>
                </a:ln>
                <a:effectLst/>
              </p:spPr>
              <p:txBody>
                <a:bodyPr wrap="none" anchor="ctr"/>
                <a:lstStyle/>
                <a:p>
                  <a:endParaRPr lang="en-US"/>
                </a:p>
              </p:txBody>
            </p:sp>
            <p:sp>
              <p:nvSpPr>
                <p:cNvPr id="22681" name="Line 153"/>
                <p:cNvSpPr>
                  <a:spLocks noChangeShapeType="1"/>
                </p:cNvSpPr>
                <p:nvPr/>
              </p:nvSpPr>
              <p:spPr bwMode="ltGray">
                <a:xfrm>
                  <a:off x="1080" y="388"/>
                  <a:ext cx="0" cy="156"/>
                </a:xfrm>
                <a:prstGeom prst="line">
                  <a:avLst/>
                </a:prstGeom>
                <a:noFill/>
                <a:ln w="9525">
                  <a:solidFill>
                    <a:schemeClr val="hlink"/>
                  </a:solidFill>
                  <a:round/>
                  <a:headEnd/>
                  <a:tailEnd/>
                </a:ln>
                <a:effectLst/>
              </p:spPr>
              <p:txBody>
                <a:bodyPr wrap="none" anchor="ctr"/>
                <a:lstStyle/>
                <a:p>
                  <a:endParaRPr lang="en-US"/>
                </a:p>
              </p:txBody>
            </p:sp>
            <p:sp>
              <p:nvSpPr>
                <p:cNvPr id="22682" name="Line 154"/>
                <p:cNvSpPr>
                  <a:spLocks noChangeShapeType="1"/>
                </p:cNvSpPr>
                <p:nvPr/>
              </p:nvSpPr>
              <p:spPr bwMode="ltGray">
                <a:xfrm flipH="1" flipV="1">
                  <a:off x="1308" y="245"/>
                  <a:ext cx="0" cy="27"/>
                </a:xfrm>
                <a:prstGeom prst="line">
                  <a:avLst/>
                </a:prstGeom>
                <a:noFill/>
                <a:ln w="9525">
                  <a:solidFill>
                    <a:schemeClr val="hlink"/>
                  </a:solidFill>
                  <a:round/>
                  <a:headEnd/>
                  <a:tailEnd/>
                </a:ln>
                <a:effectLst/>
              </p:spPr>
              <p:txBody>
                <a:bodyPr wrap="none" anchor="ctr"/>
                <a:lstStyle/>
                <a:p>
                  <a:endParaRPr lang="en-US"/>
                </a:p>
              </p:txBody>
            </p:sp>
            <p:sp>
              <p:nvSpPr>
                <p:cNvPr id="22683" name="Line 155"/>
                <p:cNvSpPr>
                  <a:spLocks noChangeShapeType="1"/>
                </p:cNvSpPr>
                <p:nvPr/>
              </p:nvSpPr>
              <p:spPr bwMode="ltGray">
                <a:xfrm>
                  <a:off x="1536" y="316"/>
                  <a:ext cx="0" cy="96"/>
                </a:xfrm>
                <a:prstGeom prst="line">
                  <a:avLst/>
                </a:prstGeom>
                <a:noFill/>
                <a:ln w="9525">
                  <a:solidFill>
                    <a:schemeClr val="hlink"/>
                  </a:solidFill>
                  <a:round/>
                  <a:headEnd/>
                  <a:tailEnd/>
                </a:ln>
                <a:effectLst/>
              </p:spPr>
              <p:txBody>
                <a:bodyPr wrap="none" anchor="ctr"/>
                <a:lstStyle/>
                <a:p>
                  <a:endParaRPr lang="en-US"/>
                </a:p>
              </p:txBody>
            </p:sp>
            <p:sp>
              <p:nvSpPr>
                <p:cNvPr id="22684" name="Line 156"/>
                <p:cNvSpPr>
                  <a:spLocks noChangeShapeType="1"/>
                </p:cNvSpPr>
                <p:nvPr/>
              </p:nvSpPr>
              <p:spPr bwMode="ltGray">
                <a:xfrm flipV="1">
                  <a:off x="1536" y="247"/>
                  <a:ext cx="0" cy="22"/>
                </a:xfrm>
                <a:prstGeom prst="line">
                  <a:avLst/>
                </a:prstGeom>
                <a:noFill/>
                <a:ln w="9525">
                  <a:solidFill>
                    <a:schemeClr val="hlink"/>
                  </a:solidFill>
                  <a:round/>
                  <a:headEnd/>
                  <a:tailEnd/>
                </a:ln>
                <a:effectLst/>
              </p:spPr>
              <p:txBody>
                <a:bodyPr wrap="none" anchor="ctr"/>
                <a:lstStyle/>
                <a:p>
                  <a:endParaRPr lang="en-US"/>
                </a:p>
              </p:txBody>
            </p:sp>
            <p:sp>
              <p:nvSpPr>
                <p:cNvPr id="22685" name="Line 157"/>
                <p:cNvSpPr>
                  <a:spLocks noChangeShapeType="1"/>
                </p:cNvSpPr>
                <p:nvPr/>
              </p:nvSpPr>
              <p:spPr bwMode="ltGray">
                <a:xfrm>
                  <a:off x="4095" y="467"/>
                  <a:ext cx="80" cy="0"/>
                </a:xfrm>
                <a:prstGeom prst="line">
                  <a:avLst/>
                </a:prstGeom>
                <a:noFill/>
                <a:ln w="9525">
                  <a:solidFill>
                    <a:schemeClr val="hlink"/>
                  </a:solidFill>
                  <a:round/>
                  <a:headEnd/>
                  <a:tailEnd/>
                </a:ln>
                <a:effectLst/>
              </p:spPr>
              <p:txBody>
                <a:bodyPr wrap="none" anchor="ctr"/>
                <a:lstStyle/>
                <a:p>
                  <a:endParaRPr lang="en-US"/>
                </a:p>
              </p:txBody>
            </p:sp>
          </p:grpSp>
        </p:grpSp>
        <p:pic>
          <p:nvPicPr>
            <p:cNvPr id="22689" name="Picture 161" descr="earth"/>
            <p:cNvPicPr>
              <a:picLocks noChangeAspect="1" noChangeArrowheads="1"/>
            </p:cNvPicPr>
            <p:nvPr userDrawn="1"/>
          </p:nvPicPr>
          <p:blipFill>
            <a:blip r:embed="rId13" cstate="print">
              <a:clrChange>
                <a:clrFrom>
                  <a:srgbClr val="000000"/>
                </a:clrFrom>
                <a:clrTo>
                  <a:srgbClr val="000000">
                    <a:alpha val="0"/>
                  </a:srgbClr>
                </a:clrTo>
              </a:clrChange>
            </a:blip>
            <a:srcRect/>
            <a:stretch>
              <a:fillRect/>
            </a:stretch>
          </p:blipFill>
          <p:spPr bwMode="auto">
            <a:xfrm>
              <a:off x="165" y="55"/>
              <a:ext cx="562" cy="524"/>
            </a:xfrm>
            <a:prstGeom prst="rect">
              <a:avLst/>
            </a:prstGeom>
            <a:noFill/>
          </p:spPr>
        </p:pic>
      </p:gr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fontAlgn="base">
        <a:spcBef>
          <a:spcPct val="0"/>
        </a:spcBef>
        <a:spcAft>
          <a:spcPct val="0"/>
        </a:spcAft>
        <a:defRPr sz="4400" i="1">
          <a:solidFill>
            <a:schemeClr val="tx2"/>
          </a:solidFill>
          <a:latin typeface="+mj-lt"/>
          <a:ea typeface="+mj-ea"/>
          <a:cs typeface="+mj-cs"/>
        </a:defRPr>
      </a:lvl1pPr>
      <a:lvl2pPr algn="l" rtl="0" fontAlgn="base">
        <a:spcBef>
          <a:spcPct val="0"/>
        </a:spcBef>
        <a:spcAft>
          <a:spcPct val="0"/>
        </a:spcAft>
        <a:defRPr sz="4400" i="1">
          <a:solidFill>
            <a:schemeClr val="tx2"/>
          </a:solidFill>
          <a:latin typeface="Times New Roman" charset="0"/>
        </a:defRPr>
      </a:lvl2pPr>
      <a:lvl3pPr algn="l" rtl="0" fontAlgn="base">
        <a:spcBef>
          <a:spcPct val="0"/>
        </a:spcBef>
        <a:spcAft>
          <a:spcPct val="0"/>
        </a:spcAft>
        <a:defRPr sz="4400" i="1">
          <a:solidFill>
            <a:schemeClr val="tx2"/>
          </a:solidFill>
          <a:latin typeface="Times New Roman" charset="0"/>
        </a:defRPr>
      </a:lvl3pPr>
      <a:lvl4pPr algn="l" rtl="0" fontAlgn="base">
        <a:spcBef>
          <a:spcPct val="0"/>
        </a:spcBef>
        <a:spcAft>
          <a:spcPct val="0"/>
        </a:spcAft>
        <a:defRPr sz="4400" i="1">
          <a:solidFill>
            <a:schemeClr val="tx2"/>
          </a:solidFill>
          <a:latin typeface="Times New Roman" charset="0"/>
        </a:defRPr>
      </a:lvl4pPr>
      <a:lvl5pPr algn="l" rtl="0" fontAlgn="base">
        <a:spcBef>
          <a:spcPct val="0"/>
        </a:spcBef>
        <a:spcAft>
          <a:spcPct val="0"/>
        </a:spcAft>
        <a:defRPr sz="4400" i="1">
          <a:solidFill>
            <a:schemeClr val="tx2"/>
          </a:solidFill>
          <a:latin typeface="Times New Roman" charset="0"/>
        </a:defRPr>
      </a:lvl5pPr>
      <a:lvl6pPr marL="457200" algn="l" rtl="0" fontAlgn="base">
        <a:spcBef>
          <a:spcPct val="0"/>
        </a:spcBef>
        <a:spcAft>
          <a:spcPct val="0"/>
        </a:spcAft>
        <a:defRPr sz="4400" i="1">
          <a:solidFill>
            <a:schemeClr val="tx2"/>
          </a:solidFill>
          <a:latin typeface="Times New Roman" charset="0"/>
        </a:defRPr>
      </a:lvl6pPr>
      <a:lvl7pPr marL="914400" algn="l" rtl="0" fontAlgn="base">
        <a:spcBef>
          <a:spcPct val="0"/>
        </a:spcBef>
        <a:spcAft>
          <a:spcPct val="0"/>
        </a:spcAft>
        <a:defRPr sz="4400" i="1">
          <a:solidFill>
            <a:schemeClr val="tx2"/>
          </a:solidFill>
          <a:latin typeface="Times New Roman" charset="0"/>
        </a:defRPr>
      </a:lvl7pPr>
      <a:lvl8pPr marL="1371600" algn="l" rtl="0" fontAlgn="base">
        <a:spcBef>
          <a:spcPct val="0"/>
        </a:spcBef>
        <a:spcAft>
          <a:spcPct val="0"/>
        </a:spcAft>
        <a:defRPr sz="4400" i="1">
          <a:solidFill>
            <a:schemeClr val="tx2"/>
          </a:solidFill>
          <a:latin typeface="Times New Roman" charset="0"/>
        </a:defRPr>
      </a:lvl8pPr>
      <a:lvl9pPr marL="1828800" algn="l" rtl="0" fontAlgn="base">
        <a:spcBef>
          <a:spcPct val="0"/>
        </a:spcBef>
        <a:spcAft>
          <a:spcPct val="0"/>
        </a:spcAft>
        <a:defRPr sz="4400" i="1">
          <a:solidFill>
            <a:schemeClr val="tx2"/>
          </a:solidFill>
          <a:latin typeface="Times New Roman" charset="0"/>
        </a:defRPr>
      </a:lvl9pPr>
    </p:titleStyle>
    <p:bodyStyle>
      <a:lvl1pPr marL="342900" indent="-342900" algn="l" rtl="0" fontAlgn="base">
        <a:spcBef>
          <a:spcPct val="20000"/>
        </a:spcBef>
        <a:spcAft>
          <a:spcPct val="0"/>
        </a:spcAft>
        <a:buBlip>
          <a:blip r:embed="rId14"/>
        </a:buBlip>
        <a:defRPr sz="3200">
          <a:solidFill>
            <a:schemeClr val="tx1"/>
          </a:solidFill>
          <a:latin typeface="+mn-lt"/>
          <a:ea typeface="+mn-ea"/>
          <a:cs typeface="+mn-cs"/>
        </a:defRPr>
      </a:lvl1pPr>
      <a:lvl2pPr marL="742950" indent="-285750" algn="l" rtl="0" fontAlgn="base">
        <a:spcBef>
          <a:spcPct val="20000"/>
        </a:spcBef>
        <a:spcAft>
          <a:spcPct val="0"/>
        </a:spcAft>
        <a:buSzPct val="75000"/>
        <a:buBlip>
          <a:blip r:embed="rId15"/>
        </a:buBlip>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1828800" y="1828800"/>
            <a:ext cx="6934200" cy="2209800"/>
          </a:xfrm>
        </p:spPr>
        <p:txBody>
          <a:bodyPr/>
          <a:lstStyle/>
          <a:p>
            <a:r>
              <a:rPr lang="en-US"/>
              <a:t> </a:t>
            </a:r>
            <a:r>
              <a:rPr lang="en-US" i="0">
                <a:solidFill>
                  <a:schemeClr val="tx1"/>
                </a:solidFill>
              </a:rPr>
              <a:t>Second Thessalonians 2:1-17</a:t>
            </a:r>
            <a:br>
              <a:rPr lang="en-US" i="0">
                <a:solidFill>
                  <a:schemeClr val="tx1"/>
                </a:solidFill>
              </a:rPr>
            </a:br>
            <a:r>
              <a:rPr lang="en-US" i="0">
                <a:solidFill>
                  <a:schemeClr val="tx1"/>
                </a:solidFill>
              </a:rPr>
              <a:t>     Church Not Involved in  </a:t>
            </a:r>
            <a:br>
              <a:rPr lang="en-US" i="0">
                <a:solidFill>
                  <a:schemeClr val="tx1"/>
                </a:solidFill>
              </a:rPr>
            </a:br>
            <a:r>
              <a:rPr lang="en-US" i="0">
                <a:solidFill>
                  <a:schemeClr val="tx1"/>
                </a:solidFill>
              </a:rPr>
              <a:t>               Tribulation</a:t>
            </a:r>
          </a:p>
        </p:txBody>
      </p:sp>
      <p:sp>
        <p:nvSpPr>
          <p:cNvPr id="67587" name="Rectangle 3"/>
          <p:cNvSpPr>
            <a:spLocks noGrp="1" noChangeArrowheads="1"/>
          </p:cNvSpPr>
          <p:nvPr>
            <p:ph type="subTitle" idx="1"/>
          </p:nvPr>
        </p:nvSpPr>
        <p:spPr>
          <a:xfrm>
            <a:off x="1828800" y="4419600"/>
            <a:ext cx="6934200" cy="1447800"/>
          </a:xfrm>
        </p:spPr>
        <p:txBody>
          <a:bodyPr/>
          <a:lstStyle/>
          <a:p>
            <a:r>
              <a:rPr lang="en-US"/>
              <a:t>     </a:t>
            </a:r>
            <a:r>
              <a:rPr lang="en-US" i="1"/>
              <a:t>Grace Bible Church of Pullman</a:t>
            </a:r>
          </a:p>
          <a:p>
            <a:r>
              <a:rPr lang="en-US"/>
              <a:t>        </a:t>
            </a:r>
            <a:r>
              <a:rPr lang="en-US" sz="2800" i="1"/>
              <a:t>Pastor-Teacher Ron McMurray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dirty="0" smtClean="0">
                <a:solidFill>
                  <a:schemeClr val="tx1"/>
                </a:solidFill>
                <a:latin typeface="+mn-lt"/>
                <a:ea typeface="+mn-ea"/>
                <a:cs typeface="+mn-cs"/>
              </a:rPr>
              <a:t>When you are hypersensitive to false doctrine is when experience has become the criterion. </a:t>
            </a:r>
          </a:p>
          <a:p>
            <a:endParaRPr lang="en-US" sz="2400" dirty="0" smtClean="0">
              <a:solidFill>
                <a:schemeClr val="tx1"/>
              </a:solidFill>
              <a:latin typeface="+mn-lt"/>
              <a:ea typeface="+mn-ea"/>
              <a:cs typeface="+mn-cs"/>
            </a:endParaRPr>
          </a:p>
          <a:p>
            <a:r>
              <a:rPr lang="en-US" sz="2400" b="1" dirty="0" smtClean="0">
                <a:solidFill>
                  <a:srgbClr val="0070C0"/>
                </a:solidFill>
                <a:latin typeface="+mn-lt"/>
                <a:ea typeface="+mn-ea"/>
                <a:cs typeface="+mn-cs"/>
              </a:rPr>
              <a:t>“from your composure” </a:t>
            </a:r>
            <a:r>
              <a:rPr lang="en-US" sz="2400" dirty="0">
                <a:solidFill>
                  <a:schemeClr val="tx1"/>
                </a:solidFill>
                <a:latin typeface="+mn-lt"/>
                <a:ea typeface="+mn-ea"/>
                <a:cs typeface="+mn-cs"/>
              </a:rPr>
              <a:t>— </a:t>
            </a:r>
            <a:r>
              <a:rPr lang="en-US" sz="2400" dirty="0" smtClean="0"/>
              <a:t>APO TOU NOOS – from your mind or left lobe of the soul.</a:t>
            </a:r>
            <a:endParaRPr lang="en-US" sz="2400" dirty="0">
              <a:solidFill>
                <a:schemeClr val="tx1"/>
              </a:solidFill>
              <a:latin typeface="+mn-lt"/>
              <a:ea typeface="+mn-ea"/>
              <a:cs typeface="+mn-cs"/>
            </a:endParaRPr>
          </a:p>
          <a:p>
            <a:r>
              <a:rPr lang="en-US" sz="2400" dirty="0" smtClean="0">
                <a:solidFill>
                  <a:schemeClr val="tx1"/>
                </a:solidFill>
                <a:latin typeface="+mn-lt"/>
                <a:ea typeface="+mn-ea"/>
                <a:cs typeface="+mn-cs"/>
              </a:rPr>
              <a:t>When </a:t>
            </a:r>
            <a:r>
              <a:rPr lang="en-US" sz="2400" dirty="0">
                <a:solidFill>
                  <a:schemeClr val="tx1"/>
                </a:solidFill>
                <a:latin typeface="+mn-lt"/>
                <a:ea typeface="+mn-ea"/>
                <a:cs typeface="+mn-cs"/>
              </a:rPr>
              <a:t>you have emotional revolt, the frantic search for happiness which is the reaction (which always triggers the emotional revolt), you </a:t>
            </a:r>
            <a:r>
              <a:rPr lang="en-US" sz="2400" dirty="0" smtClean="0">
                <a:solidFill>
                  <a:schemeClr val="tx1"/>
                </a:solidFill>
                <a:latin typeface="+mn-lt"/>
                <a:ea typeface="+mn-ea"/>
                <a:cs typeface="+mn-cs"/>
              </a:rPr>
              <a:t>cannot recall truth or doctrine.</a:t>
            </a:r>
          </a:p>
          <a:p>
            <a:endParaRPr lang="en-US" sz="2400" dirty="0" smtClean="0">
              <a:solidFill>
                <a:schemeClr val="tx1"/>
              </a:solidFill>
              <a:latin typeface="+mn-lt"/>
              <a:ea typeface="+mn-ea"/>
              <a:cs typeface="+mn-cs"/>
            </a:endParaRPr>
          </a:p>
          <a:p>
            <a:r>
              <a:rPr lang="en-US" sz="2400" dirty="0" smtClean="0">
                <a:solidFill>
                  <a:schemeClr val="tx1"/>
                </a:solidFill>
                <a:latin typeface="+mn-lt"/>
                <a:ea typeface="+mn-ea"/>
                <a:cs typeface="+mn-cs"/>
              </a:rPr>
              <a:t>Believers who are shaken and disturbed by false doctrine are </a:t>
            </a:r>
            <a:r>
              <a:rPr lang="en-US" sz="2400" u="sng" dirty="0" smtClean="0">
                <a:solidFill>
                  <a:schemeClr val="tx1"/>
                </a:solidFill>
                <a:latin typeface="+mn-lt"/>
                <a:ea typeface="+mn-ea"/>
                <a:cs typeface="+mn-cs"/>
              </a:rPr>
              <a:t>not objective</a:t>
            </a:r>
            <a:r>
              <a:rPr lang="en-US" sz="2400" dirty="0" smtClean="0">
                <a:solidFill>
                  <a:schemeClr val="tx1"/>
                </a:solidFill>
                <a:latin typeface="+mn-lt"/>
                <a:ea typeface="+mn-ea"/>
                <a:cs typeface="+mn-cs"/>
              </a:rPr>
              <a:t>. A vacuum opens up and false doctrine is sucked into the right lobe. </a:t>
            </a:r>
          </a:p>
          <a:p>
            <a:r>
              <a:rPr lang="en-US" sz="2400" dirty="0" smtClean="0">
                <a:solidFill>
                  <a:schemeClr val="tx1"/>
                </a:solidFill>
                <a:latin typeface="+mn-lt"/>
                <a:ea typeface="+mn-ea"/>
                <a:cs typeface="+mn-cs"/>
              </a:rPr>
              <a:t>This </a:t>
            </a:r>
            <a:r>
              <a:rPr lang="en-US" sz="2400" dirty="0">
                <a:solidFill>
                  <a:schemeClr val="tx1"/>
                </a:solidFill>
                <a:latin typeface="+mn-lt"/>
                <a:ea typeface="+mn-ea"/>
                <a:cs typeface="+mn-cs"/>
              </a:rPr>
              <a:t>is why in Hebrews chapter six you have to relearn doctrine because it is no longer there. </a:t>
            </a:r>
          </a:p>
          <a:p>
            <a:endParaRPr lang="en-US" sz="2400" dirty="0" smtClean="0">
              <a:solidFill>
                <a:schemeClr val="tx1"/>
              </a:solidFill>
              <a:latin typeface="+mn-lt"/>
              <a:ea typeface="+mn-ea"/>
              <a:cs typeface="+mn-cs"/>
            </a:endParaRP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pPr hangingPunct="0"/>
            <a:r>
              <a:rPr lang="en-US" sz="2400" dirty="0" smtClean="0"/>
              <a:t>2:16 </a:t>
            </a:r>
            <a:r>
              <a:rPr lang="en-US" sz="2400" b="1" dirty="0" smtClean="0">
                <a:solidFill>
                  <a:srgbClr val="0070C0"/>
                </a:solidFill>
              </a:rPr>
              <a:t>—”Now may our Lord Jesus Christ Himself, and our God and Father, who has loved us and given us everlasting consolation and good hope by grace.”</a:t>
            </a:r>
          </a:p>
          <a:p>
            <a:pPr hangingPunct="0"/>
            <a:endParaRPr lang="en-US" sz="2400" dirty="0" smtClean="0"/>
          </a:p>
          <a:p>
            <a:pPr hangingPunct="0"/>
            <a:r>
              <a:rPr lang="en-US" sz="2400" dirty="0" smtClean="0"/>
              <a:t>ELPIS – hope means expectation, anticipation. The problem is to find out what in context is expected or anticipated. </a:t>
            </a:r>
          </a:p>
          <a:p>
            <a:pPr hangingPunct="0"/>
            <a:endParaRPr lang="en-US" sz="2400" dirty="0" smtClean="0"/>
          </a:p>
          <a:p>
            <a:pPr hangingPunct="0"/>
            <a:r>
              <a:rPr lang="en-US" sz="2400" dirty="0" smtClean="0"/>
              <a:t>This time the expectation is in eternity, phase three. </a:t>
            </a:r>
          </a:p>
          <a:p>
            <a:pPr hangingPunct="0"/>
            <a:endParaRPr lang="en-US" sz="2400" dirty="0" smtClean="0"/>
          </a:p>
          <a:p>
            <a:pPr hangingPunct="0"/>
            <a:r>
              <a:rPr lang="en-US" sz="2400" dirty="0" smtClean="0"/>
              <a:t>In time our expectation is greater grace and blessings but in eternity our anticipations is being face to face with the Lord in our resurrection body.  	</a:t>
            </a: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b="1" dirty="0" smtClean="0">
                <a:solidFill>
                  <a:srgbClr val="0070C0"/>
                </a:solidFill>
              </a:rPr>
              <a:t>“having loved us” </a:t>
            </a:r>
            <a:r>
              <a:rPr lang="en-US" sz="2400" dirty="0" smtClean="0"/>
              <a:t>— APPtc AGAPAO - they have loved us from eternity past. </a:t>
            </a:r>
          </a:p>
          <a:p>
            <a:pPr hangingPunct="0"/>
            <a:r>
              <a:rPr lang="en-US" sz="2400" dirty="0" smtClean="0"/>
              <a:t>Their love from eternity past ends up ultimately in having everlasting life. </a:t>
            </a:r>
          </a:p>
          <a:p>
            <a:pPr hangingPunct="0"/>
            <a:endParaRPr lang="en-US" sz="2400" dirty="0" smtClean="0"/>
          </a:p>
          <a:p>
            <a:pPr hangingPunct="0"/>
            <a:r>
              <a:rPr lang="en-US" sz="2400" dirty="0" smtClean="0"/>
              <a:t>The ultimate reflection of the love of God is the fact that you are going to live with Him forever is a perfect state in ideal conditions.</a:t>
            </a:r>
          </a:p>
          <a:p>
            <a:pPr hangingPunct="0"/>
            <a:endParaRPr lang="en-US" sz="2400" b="1" dirty="0" smtClean="0">
              <a:solidFill>
                <a:srgbClr val="0070C0"/>
              </a:solidFill>
            </a:endParaRPr>
          </a:p>
          <a:p>
            <a:pPr hangingPunct="0"/>
            <a:r>
              <a:rPr lang="en-US" sz="2400" b="1" dirty="0" smtClean="0">
                <a:solidFill>
                  <a:srgbClr val="0070C0"/>
                </a:solidFill>
              </a:rPr>
              <a:t>“</a:t>
            </a:r>
            <a:r>
              <a:rPr lang="en-US" sz="2400" b="1" dirty="0" smtClean="0">
                <a:solidFill>
                  <a:srgbClr val="0070C0"/>
                </a:solidFill>
              </a:rPr>
              <a:t>everlasting consolation” </a:t>
            </a:r>
            <a:r>
              <a:rPr lang="en-US" sz="2400" dirty="0" smtClean="0"/>
              <a:t>— AIONIAI means eternal; “consolation,” PARAKLESI means the act of encouragement and refers to all scriptures </a:t>
            </a:r>
            <a:r>
              <a:rPr lang="en-US" sz="2400" dirty="0" err="1" smtClean="0"/>
              <a:t>re:heaven</a:t>
            </a:r>
            <a:r>
              <a:rPr lang="en-US" sz="2400" dirty="0" smtClean="0"/>
              <a:t> and eternity.  </a:t>
            </a:r>
            <a:r>
              <a:rPr lang="en-US" sz="2400" dirty="0" smtClean="0"/>
              <a:t> </a:t>
            </a:r>
            <a:endParaRPr lang="en-US" sz="2400" dirty="0" smtClean="0"/>
          </a:p>
          <a:p>
            <a:pPr hangingPunct="0"/>
            <a:endParaRPr lang="en-US" dirty="0" smtClean="0"/>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b="1" dirty="0" smtClean="0">
                <a:solidFill>
                  <a:srgbClr val="0070C0"/>
                </a:solidFill>
              </a:rPr>
              <a:t>“good hope” </a:t>
            </a:r>
            <a:r>
              <a:rPr lang="en-US" sz="2400" dirty="0" smtClean="0"/>
              <a:t>— AGATHOI ELPIN – good expectations of eternity or phase three. </a:t>
            </a:r>
          </a:p>
          <a:p>
            <a:pPr hangingPunct="0">
              <a:buNone/>
            </a:pPr>
            <a:r>
              <a:rPr lang="en-US" sz="2400" dirty="0" smtClean="0"/>
              <a:t> </a:t>
            </a:r>
          </a:p>
          <a:p>
            <a:pPr hangingPunct="0"/>
            <a:r>
              <a:rPr lang="en-US" sz="2400" b="1" dirty="0" smtClean="0">
                <a:solidFill>
                  <a:srgbClr val="0070C0"/>
                </a:solidFill>
              </a:rPr>
              <a:t>“by grace” </a:t>
            </a:r>
            <a:r>
              <a:rPr lang="en-US" sz="2400" dirty="0" smtClean="0"/>
              <a:t>— EN plus instrumental CHARIS  </a:t>
            </a:r>
            <a:r>
              <a:rPr lang="en-US" sz="2400" b="1" dirty="0" smtClean="0">
                <a:solidFill>
                  <a:srgbClr val="0070C0"/>
                </a:solidFill>
              </a:rPr>
              <a:t>“by means of grace.” </a:t>
            </a:r>
            <a:r>
              <a:rPr lang="en-US" sz="2400" dirty="0" smtClean="0"/>
              <a:t>  CHARIS is surpassing grace in eternity. </a:t>
            </a:r>
          </a:p>
          <a:p>
            <a:pPr hangingPunct="0"/>
            <a:endParaRPr lang="en-US" sz="2400" dirty="0" smtClean="0"/>
          </a:p>
          <a:p>
            <a:pPr hangingPunct="0"/>
            <a:r>
              <a:rPr lang="en-US" sz="2400" dirty="0" smtClean="0"/>
              <a:t>2:17 — the application. </a:t>
            </a:r>
            <a:r>
              <a:rPr lang="en-US" sz="2400" b="1" dirty="0" smtClean="0">
                <a:solidFill>
                  <a:srgbClr val="0070C0"/>
                </a:solidFill>
              </a:rPr>
              <a:t>“Comfort your hearts </a:t>
            </a:r>
            <a:r>
              <a:rPr lang="en-US" sz="2400" dirty="0" smtClean="0"/>
              <a:t>[right lobes]</a:t>
            </a:r>
            <a:r>
              <a:rPr lang="en-US" sz="2400" b="1" dirty="0" smtClean="0">
                <a:solidFill>
                  <a:srgbClr val="0070C0"/>
                </a:solidFill>
              </a:rPr>
              <a:t>”</a:t>
            </a:r>
            <a:r>
              <a:rPr lang="en-US" sz="2400" dirty="0" smtClean="0"/>
              <a:t> — </a:t>
            </a:r>
            <a:r>
              <a:rPr lang="en-US" sz="2400" dirty="0" err="1" smtClean="0"/>
              <a:t>AAOptative</a:t>
            </a:r>
            <a:r>
              <a:rPr lang="en-US" sz="2400" dirty="0" smtClean="0"/>
              <a:t> of PARAKALEO which has two opposite meanings. </a:t>
            </a:r>
          </a:p>
          <a:p>
            <a:pPr hangingPunct="0">
              <a:buNone/>
            </a:pPr>
            <a:r>
              <a:rPr lang="en-US" sz="2400" dirty="0" smtClean="0"/>
              <a:t>     - PARAKALEO </a:t>
            </a:r>
            <a:r>
              <a:rPr lang="en-US" sz="2400" i="1" dirty="0" smtClean="0"/>
              <a:t>- </a:t>
            </a:r>
            <a:r>
              <a:rPr lang="en-US" sz="2400" dirty="0" smtClean="0"/>
              <a:t>means to exhort or it means to comfort. Here it refers to comfort and doctrine is the comfort of the right lobe. </a:t>
            </a:r>
          </a:p>
          <a:p>
            <a:pPr hangingPunct="0">
              <a:buFont typeface="Arial" pitchFamily="34" charset="0"/>
              <a:buChar char="•"/>
            </a:pPr>
            <a:r>
              <a:rPr lang="en-US" sz="2400" b="1" dirty="0" smtClean="0">
                <a:solidFill>
                  <a:srgbClr val="0070C0"/>
                </a:solidFill>
              </a:rPr>
              <a:t>“Comfort” </a:t>
            </a:r>
            <a:r>
              <a:rPr lang="en-US" sz="2400" dirty="0" smtClean="0"/>
              <a:t>is a culminative aorist and it relates this to the greater grace life. </a:t>
            </a:r>
            <a:endParaRPr lang="en-US" dirty="0" smtClean="0"/>
          </a:p>
          <a:p>
            <a:r>
              <a:rPr lang="en-US" dirty="0" smtClean="0"/>
              <a:t>	</a:t>
            </a:r>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t>By taking in doctrine so that you know all of these categories you ultimately come to the existing results, and the result is greater grace blessing. </a:t>
            </a:r>
          </a:p>
          <a:p>
            <a:endParaRPr lang="en-US" sz="2400" dirty="0" smtClean="0"/>
          </a:p>
          <a:p>
            <a:r>
              <a:rPr lang="en-US" sz="2400" dirty="0" smtClean="0"/>
              <a:t>So greater grace blessing is the ultimate comfort of the right lobe of the soul. </a:t>
            </a:r>
          </a:p>
          <a:p>
            <a:r>
              <a:rPr lang="en-US" sz="2400" dirty="0" smtClean="0"/>
              <a:t>The optative mood expresses a wish or a desire which at the moment does not occur, but this is Paul’s desire for these people.</a:t>
            </a:r>
          </a:p>
          <a:p>
            <a:endParaRPr lang="en-US" sz="2400" dirty="0" smtClean="0"/>
          </a:p>
          <a:p>
            <a:pPr hangingPunct="0"/>
            <a:r>
              <a:rPr lang="en-US" sz="2400" b="1" dirty="0" smtClean="0">
                <a:solidFill>
                  <a:srgbClr val="0070C0"/>
                </a:solidFill>
              </a:rPr>
              <a:t>“establish” – </a:t>
            </a:r>
            <a:r>
              <a:rPr lang="en-US" sz="2400" dirty="0" err="1" smtClean="0"/>
              <a:t>AAOptative</a:t>
            </a:r>
            <a:r>
              <a:rPr lang="en-US" sz="2400" dirty="0" smtClean="0"/>
              <a:t> – STERIZO - means to stabilize. Culminative aorist refers to the stable life of the greater grace believer.  	</a:t>
            </a:r>
            <a:endParaRPr lang="en-US" sz="2400"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b="1" dirty="0" smtClean="0">
                <a:solidFill>
                  <a:srgbClr val="0070C0"/>
                </a:solidFill>
              </a:rPr>
              <a:t>“in every good word and work” </a:t>
            </a:r>
            <a:r>
              <a:rPr lang="en-US" sz="2400" dirty="0" smtClean="0"/>
              <a:t>— AGATHOI – divine good work or production of the mature believer’s life.           ( Hebrews 6:7).</a:t>
            </a:r>
          </a:p>
          <a:p>
            <a:pPr hangingPunct="0"/>
            <a:endParaRPr lang="en-US" sz="2400" dirty="0" smtClean="0"/>
          </a:p>
          <a:p>
            <a:pPr hangingPunct="0"/>
            <a:r>
              <a:rPr lang="en-US" sz="2400" dirty="0" smtClean="0"/>
              <a:t>See </a:t>
            </a:r>
            <a:r>
              <a:rPr lang="en-US" sz="2400" dirty="0" smtClean="0">
                <a:solidFill>
                  <a:srgbClr val="C00000"/>
                </a:solidFill>
              </a:rPr>
              <a:t>2 Corinthians 12:7-10 </a:t>
            </a:r>
            <a:r>
              <a:rPr lang="en-US" sz="2400" dirty="0" smtClean="0"/>
              <a:t>– Paul’s maturity and divine good production along with his suffering. </a:t>
            </a:r>
          </a:p>
          <a:p>
            <a:pPr hangingPunct="0"/>
            <a:r>
              <a:rPr lang="en-US" sz="2400" dirty="0" smtClean="0"/>
              <a:t>The apostle Paul has a thorn in the flesh, a demon to beat him up so that he would not become arrogant as a mature believer. </a:t>
            </a:r>
          </a:p>
          <a:p>
            <a:pPr hangingPunct="0"/>
            <a:r>
              <a:rPr lang="en-US" sz="2400" dirty="0" smtClean="0">
                <a:solidFill>
                  <a:srgbClr val="C00000"/>
                </a:solidFill>
              </a:rPr>
              <a:t>“Therefore that I be not elevated by means of the abundance of revelations.” </a:t>
            </a:r>
            <a:r>
              <a:rPr lang="en-US" sz="2400" dirty="0" smtClean="0"/>
              <a:t>This is not a punitive type suffering, this is a suffering so that he will not lose perspective in greater grace.</a:t>
            </a:r>
          </a:p>
          <a:p>
            <a:pPr hangingPunct="0"/>
            <a:endParaRPr lang="en-US" sz="2400" dirty="0" smtClean="0"/>
          </a:p>
          <a:p>
            <a:pPr hangingPunct="0">
              <a:buNone/>
            </a:pPr>
            <a:endParaRPr lang="en-US" sz="2400" dirty="0" smtClean="0"/>
          </a:p>
          <a:p>
            <a:pPr hangingPunct="0">
              <a:buNone/>
            </a:pPr>
            <a:r>
              <a:rPr lang="en-US" sz="2400" dirty="0" smtClean="0"/>
              <a:t> </a:t>
            </a:r>
            <a:r>
              <a:rPr lang="en-US" dirty="0" smtClean="0"/>
              <a:t> </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dirty="0" smtClean="0"/>
              <a:t> Paul is elated about the revelations, and if there is anything that will slow down elation and excitement it is to have a thorn in the flesh. </a:t>
            </a:r>
          </a:p>
          <a:p>
            <a:pPr hangingPunct="0"/>
            <a:r>
              <a:rPr lang="en-US" sz="2400" dirty="0" smtClean="0"/>
              <a:t>This was a very painful thing for Paul because he had VIP treatment from Satan’s </a:t>
            </a:r>
            <a:r>
              <a:rPr lang="en-US" sz="2400" dirty="0" smtClean="0">
                <a:solidFill>
                  <a:srgbClr val="C00000"/>
                </a:solidFill>
              </a:rPr>
              <a:t>“messenger” </a:t>
            </a:r>
            <a:r>
              <a:rPr lang="en-US" sz="2400" dirty="0" smtClean="0"/>
              <a:t>—</a:t>
            </a:r>
            <a:r>
              <a:rPr lang="en-US" sz="2400" dirty="0" smtClean="0">
                <a:solidFill>
                  <a:srgbClr val="C00000"/>
                </a:solidFill>
              </a:rPr>
              <a:t> “an angel-demon from the source of Satan.” </a:t>
            </a:r>
          </a:p>
          <a:p>
            <a:pPr hangingPunct="0"/>
            <a:r>
              <a:rPr lang="en-US" sz="2400" dirty="0" smtClean="0"/>
              <a:t>Here is a demon who cannot possess Paul but can disturb him, bother him. </a:t>
            </a:r>
          </a:p>
          <a:p>
            <a:pPr hangingPunct="0"/>
            <a:r>
              <a:rPr lang="en-US" sz="2400" dirty="0" smtClean="0"/>
              <a:t>Paul is not influenced by demonism, he is not indwelt by a demon, but the demon apparently can pursue him and cause him trouble, and does. </a:t>
            </a:r>
          </a:p>
          <a:p>
            <a:pPr hangingPunct="0"/>
            <a:r>
              <a:rPr lang="en-US" sz="2400" dirty="0" smtClean="0">
                <a:solidFill>
                  <a:srgbClr val="C00000"/>
                </a:solidFill>
              </a:rPr>
              <a:t>“to buffet me” </a:t>
            </a:r>
            <a:r>
              <a:rPr lang="en-US" sz="2400" dirty="0" smtClean="0"/>
              <a:t>— PAIndic KOLAQIZO - present tense of repeated action. It didn’t happen all the time, it happened occasionally. 	</a:t>
            </a:r>
            <a:endParaRPr lang="en-US" dirty="0" smtClean="0"/>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solidFill>
                  <a:srgbClr val="C00000"/>
                </a:solidFill>
              </a:rPr>
              <a:t>“that I should not be over elated” </a:t>
            </a:r>
            <a:r>
              <a:rPr lang="en-US" sz="2400" dirty="0" smtClean="0"/>
              <a:t>— stated for the second time. </a:t>
            </a:r>
          </a:p>
          <a:p>
            <a:r>
              <a:rPr lang="en-US" sz="2400" dirty="0" smtClean="0"/>
              <a:t>12:9 </a:t>
            </a:r>
            <a:r>
              <a:rPr lang="en-US" sz="2400" dirty="0" smtClean="0">
                <a:solidFill>
                  <a:srgbClr val="C00000"/>
                </a:solidFill>
              </a:rPr>
              <a:t>“my grace is sufficient” </a:t>
            </a:r>
            <a:r>
              <a:rPr lang="en-US" sz="2400" dirty="0" smtClean="0"/>
              <a:t>— ARKEO – PAI	</a:t>
            </a:r>
            <a:r>
              <a:rPr lang="en-US" sz="2400" dirty="0" err="1" smtClean="0"/>
              <a:t>ndic</a:t>
            </a:r>
            <a:r>
              <a:rPr lang="en-US" sz="2400" dirty="0" smtClean="0"/>
              <a:t> – to be contented, satisfied.  </a:t>
            </a:r>
            <a:r>
              <a:rPr lang="en-US" sz="2400" dirty="0" smtClean="0">
                <a:solidFill>
                  <a:srgbClr val="C00000"/>
                </a:solidFill>
              </a:rPr>
              <a:t>“always my grace is designed to produce contentment for you.” </a:t>
            </a:r>
          </a:p>
          <a:p>
            <a:endParaRPr lang="en-US" sz="2400" dirty="0" smtClean="0">
              <a:solidFill>
                <a:srgbClr val="C00000"/>
              </a:solidFill>
            </a:endParaRPr>
          </a:p>
          <a:p>
            <a:r>
              <a:rPr lang="en-US" sz="2400" dirty="0" smtClean="0"/>
              <a:t>Principle: The intensity of the pain is emphasized in the Greek, and it is coming to a greater grace believer. </a:t>
            </a:r>
          </a:p>
          <a:p>
            <a:endParaRPr lang="en-US" sz="2400" dirty="0" smtClean="0"/>
          </a:p>
          <a:p>
            <a:r>
              <a:rPr lang="en-US" sz="2400" dirty="0" smtClean="0"/>
              <a:t>The intensity of the pain is hooked up with greater grace to produce +H. +H is a spectrum that goes all the way from tranquility to ecstatics.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r>
              <a:rPr lang="en-US" sz="2400" dirty="0" smtClean="0"/>
              <a:t>Ecstatics has been his problem and in time of pain +H takes us over the tranquility side of the spectrum, so that we can have happiness on both sides. </a:t>
            </a:r>
          </a:p>
          <a:p>
            <a:endParaRPr lang="en-US" sz="2400" dirty="0" smtClean="0"/>
          </a:p>
          <a:p>
            <a:r>
              <a:rPr lang="en-US" sz="2400" dirty="0" smtClean="0"/>
              <a:t>Ecstatics never prepare us for anything in life. That is not true of tranquility; tranquility carries the believer where ecstatics will not. </a:t>
            </a:r>
          </a:p>
          <a:p>
            <a:endParaRPr lang="en-US" sz="2400" dirty="0" smtClean="0"/>
          </a:p>
          <a:p>
            <a:r>
              <a:rPr lang="en-US" sz="2400" dirty="0" smtClean="0"/>
              <a:t>The greater grace believer is always going to be on top of suffering. Grace makes the difference </a:t>
            </a:r>
            <a:r>
              <a:rPr lang="en-US" sz="2400" dirty="0" smtClean="0">
                <a:solidFill>
                  <a:srgbClr val="C00000"/>
                </a:solidFill>
              </a:rPr>
              <a:t>— “my grace produces contentment for you.” </a:t>
            </a:r>
          </a:p>
          <a:p>
            <a:endParaRPr lang="en-US" sz="2400" dirty="0" smtClean="0"/>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dirty="0" smtClean="0">
                <a:solidFill>
                  <a:srgbClr val="C00000"/>
                </a:solidFill>
              </a:rPr>
              <a:t>“For my strength” </a:t>
            </a:r>
            <a:r>
              <a:rPr lang="en-US" sz="2400" dirty="0" smtClean="0"/>
              <a:t>— HE DUNAMAI -  there is no possessive pronoun here, it is literally </a:t>
            </a:r>
            <a:r>
              <a:rPr lang="en-US" sz="2400" dirty="0" smtClean="0">
                <a:solidFill>
                  <a:srgbClr val="C00000"/>
                </a:solidFill>
              </a:rPr>
              <a:t>“the inherent power.” </a:t>
            </a:r>
          </a:p>
          <a:p>
            <a:pPr hangingPunct="0"/>
            <a:endParaRPr lang="en-US" sz="2400" dirty="0" smtClean="0">
              <a:solidFill>
                <a:srgbClr val="C00000"/>
              </a:solidFill>
            </a:endParaRPr>
          </a:p>
          <a:p>
            <a:pPr hangingPunct="0"/>
            <a:r>
              <a:rPr lang="en-US" sz="2400" dirty="0" smtClean="0"/>
              <a:t>In greater grace God gets to express His omnipotence to the maximum.</a:t>
            </a:r>
          </a:p>
          <a:p>
            <a:pPr hangingPunct="0"/>
            <a:endParaRPr lang="en-US" sz="2400" dirty="0" smtClean="0"/>
          </a:p>
          <a:p>
            <a:pPr hangingPunct="0"/>
            <a:r>
              <a:rPr lang="en-US" sz="2400" dirty="0" smtClean="0"/>
              <a:t>God can convert the greatest disasters of life into contentment for the greater grace believer. </a:t>
            </a:r>
          </a:p>
          <a:p>
            <a:pPr hangingPunct="0">
              <a:buNone/>
            </a:pPr>
            <a:r>
              <a:rPr lang="en-US" sz="2400" dirty="0" smtClean="0"/>
              <a:t> </a:t>
            </a:r>
          </a:p>
          <a:p>
            <a:pPr hangingPunct="0"/>
            <a:r>
              <a:rPr lang="en-US" sz="2400" dirty="0" smtClean="0">
                <a:solidFill>
                  <a:srgbClr val="C00000"/>
                </a:solidFill>
              </a:rPr>
              <a:t>“is made perfect” </a:t>
            </a:r>
            <a:r>
              <a:rPr lang="en-US" sz="2400" dirty="0" smtClean="0"/>
              <a:t>— TELEO – PPIndic – completion. </a:t>
            </a:r>
          </a:p>
          <a:p>
            <a:pPr hangingPunct="0">
              <a:buNone/>
            </a:pPr>
            <a:r>
              <a:rPr lang="en-US" sz="2400" dirty="0" smtClean="0"/>
              <a:t> </a:t>
            </a:r>
          </a:p>
          <a:p>
            <a:pPr hangingPunct="0"/>
            <a:r>
              <a:rPr lang="en-US" sz="2400" dirty="0" smtClean="0">
                <a:solidFill>
                  <a:srgbClr val="C00000"/>
                </a:solidFill>
              </a:rPr>
              <a:t>“in weakness” </a:t>
            </a:r>
            <a:r>
              <a:rPr lang="en-US" sz="2400" dirty="0" smtClean="0"/>
              <a:t>— </a:t>
            </a:r>
            <a:r>
              <a:rPr lang="en-US" sz="2400" dirty="0" smtClean="0">
                <a:solidFill>
                  <a:srgbClr val="C00000"/>
                </a:solidFill>
              </a:rPr>
              <a:t>“by means of weakness”</a:t>
            </a:r>
            <a:r>
              <a:rPr lang="en-US" sz="2400" dirty="0" smtClean="0"/>
              <a:t>; “the omnipotence of God is fulfilled by means of weakness.”</a:t>
            </a: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The thorn in the flesh, the angel from Satan, is stronger than Paul and therefore Paul would have the disadvantage, but the advantage is his in greater grace provision. </a:t>
            </a:r>
          </a:p>
          <a:p>
            <a:pPr hangingPunct="0">
              <a:buNone/>
            </a:pPr>
            <a:endParaRPr lang="en-US" sz="2400" dirty="0" smtClean="0"/>
          </a:p>
          <a:p>
            <a:pPr hangingPunct="0"/>
            <a:r>
              <a:rPr lang="en-US" sz="2400" dirty="0" smtClean="0"/>
              <a:t>How does Paul respond to this?  </a:t>
            </a:r>
            <a:r>
              <a:rPr lang="en-US" sz="2400" dirty="0" smtClean="0">
                <a:solidFill>
                  <a:srgbClr val="C00000"/>
                </a:solidFill>
              </a:rPr>
              <a:t>“with the greatest pleasure,” </a:t>
            </a:r>
            <a:r>
              <a:rPr lang="en-US" sz="2400" dirty="0" smtClean="0"/>
              <a:t> </a:t>
            </a:r>
            <a:r>
              <a:rPr lang="en-US" sz="2400" dirty="0" smtClean="0">
                <a:solidFill>
                  <a:srgbClr val="C00000"/>
                </a:solidFill>
              </a:rPr>
              <a:t>“to the highest degree.” </a:t>
            </a:r>
          </a:p>
          <a:p>
            <a:pPr hangingPunct="0"/>
            <a:endParaRPr lang="en-US" sz="2400" dirty="0" smtClean="0"/>
          </a:p>
          <a:p>
            <a:pPr hangingPunct="0"/>
            <a:r>
              <a:rPr lang="en-US" sz="2400" dirty="0" smtClean="0">
                <a:solidFill>
                  <a:srgbClr val="C00000"/>
                </a:solidFill>
              </a:rPr>
              <a:t>“I will boast.” </a:t>
            </a:r>
            <a:r>
              <a:rPr lang="en-US" sz="2400" dirty="0" smtClean="0"/>
              <a:t>This is a gnomic future which means “this is my method of operating.”	</a:t>
            </a:r>
          </a:p>
          <a:p>
            <a:pPr hangingPunct="0"/>
            <a:r>
              <a:rPr lang="en-US" sz="2400" dirty="0" smtClean="0">
                <a:solidFill>
                  <a:srgbClr val="C00000"/>
                </a:solidFill>
              </a:rPr>
              <a:t>“in my weaknesses” </a:t>
            </a:r>
            <a:r>
              <a:rPr lang="en-US" sz="2400" dirty="0" smtClean="0"/>
              <a:t>—  He has discovered a new aspect of greater grace. Greater grace in its simplest form is capacity or the cup in the soul, and God pours. This overflows to others.</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b="1" dirty="0" smtClean="0">
                <a:solidFill>
                  <a:srgbClr val="0070C0"/>
                </a:solidFill>
              </a:rPr>
              <a:t> “or be disturbed” </a:t>
            </a:r>
            <a:r>
              <a:rPr lang="en-US" sz="2400" dirty="0" smtClean="0"/>
              <a:t>THROEO Pres Pass Infin - state of nervousness, crying out loud. This m</a:t>
            </a:r>
            <a:r>
              <a:rPr lang="en-US" sz="2400" dirty="0" smtClean="0">
                <a:solidFill>
                  <a:schemeClr val="tx1"/>
                </a:solidFill>
                <a:latin typeface="+mn-lt"/>
                <a:ea typeface="+mn-ea"/>
                <a:cs typeface="+mn-cs"/>
              </a:rPr>
              <a:t>eans </a:t>
            </a:r>
            <a:r>
              <a:rPr lang="en-US" sz="2400" dirty="0">
                <a:solidFill>
                  <a:schemeClr val="tx1"/>
                </a:solidFill>
                <a:latin typeface="+mn-lt"/>
                <a:ea typeface="+mn-ea"/>
                <a:cs typeface="+mn-cs"/>
              </a:rPr>
              <a:t>that once you are out from under doctrine in your right lobe as a priest you are not troubled, this means to scream. </a:t>
            </a:r>
            <a:endParaRPr lang="en-US" sz="2400" dirty="0" smtClean="0">
              <a:solidFill>
                <a:schemeClr val="tx1"/>
              </a:solidFill>
              <a:latin typeface="+mn-lt"/>
              <a:ea typeface="+mn-ea"/>
              <a:cs typeface="+mn-cs"/>
            </a:endParaRPr>
          </a:p>
          <a:p>
            <a:endParaRPr lang="en-US" sz="2400" dirty="0"/>
          </a:p>
          <a:p>
            <a:r>
              <a:rPr lang="en-US" sz="2400" dirty="0" smtClean="0">
                <a:solidFill>
                  <a:schemeClr val="tx1"/>
                </a:solidFill>
                <a:latin typeface="+mn-lt"/>
                <a:ea typeface="+mn-ea"/>
                <a:cs typeface="+mn-cs"/>
              </a:rPr>
              <a:t>THROEO </a:t>
            </a:r>
            <a:r>
              <a:rPr lang="en-US" sz="2400" dirty="0">
                <a:solidFill>
                  <a:schemeClr val="tx1"/>
                </a:solidFill>
                <a:latin typeface="+mn-lt"/>
                <a:ea typeface="+mn-ea"/>
                <a:cs typeface="+mn-cs"/>
              </a:rPr>
              <a:t>means to be nervous and scream. In other words, to blow your cork. </a:t>
            </a:r>
            <a:endParaRPr lang="en-US" sz="2400" dirty="0" smtClean="0">
              <a:solidFill>
                <a:schemeClr val="tx1"/>
              </a:solidFill>
              <a:latin typeface="+mn-lt"/>
              <a:ea typeface="+mn-ea"/>
              <a:cs typeface="+mn-cs"/>
            </a:endParaRPr>
          </a:p>
          <a:p>
            <a:r>
              <a:rPr lang="en-US" sz="2400" dirty="0" smtClean="0">
                <a:solidFill>
                  <a:schemeClr val="tx1"/>
                </a:solidFill>
                <a:latin typeface="+mn-lt"/>
                <a:ea typeface="+mn-ea"/>
                <a:cs typeface="+mn-cs"/>
              </a:rPr>
              <a:t>Once </a:t>
            </a:r>
            <a:r>
              <a:rPr lang="en-US" sz="2400" dirty="0" smtClean="0"/>
              <a:t>you turn your back on BD you lose objectivity and nervousness builds up until you crack up and scream.</a:t>
            </a:r>
          </a:p>
          <a:p>
            <a:endParaRPr lang="en-US" sz="2400" dirty="0" smtClean="0">
              <a:solidFill>
                <a:schemeClr val="tx1"/>
              </a:solidFill>
              <a:latin typeface="+mn-lt"/>
              <a:ea typeface="+mn-ea"/>
              <a:cs typeface="+mn-cs"/>
            </a:endParaRPr>
          </a:p>
          <a:p>
            <a:r>
              <a:rPr lang="en-US" sz="2400" dirty="0" smtClean="0">
                <a:solidFill>
                  <a:schemeClr val="tx1"/>
                </a:solidFill>
                <a:latin typeface="+mn-lt"/>
                <a:ea typeface="+mn-ea"/>
                <a:cs typeface="+mn-cs"/>
              </a:rPr>
              <a:t>Nervousness </a:t>
            </a:r>
            <a:r>
              <a:rPr lang="en-US" sz="2400" dirty="0">
                <a:solidFill>
                  <a:schemeClr val="tx1"/>
                </a:solidFill>
                <a:latin typeface="+mn-lt"/>
                <a:ea typeface="+mn-ea"/>
                <a:cs typeface="+mn-cs"/>
              </a:rPr>
              <a:t>is built up for a lot of reasons. When doctrine isn’t your life you are nervous and irritable. That is what has happened to these people. </a:t>
            </a:r>
          </a:p>
          <a:p>
            <a:endParaRPr lang="en-US" sz="2400" dirty="0" smtClean="0"/>
          </a:p>
          <a:p>
            <a:endParaRPr lang="en-US" sz="2400"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There is another aspect. The first is all fun, blessing, happiness, things that people enjoy; but there is another set of circumstances which are circumstances of total suffering.</a:t>
            </a:r>
          </a:p>
          <a:p>
            <a:pPr hangingPunct="0"/>
            <a:endParaRPr lang="en-US" sz="2400" dirty="0" smtClean="0"/>
          </a:p>
          <a:p>
            <a:pPr hangingPunct="0"/>
            <a:r>
              <a:rPr lang="en-US" sz="2400" dirty="0" smtClean="0"/>
              <a:t>God is glorified in the simplest concept because God does the pouring and God gets the glory. </a:t>
            </a:r>
          </a:p>
          <a:p>
            <a:pPr hangingPunct="0"/>
            <a:endParaRPr lang="en-US" sz="2400" dirty="0" smtClean="0"/>
          </a:p>
          <a:p>
            <a:pPr hangingPunct="0"/>
            <a:r>
              <a:rPr lang="en-US" sz="2400" dirty="0" smtClean="0"/>
              <a:t>But greater grace capacity also includes suffering. It means that under conditions of suffering God can get more glory than He could have in any other way in the greater grace status. </a:t>
            </a:r>
          </a:p>
          <a:p>
            <a:pPr hangingPunct="0"/>
            <a:r>
              <a:rPr lang="en-US" sz="2400" dirty="0" smtClean="0"/>
              <a:t>This is because the greater the suffering in greater grace the greater the glory to our only celebrity, the Lord Jesus Christ. </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153400" cy="5195888"/>
          </a:xfrm>
        </p:spPr>
        <p:txBody>
          <a:bodyPr/>
          <a:lstStyle/>
          <a:p>
            <a:r>
              <a:rPr lang="en-US" sz="2400" dirty="0" smtClean="0">
                <a:solidFill>
                  <a:srgbClr val="C00000"/>
                </a:solidFill>
              </a:rPr>
              <a:t>“that the power </a:t>
            </a:r>
            <a:r>
              <a:rPr lang="en-US" sz="2400" dirty="0" smtClean="0"/>
              <a:t>[omnipotence] </a:t>
            </a:r>
            <a:r>
              <a:rPr lang="en-US" sz="2400" dirty="0" smtClean="0">
                <a:solidFill>
                  <a:srgbClr val="C00000"/>
                </a:solidFill>
              </a:rPr>
              <a:t>of Christ may rest upon me” </a:t>
            </a:r>
            <a:r>
              <a:rPr lang="en-US" sz="2400" dirty="0" smtClean="0"/>
              <a:t>— AASubj EPISKHNO – pitch a tent with me.</a:t>
            </a:r>
          </a:p>
          <a:p>
            <a:endParaRPr lang="en-US" sz="2400" dirty="0" smtClean="0"/>
          </a:p>
          <a:p>
            <a:r>
              <a:rPr lang="en-US" sz="2400" dirty="0" smtClean="0"/>
              <a:t>It is easy for God to pour blessings but when you have suffering in maturity it always involves your volition.</a:t>
            </a:r>
          </a:p>
          <a:p>
            <a:endParaRPr lang="en-US" sz="2400" dirty="0" smtClean="0"/>
          </a:p>
          <a:p>
            <a:r>
              <a:rPr lang="en-US" sz="2400" dirty="0" smtClean="0"/>
              <a:t>When your volition under doctrine is responsive to Him — occupation with Christ — then His omnipotence stands forth and He is glorified in a very special way. </a:t>
            </a:r>
          </a:p>
          <a:p>
            <a:endParaRPr lang="en-US" sz="2400" dirty="0" smtClean="0"/>
          </a:p>
          <a:p>
            <a:r>
              <a:rPr lang="en-US" sz="2400" dirty="0" smtClean="0"/>
              <a:t>In maturity suffering God has the opportunity to show us His omnipotence</a:t>
            </a: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r>
              <a:rPr lang="en-US" sz="2400" dirty="0" smtClean="0"/>
              <a:t>Very few people get to see the omnipotence of God but a thorn in the flesh situation involving angels causing Paul great suffering gives God the opportunity to show His great power. </a:t>
            </a:r>
          </a:p>
          <a:p>
            <a:r>
              <a:rPr lang="en-US" sz="2400" dirty="0" smtClean="0"/>
              <a:t>And that isn’t all — to let you see it. And how do you see it? God pitches a tent with you right there. </a:t>
            </a:r>
          </a:p>
          <a:p>
            <a:endParaRPr lang="en-US" sz="2400" dirty="0" smtClean="0"/>
          </a:p>
          <a:p>
            <a:r>
              <a:rPr lang="en-US" sz="2400" dirty="0" smtClean="0"/>
              <a:t>2:10 </a:t>
            </a:r>
            <a:r>
              <a:rPr lang="en-US" sz="2400" dirty="0" smtClean="0">
                <a:solidFill>
                  <a:srgbClr val="C00000"/>
                </a:solidFill>
              </a:rPr>
              <a:t>“I take pleasure” </a:t>
            </a:r>
            <a:r>
              <a:rPr lang="en-US" sz="2400" dirty="0" smtClean="0"/>
              <a:t>— PAIndic – EUDOKEO - static present — always that way in greater grace. </a:t>
            </a:r>
          </a:p>
          <a:p>
            <a:endParaRPr lang="en-US" sz="2400" dirty="0" smtClean="0"/>
          </a:p>
          <a:p>
            <a:r>
              <a:rPr lang="en-US" sz="2400" dirty="0" smtClean="0"/>
              <a:t>Five areas in which the greater grace believer will face the same type of suffering. </a:t>
            </a:r>
          </a:p>
          <a:p>
            <a:pPr>
              <a:buNone/>
            </a:pPr>
            <a:r>
              <a:rPr lang="en-US" sz="2400" dirty="0" smtClean="0">
                <a:solidFill>
                  <a:srgbClr val="C00000"/>
                </a:solidFill>
              </a:rPr>
              <a:t>    </a:t>
            </a:r>
            <a:r>
              <a:rPr lang="en-US" sz="2400" dirty="0" smtClean="0">
                <a:solidFill>
                  <a:srgbClr val="C00000"/>
                </a:solidFill>
              </a:rPr>
              <a:t>“physical illness” </a:t>
            </a:r>
            <a:r>
              <a:rPr lang="en-US" sz="2400" dirty="0" smtClean="0"/>
              <a:t>- ASTHENIA </a:t>
            </a:r>
            <a:r>
              <a:rPr lang="en-US" sz="2400" dirty="0" smtClean="0"/>
              <a:t>- the problems of physical illness, loss of health. </a:t>
            </a:r>
            <a:endParaRPr lang="en-US" sz="2400"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solidFill>
                  <a:srgbClr val="C00000"/>
                </a:solidFill>
              </a:rPr>
              <a:t>“in reproaches” </a:t>
            </a:r>
            <a:r>
              <a:rPr lang="en-US" sz="2400" dirty="0" smtClean="0"/>
              <a:t>means literally, </a:t>
            </a:r>
            <a:r>
              <a:rPr lang="en-US" sz="2400" dirty="0" smtClean="0">
                <a:solidFill>
                  <a:srgbClr val="C00000"/>
                </a:solidFill>
              </a:rPr>
              <a:t>“in the sphere of insults” </a:t>
            </a:r>
            <a:r>
              <a:rPr lang="en-US" sz="2400" dirty="0" smtClean="0"/>
              <a:t>or </a:t>
            </a:r>
            <a:r>
              <a:rPr lang="en-US" sz="2400" dirty="0" smtClean="0">
                <a:solidFill>
                  <a:srgbClr val="C00000"/>
                </a:solidFill>
              </a:rPr>
              <a:t>“</a:t>
            </a:r>
            <a:r>
              <a:rPr lang="en-US" sz="2400" dirty="0" err="1" smtClean="0">
                <a:solidFill>
                  <a:srgbClr val="C00000"/>
                </a:solidFill>
              </a:rPr>
              <a:t>malignings</a:t>
            </a:r>
            <a:r>
              <a:rPr lang="en-US" sz="2400" dirty="0" smtClean="0">
                <a:solidFill>
                  <a:srgbClr val="C00000"/>
                </a:solidFill>
              </a:rPr>
              <a:t>”. </a:t>
            </a:r>
            <a:r>
              <a:rPr lang="en-US" sz="2400" dirty="0" smtClean="0"/>
              <a:t>In other words, in greater grace many believers will know the thorn in the flesh through being maligned, misunderstood, insulted;</a:t>
            </a:r>
          </a:p>
          <a:p>
            <a:endParaRPr lang="en-US" sz="2400" dirty="0" smtClean="0">
              <a:solidFill>
                <a:srgbClr val="C00000"/>
              </a:solidFill>
            </a:endParaRPr>
          </a:p>
          <a:p>
            <a:r>
              <a:rPr lang="en-US" sz="2400" dirty="0" smtClean="0">
                <a:solidFill>
                  <a:srgbClr val="C00000"/>
                </a:solidFill>
              </a:rPr>
              <a:t> “in necessities” </a:t>
            </a:r>
            <a:r>
              <a:rPr lang="en-US" sz="2400" dirty="0" smtClean="0"/>
              <a:t>means that God provides for greater grace believers in time of national disaster, the pressure of needs, lack of the details of life; </a:t>
            </a:r>
          </a:p>
          <a:p>
            <a:endParaRPr lang="en-US" sz="2400" dirty="0" smtClean="0">
              <a:solidFill>
                <a:srgbClr val="C00000"/>
              </a:solidFill>
            </a:endParaRPr>
          </a:p>
          <a:p>
            <a:r>
              <a:rPr lang="en-US" sz="2400" dirty="0" smtClean="0">
                <a:solidFill>
                  <a:srgbClr val="C00000"/>
                </a:solidFill>
              </a:rPr>
              <a:t>“persecutions” </a:t>
            </a:r>
            <a:r>
              <a:rPr lang="en-US" sz="2400" dirty="0" smtClean="0"/>
              <a:t>— persecution from religion, from legalism; </a:t>
            </a:r>
          </a:p>
          <a:p>
            <a:endParaRPr lang="en-US" sz="2400" dirty="0" smtClean="0">
              <a:solidFill>
                <a:srgbClr val="C00000"/>
              </a:solidFill>
            </a:endParaRPr>
          </a:p>
          <a:p>
            <a:r>
              <a:rPr lang="en-US" sz="2400" dirty="0" smtClean="0">
                <a:solidFill>
                  <a:srgbClr val="C00000"/>
                </a:solidFill>
              </a:rPr>
              <a:t>“distresses” </a:t>
            </a:r>
            <a:r>
              <a:rPr lang="en-US" sz="2400" dirty="0" smtClean="0"/>
              <a:t>— anguishes from disappointment and frustration in human relationships. </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solidFill>
                  <a:srgbClr val="C00000"/>
                </a:solidFill>
              </a:rPr>
              <a:t>“for Christ’s sake” </a:t>
            </a:r>
            <a:r>
              <a:rPr lang="en-US" sz="2400" dirty="0" smtClean="0"/>
              <a:t>is literally </a:t>
            </a:r>
            <a:r>
              <a:rPr lang="en-US" sz="2400" dirty="0" smtClean="0">
                <a:solidFill>
                  <a:srgbClr val="C00000"/>
                </a:solidFill>
              </a:rPr>
              <a:t>“on behalf of Christ” </a:t>
            </a:r>
            <a:r>
              <a:rPr lang="en-US" sz="2400" dirty="0" smtClean="0"/>
              <a:t>— literally, </a:t>
            </a:r>
            <a:r>
              <a:rPr lang="en-US" sz="2400" dirty="0" smtClean="0">
                <a:solidFill>
                  <a:srgbClr val="C00000"/>
                </a:solidFill>
              </a:rPr>
              <a:t>“on the occasion when I am weak </a:t>
            </a:r>
            <a:r>
              <a:rPr lang="en-US" sz="2400" dirty="0" smtClean="0"/>
              <a:t>[helpless], </a:t>
            </a:r>
            <a:r>
              <a:rPr lang="en-US" sz="2400" dirty="0" smtClean="0">
                <a:solidFill>
                  <a:srgbClr val="C00000"/>
                </a:solidFill>
              </a:rPr>
              <a:t>at that time I am strong”</a:t>
            </a:r>
          </a:p>
          <a:p>
            <a:pPr hangingPunct="0"/>
            <a:endParaRPr lang="en-US" sz="2400" dirty="0" smtClean="0"/>
          </a:p>
          <a:p>
            <a:pPr hangingPunct="0"/>
            <a:r>
              <a:rPr lang="en-US" sz="2400" dirty="0" smtClean="0"/>
              <a:t>EIMI DUNATOI - PAIndic — means that the omnipotence of Christ has pitched a tent in your life so that nothing can get to you. </a:t>
            </a:r>
          </a:p>
          <a:p>
            <a:pPr hangingPunct="0"/>
            <a:endParaRPr lang="en-US" sz="2400" dirty="0" smtClean="0"/>
          </a:p>
          <a:p>
            <a:pPr hangingPunct="0"/>
            <a:r>
              <a:rPr lang="en-US" sz="2400" dirty="0" smtClean="0"/>
              <a:t>Translation: </a:t>
            </a:r>
            <a:r>
              <a:rPr lang="en-US" sz="2400" dirty="0" smtClean="0">
                <a:solidFill>
                  <a:srgbClr val="C00000"/>
                </a:solidFill>
              </a:rPr>
              <a:t>“Because of which </a:t>
            </a:r>
            <a:r>
              <a:rPr lang="en-US" sz="2400" dirty="0" smtClean="0"/>
              <a:t>[greater grace status] </a:t>
            </a:r>
            <a:r>
              <a:rPr lang="en-US" sz="2400" dirty="0" smtClean="0">
                <a:solidFill>
                  <a:srgbClr val="C00000"/>
                </a:solidFill>
              </a:rPr>
              <a:t>I take pleasure in weaknesses, in insults, in pressures, in needs, in persecutions, in anguishes on behalf of Christ: for on the occasion that I am helpless, at that time I keep on being strong.” </a:t>
            </a:r>
          </a:p>
          <a:p>
            <a:pPr hangingPunct="0">
              <a:buNone/>
            </a:pPr>
            <a:r>
              <a:rPr lang="en-US" dirty="0" smtClean="0"/>
              <a: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a:xfrm>
            <a:off x="685800" y="1066800"/>
            <a:ext cx="7772400" cy="5562600"/>
          </a:xfrm>
        </p:spPr>
        <p:txBody>
          <a:bodyPr/>
          <a:lstStyle/>
          <a:p>
            <a:pPr>
              <a:lnSpc>
                <a:spcPct val="90000"/>
              </a:lnSpc>
              <a:buFont typeface="Arial" pitchFamily="34" charset="0"/>
              <a:buChar char="•"/>
            </a:pPr>
            <a:r>
              <a:rPr lang="en-US" sz="2400" b="1" dirty="0" smtClean="0">
                <a:solidFill>
                  <a:srgbClr val="0070C0"/>
                </a:solidFill>
              </a:rPr>
              <a:t>“either by a  spirit </a:t>
            </a:r>
            <a:r>
              <a:rPr lang="en-US" sz="2400" dirty="0" smtClean="0"/>
              <a:t>( DIA PNEUMATOS – false spirit of teaching, </a:t>
            </a:r>
            <a:r>
              <a:rPr lang="en-US" sz="2400" dirty="0" smtClean="0">
                <a:solidFill>
                  <a:schemeClr val="tx1"/>
                </a:solidFill>
                <a:latin typeface="+mn-lt"/>
                <a:ea typeface="+mn-ea"/>
                <a:cs typeface="+mn-cs"/>
              </a:rPr>
              <a:t>refers </a:t>
            </a:r>
            <a:r>
              <a:rPr lang="en-US" sz="2400" dirty="0">
                <a:solidFill>
                  <a:schemeClr val="tx1"/>
                </a:solidFill>
                <a:latin typeface="+mn-lt"/>
                <a:ea typeface="+mn-ea"/>
                <a:cs typeface="+mn-cs"/>
              </a:rPr>
              <a:t>to demons. </a:t>
            </a:r>
            <a:endParaRPr lang="en-US" sz="2400" dirty="0" smtClean="0">
              <a:solidFill>
                <a:schemeClr val="tx1"/>
              </a:solidFill>
              <a:latin typeface="+mn-lt"/>
              <a:ea typeface="+mn-ea"/>
              <a:cs typeface="+mn-cs"/>
            </a:endParaRPr>
          </a:p>
          <a:p>
            <a:pPr>
              <a:lnSpc>
                <a:spcPct val="90000"/>
              </a:lnSpc>
              <a:buFont typeface="Arial" pitchFamily="34" charset="0"/>
              <a:buChar char="•"/>
            </a:pPr>
            <a:endParaRPr lang="en-US" sz="2400" dirty="0"/>
          </a:p>
          <a:p>
            <a:pPr>
              <a:lnSpc>
                <a:spcPct val="90000"/>
              </a:lnSpc>
              <a:buFont typeface="Arial" pitchFamily="34" charset="0"/>
              <a:buChar char="•"/>
            </a:pPr>
            <a:r>
              <a:rPr lang="en-US" sz="2400" dirty="0" smtClean="0">
                <a:solidFill>
                  <a:schemeClr val="tx1"/>
                </a:solidFill>
                <a:latin typeface="+mn-lt"/>
                <a:ea typeface="+mn-ea"/>
                <a:cs typeface="+mn-cs"/>
              </a:rPr>
              <a:t>This </a:t>
            </a:r>
            <a:r>
              <a:rPr lang="en-US" sz="2400" dirty="0">
                <a:solidFill>
                  <a:schemeClr val="tx1"/>
                </a:solidFill>
                <a:latin typeface="+mn-lt"/>
                <a:ea typeface="+mn-ea"/>
                <a:cs typeface="+mn-cs"/>
              </a:rPr>
              <a:t>is the last stage; </a:t>
            </a:r>
            <a:r>
              <a:rPr lang="en-US" sz="2400" b="1" dirty="0">
                <a:solidFill>
                  <a:srgbClr val="0070C0"/>
                </a:solidFill>
                <a:latin typeface="+mn-lt"/>
                <a:ea typeface="+mn-ea"/>
                <a:cs typeface="+mn-cs"/>
              </a:rPr>
              <a:t>“through a spirit,” </a:t>
            </a:r>
            <a:r>
              <a:rPr lang="en-US" sz="2400" dirty="0">
                <a:solidFill>
                  <a:schemeClr val="tx1"/>
                </a:solidFill>
                <a:latin typeface="+mn-lt"/>
                <a:ea typeface="+mn-ea"/>
                <a:cs typeface="+mn-cs"/>
              </a:rPr>
              <a:t>literally, refers to the demons teaching you. </a:t>
            </a:r>
            <a:endParaRPr lang="en-US" sz="2400" dirty="0" smtClean="0">
              <a:solidFill>
                <a:schemeClr val="tx1"/>
              </a:solidFill>
              <a:latin typeface="+mn-lt"/>
              <a:ea typeface="+mn-ea"/>
              <a:cs typeface="+mn-cs"/>
            </a:endParaRPr>
          </a:p>
          <a:p>
            <a:pPr>
              <a:lnSpc>
                <a:spcPct val="90000"/>
              </a:lnSpc>
              <a:buFont typeface="Arial" pitchFamily="34" charset="0"/>
              <a:buChar char="•"/>
            </a:pPr>
            <a:endParaRPr lang="en-US" sz="2400" dirty="0"/>
          </a:p>
          <a:p>
            <a:pPr>
              <a:lnSpc>
                <a:spcPct val="90000"/>
              </a:lnSpc>
              <a:buFont typeface="Arial" pitchFamily="34" charset="0"/>
              <a:buChar char="•"/>
            </a:pPr>
            <a:r>
              <a:rPr lang="en-US" sz="2400" dirty="0" smtClean="0">
                <a:solidFill>
                  <a:schemeClr val="tx1"/>
                </a:solidFill>
                <a:latin typeface="+mn-lt"/>
                <a:ea typeface="+mn-ea"/>
                <a:cs typeface="+mn-cs"/>
              </a:rPr>
              <a:t>The </a:t>
            </a:r>
            <a:r>
              <a:rPr lang="en-US" sz="2400" dirty="0">
                <a:solidFill>
                  <a:schemeClr val="tx1"/>
                </a:solidFill>
                <a:latin typeface="+mn-lt"/>
                <a:ea typeface="+mn-ea"/>
                <a:cs typeface="+mn-cs"/>
              </a:rPr>
              <a:t>demons teach you when you drink of the cup of demons. </a:t>
            </a:r>
            <a:endParaRPr lang="en-US" sz="2400" dirty="0" smtClean="0">
              <a:solidFill>
                <a:schemeClr val="tx1"/>
              </a:solidFill>
              <a:latin typeface="+mn-lt"/>
              <a:ea typeface="+mn-ea"/>
              <a:cs typeface="+mn-cs"/>
            </a:endParaRPr>
          </a:p>
          <a:p>
            <a:pPr>
              <a:lnSpc>
                <a:spcPct val="90000"/>
              </a:lnSpc>
              <a:buFont typeface="Arial" pitchFamily="34" charset="0"/>
              <a:buChar char="•"/>
            </a:pPr>
            <a:r>
              <a:rPr lang="en-US" sz="2400" dirty="0" smtClean="0">
                <a:solidFill>
                  <a:schemeClr val="tx1"/>
                </a:solidFill>
                <a:latin typeface="+mn-lt"/>
                <a:ea typeface="+mn-ea"/>
                <a:cs typeface="+mn-cs"/>
              </a:rPr>
              <a:t>You </a:t>
            </a:r>
            <a:r>
              <a:rPr lang="en-US" sz="2400" dirty="0">
                <a:solidFill>
                  <a:schemeClr val="tx1"/>
                </a:solidFill>
                <a:latin typeface="+mn-lt"/>
                <a:ea typeface="+mn-ea"/>
                <a:cs typeface="+mn-cs"/>
              </a:rPr>
              <a:t>can’t drink of the cup of the Lord </a:t>
            </a:r>
            <a:r>
              <a:rPr lang="en-US" sz="2400" dirty="0" smtClean="0">
                <a:solidFill>
                  <a:schemeClr val="tx1"/>
                </a:solidFill>
                <a:latin typeface="+mn-lt"/>
                <a:ea typeface="+mn-ea"/>
                <a:cs typeface="+mn-cs"/>
              </a:rPr>
              <a:t>[greater grace</a:t>
            </a:r>
            <a:r>
              <a:rPr lang="en-US" sz="2400" dirty="0">
                <a:solidFill>
                  <a:schemeClr val="tx1"/>
                </a:solidFill>
                <a:latin typeface="+mn-lt"/>
                <a:ea typeface="+mn-ea"/>
                <a:cs typeface="+mn-cs"/>
              </a:rPr>
              <a:t>] and the cup of demons at the same time. </a:t>
            </a:r>
            <a:endParaRPr lang="en-US" sz="2400" dirty="0" smtClean="0">
              <a:solidFill>
                <a:schemeClr val="tx1"/>
              </a:solidFill>
              <a:latin typeface="+mn-lt"/>
              <a:ea typeface="+mn-ea"/>
              <a:cs typeface="+mn-cs"/>
            </a:endParaRPr>
          </a:p>
          <a:p>
            <a:pPr>
              <a:lnSpc>
                <a:spcPct val="90000"/>
              </a:lnSpc>
              <a:buFont typeface="Arial" pitchFamily="34" charset="0"/>
              <a:buChar char="•"/>
            </a:pPr>
            <a:endParaRPr lang="en-US" sz="2400" dirty="0"/>
          </a:p>
          <a:p>
            <a:pPr>
              <a:lnSpc>
                <a:spcPct val="90000"/>
              </a:lnSpc>
              <a:buFont typeface="Arial" pitchFamily="34" charset="0"/>
              <a:buChar char="•"/>
            </a:pPr>
            <a:r>
              <a:rPr lang="en-US" sz="2400" dirty="0" smtClean="0">
                <a:solidFill>
                  <a:schemeClr val="tx1"/>
                </a:solidFill>
                <a:latin typeface="+mn-lt"/>
                <a:ea typeface="+mn-ea"/>
                <a:cs typeface="+mn-cs"/>
              </a:rPr>
              <a:t>Greater grace </a:t>
            </a:r>
            <a:r>
              <a:rPr lang="en-US" sz="2400" dirty="0">
                <a:solidFill>
                  <a:schemeClr val="tx1"/>
                </a:solidFill>
                <a:latin typeface="+mn-lt"/>
                <a:ea typeface="+mn-ea"/>
                <a:cs typeface="+mn-cs"/>
              </a:rPr>
              <a:t>precludes demon influence. But when the vacuum opens up and attacks the right lobe you have demon teaching. </a:t>
            </a:r>
            <a:endParaRPr lang="en-US" sz="2400" dirty="0" smtClean="0">
              <a:solidFill>
                <a:schemeClr val="tx1"/>
              </a:solidFill>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additive="base">
                                        <p:cTn id="7" dur="500" fill="hold"/>
                                        <p:tgtEl>
                                          <p:spTgt spid="696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96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9635">
                                            <p:txEl>
                                              <p:pRg st="2" end="2"/>
                                            </p:txEl>
                                          </p:spTgt>
                                        </p:tgtEl>
                                        <p:attrNameLst>
                                          <p:attrName>style.visibility</p:attrName>
                                        </p:attrNameLst>
                                      </p:cBhvr>
                                      <p:to>
                                        <p:strVal val="visible"/>
                                      </p:to>
                                    </p:set>
                                    <p:anim calcmode="lin" valueType="num">
                                      <p:cBhvr additive="base">
                                        <p:cTn id="13" dur="500" fill="hold"/>
                                        <p:tgtEl>
                                          <p:spTgt spid="696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96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9635">
                                            <p:txEl>
                                              <p:pRg st="4" end="4"/>
                                            </p:txEl>
                                          </p:spTgt>
                                        </p:tgtEl>
                                        <p:attrNameLst>
                                          <p:attrName>style.visibility</p:attrName>
                                        </p:attrNameLst>
                                      </p:cBhvr>
                                      <p:to>
                                        <p:strVal val="visible"/>
                                      </p:to>
                                    </p:set>
                                    <p:anim calcmode="lin" valueType="num">
                                      <p:cBhvr additive="base">
                                        <p:cTn id="19" dur="500" fill="hold"/>
                                        <p:tgtEl>
                                          <p:spTgt spid="69635">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96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69635">
                                            <p:txEl>
                                              <p:pRg st="5" end="5"/>
                                            </p:txEl>
                                          </p:spTgt>
                                        </p:tgtEl>
                                        <p:attrNameLst>
                                          <p:attrName>style.visibility</p:attrName>
                                        </p:attrNameLst>
                                      </p:cBhvr>
                                      <p:to>
                                        <p:strVal val="visible"/>
                                      </p:to>
                                    </p:set>
                                    <p:anim calcmode="lin" valueType="num">
                                      <p:cBhvr additive="base">
                                        <p:cTn id="25" dur="500" fill="hold"/>
                                        <p:tgtEl>
                                          <p:spTgt spid="69635">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6963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69635">
                                            <p:txEl>
                                              <p:pRg st="7" end="7"/>
                                            </p:txEl>
                                          </p:spTgt>
                                        </p:tgtEl>
                                        <p:attrNameLst>
                                          <p:attrName>style.visibility</p:attrName>
                                        </p:attrNameLst>
                                      </p:cBhvr>
                                      <p:to>
                                        <p:strVal val="visible"/>
                                      </p:to>
                                    </p:set>
                                    <p:anim calcmode="lin" valueType="num">
                                      <p:cBhvr additive="base">
                                        <p:cTn id="31" dur="500" fill="hold"/>
                                        <p:tgtEl>
                                          <p:spTgt spid="69635">
                                            <p:txEl>
                                              <p:pRg st="7" end="7"/>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6963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pPr>
              <a:lnSpc>
                <a:spcPct val="90000"/>
              </a:lnSpc>
              <a:buFont typeface="Arial" pitchFamily="34" charset="0"/>
              <a:buChar char="•"/>
            </a:pPr>
            <a:r>
              <a:rPr lang="en-US" sz="2400" dirty="0" smtClean="0">
                <a:solidFill>
                  <a:schemeClr val="tx1"/>
                </a:solidFill>
                <a:latin typeface="+mn-lt"/>
                <a:ea typeface="+mn-ea"/>
                <a:cs typeface="+mn-cs"/>
              </a:rPr>
              <a:t>This is the last state being worse than the first. </a:t>
            </a:r>
          </a:p>
          <a:p>
            <a:pPr>
              <a:lnSpc>
                <a:spcPct val="90000"/>
              </a:lnSpc>
              <a:buFont typeface="Arial" pitchFamily="34" charset="0"/>
              <a:buChar char="•"/>
            </a:pPr>
            <a:endParaRPr lang="en-US" sz="2400" dirty="0"/>
          </a:p>
          <a:p>
            <a:pPr>
              <a:lnSpc>
                <a:spcPct val="90000"/>
              </a:lnSpc>
              <a:buFont typeface="Arial" pitchFamily="34" charset="0"/>
              <a:buChar char="•"/>
            </a:pPr>
            <a:r>
              <a:rPr lang="en-US" sz="2400" dirty="0" smtClean="0">
                <a:solidFill>
                  <a:schemeClr val="tx1"/>
                </a:solidFill>
                <a:latin typeface="+mn-lt"/>
                <a:ea typeface="+mn-ea"/>
                <a:cs typeface="+mn-cs"/>
              </a:rPr>
              <a:t>The first is a frantic search for happiness, the last stage is to be under demon influence, to drink of the cup of demons. </a:t>
            </a:r>
          </a:p>
          <a:p>
            <a:pPr>
              <a:lnSpc>
                <a:spcPct val="90000"/>
              </a:lnSpc>
              <a:buFont typeface="Arial" pitchFamily="34" charset="0"/>
              <a:buChar char="•"/>
            </a:pPr>
            <a:endParaRPr lang="en-US" sz="2400" dirty="0"/>
          </a:p>
          <a:p>
            <a:pPr>
              <a:lnSpc>
                <a:spcPct val="90000"/>
              </a:lnSpc>
              <a:buFont typeface="Arial" pitchFamily="34" charset="0"/>
              <a:buChar char="•"/>
            </a:pPr>
            <a:r>
              <a:rPr lang="en-US" sz="2400" dirty="0" smtClean="0">
                <a:solidFill>
                  <a:schemeClr val="tx1"/>
                </a:solidFill>
                <a:latin typeface="+mn-lt"/>
                <a:ea typeface="+mn-ea"/>
                <a:cs typeface="+mn-cs"/>
              </a:rPr>
              <a:t>No one drinks of the cup of demons without eventually dying the sin unto death. Whichever way you go with this is your attitude toward doctrine.</a:t>
            </a:r>
          </a:p>
          <a:p>
            <a:pPr>
              <a:lnSpc>
                <a:spcPct val="90000"/>
              </a:lnSpc>
              <a:buFont typeface="Arial" pitchFamily="34" charset="0"/>
              <a:buChar char="•"/>
            </a:pPr>
            <a:endParaRPr lang="en-US" sz="2400" dirty="0" smtClean="0"/>
          </a:p>
          <a:p>
            <a:pPr>
              <a:lnSpc>
                <a:spcPct val="90000"/>
              </a:lnSpc>
              <a:buFont typeface="Arial" pitchFamily="34" charset="0"/>
              <a:buChar char="•"/>
            </a:pPr>
            <a:r>
              <a:rPr lang="en-US" sz="2400" dirty="0" smtClean="0"/>
              <a:t>“</a:t>
            </a:r>
            <a:r>
              <a:rPr lang="en-US" sz="2400" b="1" dirty="0" smtClean="0">
                <a:solidFill>
                  <a:srgbClr val="0070C0"/>
                </a:solidFill>
              </a:rPr>
              <a:t>or a message </a:t>
            </a:r>
            <a:r>
              <a:rPr lang="en-US" sz="2400" dirty="0" smtClean="0"/>
              <a:t>(DIA LOGOU that ignores Paul’s teaching </a:t>
            </a:r>
            <a:r>
              <a:rPr lang="en-US" sz="2400" dirty="0" err="1" smtClean="0"/>
              <a:t>re:Rapture</a:t>
            </a:r>
            <a:r>
              <a:rPr lang="en-US" sz="2400" dirty="0" smtClean="0"/>
              <a:t>. </a:t>
            </a:r>
            <a:r>
              <a:rPr lang="en-US" sz="2400" dirty="0">
                <a:solidFill>
                  <a:schemeClr val="tx1"/>
                </a:solidFill>
                <a:latin typeface="+mn-lt"/>
                <a:ea typeface="+mn-ea"/>
                <a:cs typeface="+mn-cs"/>
              </a:rPr>
              <a:t>This is what happens in the early stages when you are on that cycle of frantic search for happiness, emotional revolt, intensification of reactors. </a:t>
            </a:r>
            <a:r>
              <a:rPr lang="en-US" sz="2400" dirty="0" smtClean="0">
                <a:solidFill>
                  <a:schemeClr val="tx1"/>
                </a:solidFill>
                <a:latin typeface="+mn-lt"/>
                <a:ea typeface="+mn-ea"/>
                <a:cs typeface="+mn-cs"/>
              </a:rPr>
              <a:t>Wrong PT. </a:t>
            </a:r>
            <a:endParaRPr lang="en-US" sz="2400" dirty="0">
              <a:solidFill>
                <a:schemeClr val="tx1"/>
              </a:solidFill>
              <a:latin typeface="+mn-lt"/>
              <a:ea typeface="+mn-ea"/>
              <a:cs typeface="+mn-cs"/>
            </a:endParaRPr>
          </a:p>
          <a:p>
            <a:pPr>
              <a:lnSpc>
                <a:spcPct val="90000"/>
              </a:lnSpc>
              <a:buFontTx/>
              <a:buNone/>
            </a:pPr>
            <a:endParaRPr lang="en-US" dirty="0" smtClean="0"/>
          </a:p>
          <a:p>
            <a:endParaRPr lang="en-US" dirty="0" smtClean="0"/>
          </a:p>
          <a:p>
            <a:pPr>
              <a:lnSpc>
                <a:spcPct val="90000"/>
              </a:lnSpc>
              <a:buFontTx/>
              <a:buNone/>
            </a:pP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pPr>
              <a:lnSpc>
                <a:spcPct val="90000"/>
              </a:lnSpc>
              <a:buFont typeface="Arial" pitchFamily="34" charset="0"/>
              <a:buChar char="•"/>
            </a:pPr>
            <a:r>
              <a:rPr lang="en-US" sz="2400" b="1" dirty="0" smtClean="0">
                <a:solidFill>
                  <a:srgbClr val="0070C0"/>
                </a:solidFill>
              </a:rPr>
              <a:t>“</a:t>
            </a:r>
            <a:r>
              <a:rPr lang="en-US" sz="2400" dirty="0" smtClean="0"/>
              <a:t> </a:t>
            </a:r>
            <a:r>
              <a:rPr lang="en-US" sz="2400" b="1" dirty="0" smtClean="0">
                <a:solidFill>
                  <a:srgbClr val="0070C0"/>
                </a:solidFill>
              </a:rPr>
              <a:t>or a letter” </a:t>
            </a:r>
            <a:r>
              <a:rPr lang="en-US" sz="2400" dirty="0" smtClean="0"/>
              <a:t>( DIA EPISTOLES  – ignore written letters that were not from Paul. Ignore Wife Beater Theology that bride of Christ is going through the Tribulation. </a:t>
            </a:r>
          </a:p>
          <a:p>
            <a:pPr>
              <a:lnSpc>
                <a:spcPct val="90000"/>
              </a:lnSpc>
              <a:buFont typeface="Arial" pitchFamily="34" charset="0"/>
              <a:buChar char="•"/>
            </a:pPr>
            <a:endParaRPr lang="en-US" sz="2400" dirty="0"/>
          </a:p>
          <a:p>
            <a:pPr>
              <a:lnSpc>
                <a:spcPct val="90000"/>
              </a:lnSpc>
              <a:buFont typeface="Arial" pitchFamily="34" charset="0"/>
              <a:buChar char="•"/>
            </a:pPr>
            <a:r>
              <a:rPr lang="en-US" sz="2400" dirty="0" smtClean="0"/>
              <a:t>T</a:t>
            </a:r>
            <a:r>
              <a:rPr lang="en-US" sz="2400" dirty="0" smtClean="0">
                <a:solidFill>
                  <a:schemeClr val="tx1"/>
                </a:solidFill>
                <a:latin typeface="+mn-lt"/>
                <a:ea typeface="+mn-ea"/>
                <a:cs typeface="+mn-cs"/>
              </a:rPr>
              <a:t>oday that would </a:t>
            </a:r>
            <a:r>
              <a:rPr lang="en-US" sz="2400" dirty="0">
                <a:solidFill>
                  <a:schemeClr val="tx1"/>
                </a:solidFill>
                <a:latin typeface="+mn-lt"/>
                <a:ea typeface="+mn-ea"/>
                <a:cs typeface="+mn-cs"/>
              </a:rPr>
              <a:t>mean setting up a false criterion in writing. Today the epistles are all in the </a:t>
            </a:r>
            <a:r>
              <a:rPr lang="en-US" sz="2400" dirty="0" smtClean="0">
                <a:solidFill>
                  <a:schemeClr val="tx1"/>
                </a:solidFill>
                <a:latin typeface="+mn-lt"/>
                <a:ea typeface="+mn-ea"/>
                <a:cs typeface="+mn-cs"/>
              </a:rPr>
              <a:t>Bible. </a:t>
            </a:r>
            <a:r>
              <a:rPr lang="en-US" sz="2400" dirty="0">
                <a:solidFill>
                  <a:schemeClr val="tx1"/>
                </a:solidFill>
                <a:latin typeface="+mn-lt"/>
                <a:ea typeface="+mn-ea"/>
                <a:cs typeface="+mn-cs"/>
              </a:rPr>
              <a:t>Once the canonicity issue is settled it just simply means to read books that have false teaching and accept </a:t>
            </a:r>
            <a:r>
              <a:rPr lang="en-US" sz="2400" dirty="0" smtClean="0">
                <a:solidFill>
                  <a:schemeClr val="tx1"/>
                </a:solidFill>
                <a:latin typeface="+mn-lt"/>
                <a:ea typeface="+mn-ea"/>
                <a:cs typeface="+mn-cs"/>
              </a:rPr>
              <a:t>it</a:t>
            </a:r>
            <a:r>
              <a:rPr lang="en-US" sz="2400" dirty="0"/>
              <a:t> </a:t>
            </a:r>
            <a:r>
              <a:rPr lang="en-US" sz="2400" dirty="0" smtClean="0"/>
              <a:t>( Gnostic Gospels, etc. ).</a:t>
            </a:r>
          </a:p>
          <a:p>
            <a:pPr>
              <a:lnSpc>
                <a:spcPct val="90000"/>
              </a:lnSpc>
              <a:buNone/>
            </a:pPr>
            <a:endParaRPr lang="en-US" sz="2400" dirty="0" smtClean="0"/>
          </a:p>
          <a:p>
            <a:pPr hangingPunct="0"/>
            <a:r>
              <a:rPr lang="en-US" sz="2400" b="1" dirty="0">
                <a:solidFill>
                  <a:srgbClr val="0070C0"/>
                </a:solidFill>
                <a:latin typeface="+mn-lt"/>
                <a:ea typeface="+mn-ea"/>
                <a:cs typeface="+mn-cs"/>
              </a:rPr>
              <a:t>“as from us” </a:t>
            </a:r>
            <a:r>
              <a:rPr lang="en-US" sz="2400" dirty="0">
                <a:solidFill>
                  <a:schemeClr val="tx1"/>
                </a:solidFill>
                <a:latin typeface="+mn-lt"/>
                <a:ea typeface="+mn-ea"/>
                <a:cs typeface="+mn-cs"/>
              </a:rPr>
              <a:t>— </a:t>
            </a:r>
            <a:r>
              <a:rPr lang="en-US" sz="2400" dirty="0" smtClean="0">
                <a:solidFill>
                  <a:schemeClr val="tx1"/>
                </a:solidFill>
                <a:latin typeface="+mn-lt"/>
                <a:ea typeface="+mn-ea"/>
                <a:cs typeface="+mn-cs"/>
              </a:rPr>
              <a:t>should </a:t>
            </a:r>
            <a:r>
              <a:rPr lang="en-US" sz="2400" dirty="0">
                <a:solidFill>
                  <a:schemeClr val="tx1"/>
                </a:solidFill>
                <a:latin typeface="+mn-lt"/>
                <a:ea typeface="+mn-ea"/>
                <a:cs typeface="+mn-cs"/>
              </a:rPr>
              <a:t>be “through us,” which indicates they claimed that Paul had written this. </a:t>
            </a:r>
          </a:p>
          <a:p>
            <a:pPr hangingPunct="0"/>
            <a:endParaRPr lang="en-US" sz="2400" b="1" dirty="0" smtClean="0">
              <a:solidFill>
                <a:srgbClr val="0070C0"/>
              </a:solidFill>
              <a:latin typeface="+mn-lt"/>
              <a:ea typeface="+mn-ea"/>
              <a:cs typeface="+mn-cs"/>
            </a:endParaRPr>
          </a:p>
          <a:p>
            <a:pPr hangingPunct="0"/>
            <a:r>
              <a:rPr lang="en-US" sz="2400" b="1" dirty="0" smtClean="0">
                <a:solidFill>
                  <a:srgbClr val="0070C0"/>
                </a:solidFill>
                <a:latin typeface="+mn-lt"/>
                <a:ea typeface="+mn-ea"/>
                <a:cs typeface="+mn-cs"/>
              </a:rPr>
              <a:t>“</a:t>
            </a:r>
            <a:r>
              <a:rPr lang="en-US" sz="2400" b="1" dirty="0">
                <a:solidFill>
                  <a:srgbClr val="0070C0"/>
                </a:solidFill>
                <a:latin typeface="+mn-lt"/>
                <a:ea typeface="+mn-ea"/>
                <a:cs typeface="+mn-cs"/>
              </a:rPr>
              <a:t>as that the day of </a:t>
            </a:r>
            <a:r>
              <a:rPr lang="en-US" sz="2400" b="1" dirty="0" smtClean="0">
                <a:solidFill>
                  <a:srgbClr val="0070C0"/>
                </a:solidFill>
                <a:latin typeface="+mn-lt"/>
                <a:ea typeface="+mn-ea"/>
                <a:cs typeface="+mn-cs"/>
              </a:rPr>
              <a:t>the Lord has come” </a:t>
            </a:r>
            <a:r>
              <a:rPr lang="en-US" sz="2400" dirty="0">
                <a:solidFill>
                  <a:schemeClr val="tx1"/>
                </a:solidFill>
                <a:latin typeface="+mn-lt"/>
                <a:ea typeface="+mn-ea"/>
                <a:cs typeface="+mn-cs"/>
              </a:rPr>
              <a:t>— </a:t>
            </a:r>
            <a:r>
              <a:rPr lang="en-US" sz="2400" dirty="0" smtClean="0">
                <a:solidFill>
                  <a:schemeClr val="tx1"/>
                </a:solidFill>
                <a:latin typeface="+mn-lt"/>
                <a:ea typeface="+mn-ea"/>
                <a:cs typeface="+mn-cs"/>
              </a:rPr>
              <a:t>HEMERA TOU KURIOU – second advent after the seven year Tribulation period.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b="1" dirty="0" smtClean="0">
                <a:solidFill>
                  <a:srgbClr val="0070C0"/>
                </a:solidFill>
                <a:latin typeface="+mn-lt"/>
                <a:ea typeface="+mn-ea"/>
                <a:cs typeface="+mn-cs"/>
              </a:rPr>
              <a:t>“has come” </a:t>
            </a:r>
            <a:r>
              <a:rPr lang="en-US" sz="2400" dirty="0" smtClean="0">
                <a:solidFill>
                  <a:schemeClr val="tx1"/>
                </a:solidFill>
                <a:latin typeface="+mn-lt"/>
                <a:ea typeface="+mn-ea"/>
                <a:cs typeface="+mn-cs"/>
              </a:rPr>
              <a:t>— ENESTEKEN – Pf </a:t>
            </a:r>
            <a:r>
              <a:rPr lang="en-US" sz="2400" dirty="0" err="1" smtClean="0">
                <a:solidFill>
                  <a:schemeClr val="tx1"/>
                </a:solidFill>
                <a:latin typeface="+mn-lt"/>
                <a:ea typeface="+mn-ea"/>
                <a:cs typeface="+mn-cs"/>
              </a:rPr>
              <a:t>Aindic</a:t>
            </a:r>
            <a:r>
              <a:rPr lang="en-US" sz="2400" dirty="0" smtClean="0">
                <a:solidFill>
                  <a:schemeClr val="tx1"/>
                </a:solidFill>
                <a:latin typeface="+mn-lt"/>
                <a:ea typeface="+mn-ea"/>
                <a:cs typeface="+mn-cs"/>
              </a:rPr>
              <a:t> - means that it is drawing to a close with the result that it is almost here. </a:t>
            </a:r>
          </a:p>
          <a:p>
            <a:pPr hangingPunct="0"/>
            <a:endParaRPr lang="en-US" sz="2400" dirty="0"/>
          </a:p>
          <a:p>
            <a:pPr hangingPunct="0"/>
            <a:r>
              <a:rPr lang="en-US" sz="2400" dirty="0" smtClean="0">
                <a:solidFill>
                  <a:schemeClr val="tx1"/>
                </a:solidFill>
                <a:latin typeface="+mn-lt"/>
                <a:ea typeface="+mn-ea"/>
                <a:cs typeface="+mn-cs"/>
              </a:rPr>
              <a:t>In other words, you are in the Tribulation is what this says. This false epistle said that they day of the Lord is almost here; the perfect tense means just about here. </a:t>
            </a:r>
          </a:p>
          <a:p>
            <a:pPr hangingPunct="0"/>
            <a:endParaRPr lang="en-US" sz="2400" dirty="0"/>
          </a:p>
          <a:p>
            <a:pPr hangingPunct="0"/>
            <a:r>
              <a:rPr lang="en-US" sz="2400" dirty="0" smtClean="0">
                <a:solidFill>
                  <a:schemeClr val="tx1"/>
                </a:solidFill>
                <a:latin typeface="+mn-lt"/>
                <a:ea typeface="+mn-ea"/>
                <a:cs typeface="+mn-cs"/>
              </a:rPr>
              <a:t>The false </a:t>
            </a:r>
            <a:r>
              <a:rPr lang="en-US" sz="2400" dirty="0" smtClean="0"/>
              <a:t>epistle was saying they were in the last part of the </a:t>
            </a:r>
          </a:p>
          <a:p>
            <a:pPr hangingPunct="0">
              <a:buNone/>
            </a:pPr>
            <a:r>
              <a:rPr lang="en-US" sz="2400" dirty="0" smtClean="0">
                <a:solidFill>
                  <a:schemeClr val="tx1"/>
                </a:solidFill>
                <a:latin typeface="+mn-lt"/>
                <a:ea typeface="+mn-ea"/>
                <a:cs typeface="+mn-cs"/>
              </a:rPr>
              <a:t>    Tribulation. But maximum suffering does not mean that the Tribulation has occurred. </a:t>
            </a:r>
          </a:p>
          <a:p>
            <a:pPr>
              <a:lnSpc>
                <a:spcPct val="90000"/>
              </a:lnSpc>
              <a:buNone/>
            </a:pPr>
            <a:endParaRPr lang="en-US" sz="2400"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1026"/>
          <p:cNvSpPr>
            <a:spLocks noGrp="1" noChangeArrowheads="1"/>
          </p:cNvSpPr>
          <p:nvPr>
            <p:ph type="title"/>
          </p:nvPr>
        </p:nvSpPr>
        <p:spPr>
          <a:xfrm>
            <a:off x="246062" y="930275"/>
            <a:ext cx="8440737" cy="517525"/>
          </a:xfrm>
        </p:spPr>
        <p:txBody>
          <a:bodyPr/>
          <a:lstStyle/>
          <a:p>
            <a:r>
              <a:rPr lang="en-US" dirty="0"/>
              <a:t>   </a:t>
            </a:r>
            <a:r>
              <a:rPr lang="en-US" sz="3200" i="0" dirty="0" smtClean="0">
                <a:solidFill>
                  <a:schemeClr val="tx1"/>
                </a:solidFill>
              </a:rPr>
              <a:t> </a:t>
            </a:r>
            <a:endParaRPr lang="en-US" sz="3200" i="0" dirty="0">
              <a:solidFill>
                <a:schemeClr val="tx1"/>
              </a:solidFill>
            </a:endParaRPr>
          </a:p>
        </p:txBody>
      </p:sp>
      <p:sp>
        <p:nvSpPr>
          <p:cNvPr id="70659" name="Rectangle 1027"/>
          <p:cNvSpPr>
            <a:spLocks noGrp="1" noChangeArrowheads="1"/>
          </p:cNvSpPr>
          <p:nvPr>
            <p:ph type="body" idx="1"/>
          </p:nvPr>
        </p:nvSpPr>
        <p:spPr>
          <a:xfrm>
            <a:off x="228600" y="1066800"/>
            <a:ext cx="8915400" cy="5791200"/>
          </a:xfrm>
        </p:spPr>
        <p:txBody>
          <a:bodyPr/>
          <a:lstStyle/>
          <a:p>
            <a:r>
              <a:rPr lang="en-US" sz="2400" b="1" dirty="0" smtClean="0">
                <a:solidFill>
                  <a:srgbClr val="0070C0"/>
                </a:solidFill>
              </a:rPr>
              <a:t>2:3 – ”Let no one in any way deceive you, for it will not come unless the apostasy comes first, and the man of lawlessness is revealed, the son of destruction.” </a:t>
            </a:r>
          </a:p>
          <a:p>
            <a:pPr>
              <a:buNone/>
            </a:pPr>
            <a:endParaRPr lang="en-US" sz="2400" b="1" dirty="0">
              <a:solidFill>
                <a:srgbClr val="0070C0"/>
              </a:solidFill>
            </a:endParaRPr>
          </a:p>
          <a:p>
            <a:r>
              <a:rPr lang="en-US" sz="2400" b="1" dirty="0" smtClean="0">
                <a:solidFill>
                  <a:srgbClr val="0070C0"/>
                </a:solidFill>
              </a:rPr>
              <a:t>deceive </a:t>
            </a:r>
            <a:r>
              <a:rPr lang="en-US" sz="2400" b="1" dirty="0">
                <a:solidFill>
                  <a:srgbClr val="0070C0"/>
                </a:solidFill>
              </a:rPr>
              <a:t>you” </a:t>
            </a:r>
            <a:r>
              <a:rPr lang="en-US" sz="2400" dirty="0"/>
              <a:t>EXAPATAO </a:t>
            </a:r>
            <a:r>
              <a:rPr lang="en-US" sz="2400" dirty="0" smtClean="0"/>
              <a:t>- AASubj </a:t>
            </a:r>
            <a:r>
              <a:rPr lang="en-US" sz="2400" dirty="0"/>
              <a:t>– to lead astray, deceive with false </a:t>
            </a:r>
            <a:r>
              <a:rPr lang="en-US" sz="2400" dirty="0" smtClean="0"/>
              <a:t>doctrine. </a:t>
            </a:r>
          </a:p>
          <a:p>
            <a:endParaRPr lang="en-US" sz="2400" dirty="0">
              <a:solidFill>
                <a:schemeClr val="tx1"/>
              </a:solidFill>
              <a:latin typeface="+mn-lt"/>
              <a:ea typeface="+mn-ea"/>
              <a:cs typeface="+mn-cs"/>
            </a:endParaRPr>
          </a:p>
          <a:p>
            <a:r>
              <a:rPr lang="en-US" sz="2400" dirty="0" smtClean="0">
                <a:solidFill>
                  <a:schemeClr val="tx1"/>
                </a:solidFill>
                <a:latin typeface="+mn-lt"/>
                <a:ea typeface="+mn-ea"/>
                <a:cs typeface="+mn-cs"/>
              </a:rPr>
              <a:t>The </a:t>
            </a:r>
            <a:r>
              <a:rPr lang="en-US" sz="2400" dirty="0">
                <a:solidFill>
                  <a:schemeClr val="tx1"/>
                </a:solidFill>
                <a:latin typeface="+mn-lt"/>
                <a:ea typeface="+mn-ea"/>
                <a:cs typeface="+mn-cs"/>
              </a:rPr>
              <a:t>believers in Thessalonica are thoroughly deceived and led astray with false doctrine, specifically the mid-Tribulational or post-Tribulational Rapture. The principle applies to any false doctrine. </a:t>
            </a:r>
            <a:endParaRPr lang="en-US" sz="2400" dirty="0"/>
          </a:p>
          <a:p>
            <a:pPr>
              <a:buFontTx/>
              <a:buNone/>
            </a:pPr>
            <a:r>
              <a:rPr lang="en-US"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0659">
                                            <p:txEl>
                                              <p:pRg st="2" end="2"/>
                                            </p:txEl>
                                          </p:spTgt>
                                        </p:tgtEl>
                                        <p:attrNameLst>
                                          <p:attrName>style.visibility</p:attrName>
                                        </p:attrNameLst>
                                      </p:cBhvr>
                                      <p:to>
                                        <p:strVal val="visible"/>
                                      </p:to>
                                    </p:set>
                                    <p:anim calcmode="lin" valueType="num">
                                      <p:cBhvr additive="base">
                                        <p:cTn id="13" dur="500" fill="hold"/>
                                        <p:tgtEl>
                                          <p:spTgt spid="70659">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06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0659">
                                            <p:txEl>
                                              <p:pRg st="4" end="4"/>
                                            </p:txEl>
                                          </p:spTgt>
                                        </p:tgtEl>
                                        <p:attrNameLst>
                                          <p:attrName>style.visibility</p:attrName>
                                        </p:attrNameLst>
                                      </p:cBhvr>
                                      <p:to>
                                        <p:strVal val="visible"/>
                                      </p:to>
                                    </p:set>
                                    <p:anim calcmode="lin" valueType="num">
                                      <p:cBhvr additive="base">
                                        <p:cTn id="19" dur="500" fill="hold"/>
                                        <p:tgtEl>
                                          <p:spTgt spid="70659">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06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0659">
                                            <p:txEl>
                                              <p:pRg st="5" end="5"/>
                                            </p:txEl>
                                          </p:spTgt>
                                        </p:tgtEl>
                                        <p:attrNameLst>
                                          <p:attrName>style.visibility</p:attrName>
                                        </p:attrNameLst>
                                      </p:cBhvr>
                                      <p:to>
                                        <p:strVal val="visible"/>
                                      </p:to>
                                    </p:set>
                                    <p:anim calcmode="lin" valueType="num">
                                      <p:cBhvr additive="base">
                                        <p:cTn id="25" dur="500" fill="hold"/>
                                        <p:tgtEl>
                                          <p:spTgt spid="70659">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065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a:buFont typeface="Arial" pitchFamily="34" charset="0"/>
              <a:buChar char="•"/>
            </a:pPr>
            <a:r>
              <a:rPr lang="en-US" sz="2400" dirty="0">
                <a:solidFill>
                  <a:schemeClr val="tx1"/>
                </a:solidFill>
                <a:latin typeface="+mn-lt"/>
                <a:ea typeface="+mn-ea"/>
                <a:cs typeface="+mn-cs"/>
              </a:rPr>
              <a:t>What is strong delusion? The average fundamentalist will say it is something an unbeliever has from rejecting the gospel so many times, but strong delusion is synonymous with </a:t>
            </a:r>
            <a:r>
              <a:rPr lang="en-US" sz="2400" dirty="0" smtClean="0">
                <a:solidFill>
                  <a:schemeClr val="tx1"/>
                </a:solidFill>
                <a:latin typeface="+mn-lt"/>
                <a:ea typeface="+mn-ea"/>
                <a:cs typeface="+mn-cs"/>
              </a:rPr>
              <a:t>EXAPATAO </a:t>
            </a:r>
            <a:r>
              <a:rPr lang="en-US" sz="2400" dirty="0">
                <a:solidFill>
                  <a:schemeClr val="tx1"/>
                </a:solidFill>
                <a:latin typeface="+mn-lt"/>
                <a:ea typeface="+mn-ea"/>
                <a:cs typeface="+mn-cs"/>
              </a:rPr>
              <a:t>which means to be thoroughly deceived. </a:t>
            </a:r>
          </a:p>
          <a:p>
            <a:pPr>
              <a:buFontTx/>
              <a:buNone/>
            </a:pPr>
            <a:endParaRPr lang="en-US" sz="2400" dirty="0" smtClean="0"/>
          </a:p>
          <a:p>
            <a:pPr hangingPunct="0"/>
            <a:r>
              <a:rPr lang="en-US" sz="2400" dirty="0">
                <a:solidFill>
                  <a:schemeClr val="tx1"/>
                </a:solidFill>
                <a:latin typeface="+mn-lt"/>
                <a:ea typeface="+mn-ea"/>
                <a:cs typeface="+mn-cs"/>
              </a:rPr>
              <a:t>Here in effect is a command, but a command that cannot be obeyed apart from many, many acts of </a:t>
            </a:r>
            <a:r>
              <a:rPr lang="en-US" sz="2400" dirty="0" smtClean="0">
                <a:solidFill>
                  <a:schemeClr val="tx1"/>
                </a:solidFill>
                <a:latin typeface="+mn-lt"/>
                <a:ea typeface="+mn-ea"/>
                <a:cs typeface="+mn-cs"/>
              </a:rPr>
              <a:t>LEARNING AND APPLYING DOCTRINE TO ONE’S LIFE.</a:t>
            </a:r>
          </a:p>
          <a:p>
            <a:pPr hangingPunct="0"/>
            <a:endParaRPr lang="en-US" sz="2400" dirty="0" smtClean="0">
              <a:solidFill>
                <a:schemeClr val="tx1"/>
              </a:solidFill>
              <a:latin typeface="+mn-lt"/>
              <a:ea typeface="+mn-ea"/>
              <a:cs typeface="+mn-cs"/>
            </a:endParaRPr>
          </a:p>
          <a:p>
            <a:pPr hangingPunct="0"/>
            <a:r>
              <a:rPr lang="en-US" sz="2400" dirty="0" smtClean="0">
                <a:solidFill>
                  <a:schemeClr val="tx1"/>
                </a:solidFill>
                <a:latin typeface="+mn-lt"/>
                <a:ea typeface="+mn-ea"/>
                <a:cs typeface="+mn-cs"/>
              </a:rPr>
              <a:t>Therefore </a:t>
            </a:r>
            <a:r>
              <a:rPr lang="en-US" sz="2400" dirty="0">
                <a:solidFill>
                  <a:schemeClr val="tx1"/>
                </a:solidFill>
                <a:latin typeface="+mn-lt"/>
                <a:ea typeface="+mn-ea"/>
                <a:cs typeface="+mn-cs"/>
              </a:rPr>
              <a:t>the imperative mood is not used, the subjunctive mood is used. The subjunctive mood often carries the strength of the imperative mood, especially with the negative. </a:t>
            </a:r>
            <a:endParaRPr lang="en-US" sz="2400" dirty="0" smtClean="0">
              <a:solidFill>
                <a:schemeClr val="tx1"/>
              </a:solidFill>
              <a:latin typeface="+mn-lt"/>
              <a:ea typeface="+mn-ea"/>
              <a:cs typeface="+mn-cs"/>
            </a:endParaRPr>
          </a:p>
          <a:p>
            <a:pPr hangingPunct="0"/>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pPr hangingPunct="0"/>
            <a:r>
              <a:rPr lang="en-US" sz="2400" dirty="0" smtClean="0">
                <a:solidFill>
                  <a:schemeClr val="tx1"/>
                </a:solidFill>
                <a:latin typeface="+mn-lt"/>
                <a:ea typeface="+mn-ea"/>
                <a:cs typeface="+mn-cs"/>
              </a:rPr>
              <a:t>So we have the aorist active subjunctive and this is called the prohibitive subjunctive. It recognizes many free will acts of positive volition are going to be necessary to avoid this deception. </a:t>
            </a:r>
          </a:p>
          <a:p>
            <a:pPr hangingPunct="0"/>
            <a:r>
              <a:rPr lang="en-US" sz="2400" dirty="0" smtClean="0">
                <a:solidFill>
                  <a:schemeClr val="tx1"/>
                </a:solidFill>
                <a:latin typeface="+mn-lt"/>
                <a:ea typeface="+mn-ea"/>
                <a:cs typeface="+mn-cs"/>
              </a:rPr>
              <a:t>The believer himself must be free from deception. There is only one way that you can be free from deception: “Ye shall know the truth [doctrine] and doctrine shall make you free.”</a:t>
            </a:r>
          </a:p>
          <a:p>
            <a:pPr hangingPunct="0"/>
            <a:endParaRPr lang="en-US" sz="2400" dirty="0"/>
          </a:p>
          <a:p>
            <a:pPr hangingPunct="0"/>
            <a:r>
              <a:rPr lang="en-US" sz="2400" dirty="0" smtClean="0">
                <a:solidFill>
                  <a:schemeClr val="tx1"/>
                </a:solidFill>
                <a:latin typeface="+mn-lt"/>
                <a:ea typeface="+mn-ea"/>
                <a:cs typeface="+mn-cs"/>
              </a:rPr>
              <a:t>“Stand fast, therefore, in the freedom wherewith Christ has made us free… and be not entangled again in the yoke of bondage.” </a:t>
            </a:r>
          </a:p>
          <a:p>
            <a:pPr hangingPunct="0"/>
            <a:r>
              <a:rPr lang="en-US" sz="2400" dirty="0" smtClean="0">
                <a:solidFill>
                  <a:schemeClr val="tx1"/>
                </a:solidFill>
                <a:latin typeface="+mn-lt"/>
                <a:ea typeface="+mn-ea"/>
                <a:cs typeface="+mn-cs"/>
              </a:rPr>
              <a:t>The yoke of bondage is false doctrine, demon influence, Satanic doctrine entering the right lobe of the believer.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solidFill>
                  <a:schemeClr val="tx1"/>
                </a:solidFill>
                <a:latin typeface="+mn-lt"/>
                <a:ea typeface="+mn-ea"/>
                <a:cs typeface="+mn-cs"/>
              </a:rPr>
              <a:t>So we have the concept of deception and the only way to avoid it is to have doctrine in your own soul. Avoid reversionism and revolt against </a:t>
            </a:r>
            <a:r>
              <a:rPr lang="en-US" sz="2400" dirty="0" smtClean="0"/>
              <a:t>God. </a:t>
            </a:r>
            <a:r>
              <a:rPr lang="en-US" sz="2400" dirty="0" smtClean="0">
                <a:solidFill>
                  <a:schemeClr val="tx1"/>
                </a:solidFill>
                <a:latin typeface="+mn-lt"/>
                <a:ea typeface="+mn-ea"/>
                <a:cs typeface="+mn-cs"/>
              </a:rPr>
              <a:t> </a:t>
            </a:r>
          </a:p>
          <a:p>
            <a:pPr>
              <a:buFont typeface="Arial" pitchFamily="34" charset="0"/>
              <a:buChar char="•"/>
            </a:pPr>
            <a:r>
              <a:rPr lang="en-US" sz="2400" b="1" dirty="0" smtClean="0">
                <a:solidFill>
                  <a:srgbClr val="0070C0"/>
                </a:solidFill>
                <a:latin typeface="+mn-lt"/>
                <a:ea typeface="+mn-ea"/>
                <a:cs typeface="+mn-cs"/>
              </a:rPr>
              <a:t> </a:t>
            </a:r>
            <a:r>
              <a:rPr lang="en-US" sz="2400" b="1" dirty="0">
                <a:solidFill>
                  <a:srgbClr val="0070C0"/>
                </a:solidFill>
                <a:latin typeface="+mn-lt"/>
                <a:ea typeface="+mn-ea"/>
                <a:cs typeface="+mn-cs"/>
              </a:rPr>
              <a:t>“by any means.” </a:t>
            </a:r>
            <a:r>
              <a:rPr lang="en-US" sz="2400" dirty="0">
                <a:solidFill>
                  <a:schemeClr val="tx1"/>
                </a:solidFill>
                <a:latin typeface="+mn-lt"/>
                <a:ea typeface="+mn-ea"/>
                <a:cs typeface="+mn-cs"/>
              </a:rPr>
              <a:t>It means that no one should have the means of superimposing their standards on you. </a:t>
            </a:r>
            <a:r>
              <a:rPr lang="en-US" sz="2400" dirty="0" smtClean="0">
                <a:solidFill>
                  <a:schemeClr val="tx1"/>
                </a:solidFill>
                <a:latin typeface="+mn-lt"/>
                <a:ea typeface="+mn-ea"/>
                <a:cs typeface="+mn-cs"/>
              </a:rPr>
              <a:t>Don’t </a:t>
            </a:r>
            <a:r>
              <a:rPr lang="en-US" sz="2400" dirty="0">
                <a:solidFill>
                  <a:schemeClr val="tx1"/>
                </a:solidFill>
                <a:latin typeface="+mn-lt"/>
                <a:ea typeface="+mn-ea"/>
                <a:cs typeface="+mn-cs"/>
              </a:rPr>
              <a:t>let anyone deceive you by their norms and standards. </a:t>
            </a:r>
            <a:endParaRPr lang="en-US" sz="2400" dirty="0" smtClean="0">
              <a:solidFill>
                <a:schemeClr val="tx1"/>
              </a:solidFill>
              <a:latin typeface="+mn-lt"/>
              <a:ea typeface="+mn-ea"/>
              <a:cs typeface="+mn-cs"/>
            </a:endParaRPr>
          </a:p>
          <a:p>
            <a:pPr>
              <a:buFont typeface="Arial" pitchFamily="34" charset="0"/>
              <a:buChar char="•"/>
            </a:pPr>
            <a:endParaRPr lang="en-US" sz="2400" dirty="0"/>
          </a:p>
          <a:p>
            <a:pPr>
              <a:buFont typeface="Arial" pitchFamily="34" charset="0"/>
              <a:buChar char="•"/>
            </a:pPr>
            <a:r>
              <a:rPr lang="en-US" sz="2400" b="1" dirty="0" smtClean="0">
                <a:solidFill>
                  <a:srgbClr val="0070C0"/>
                </a:solidFill>
                <a:latin typeface="+mn-lt"/>
                <a:ea typeface="+mn-ea"/>
                <a:cs typeface="+mn-cs"/>
              </a:rPr>
              <a:t>“</a:t>
            </a:r>
            <a:r>
              <a:rPr lang="en-US" sz="2400" b="1" dirty="0">
                <a:solidFill>
                  <a:srgbClr val="0070C0"/>
                </a:solidFill>
                <a:latin typeface="+mn-lt"/>
                <a:ea typeface="+mn-ea"/>
                <a:cs typeface="+mn-cs"/>
              </a:rPr>
              <a:t>Let no one deceive you with their norms and standards.” </a:t>
            </a:r>
            <a:r>
              <a:rPr lang="en-US" sz="2400" dirty="0">
                <a:solidFill>
                  <a:schemeClr val="tx1"/>
                </a:solidFill>
                <a:latin typeface="+mn-lt"/>
                <a:ea typeface="+mn-ea"/>
                <a:cs typeface="+mn-cs"/>
              </a:rPr>
              <a:t>The norms and standards of this world are the norms and standards of Satan. </a:t>
            </a:r>
            <a:endParaRPr lang="en-US" sz="2400" dirty="0" smtClean="0">
              <a:solidFill>
                <a:schemeClr val="tx1"/>
              </a:solidFill>
              <a:latin typeface="+mn-lt"/>
              <a:ea typeface="+mn-ea"/>
              <a:cs typeface="+mn-cs"/>
            </a:endParaRPr>
          </a:p>
          <a:p>
            <a:pPr>
              <a:buFont typeface="Arial" pitchFamily="34" charset="0"/>
              <a:buChar char="•"/>
            </a:pPr>
            <a:endParaRPr lang="en-US" sz="2400" dirty="0"/>
          </a:p>
          <a:p>
            <a:pPr>
              <a:buFont typeface="Arial" pitchFamily="34" charset="0"/>
              <a:buChar char="•"/>
            </a:pPr>
            <a:r>
              <a:rPr lang="en-US" sz="2400" dirty="0" smtClean="0">
                <a:solidFill>
                  <a:schemeClr val="tx1"/>
                </a:solidFill>
                <a:latin typeface="+mn-lt"/>
                <a:ea typeface="+mn-ea"/>
                <a:cs typeface="+mn-cs"/>
              </a:rPr>
              <a:t>Satan’s cup contains demon </a:t>
            </a:r>
            <a:r>
              <a:rPr lang="en-US" sz="2400" dirty="0">
                <a:solidFill>
                  <a:schemeClr val="tx1"/>
                </a:solidFill>
                <a:latin typeface="+mn-lt"/>
                <a:ea typeface="+mn-ea"/>
                <a:cs typeface="+mn-cs"/>
              </a:rPr>
              <a:t>possession and demon </a:t>
            </a:r>
            <a:r>
              <a:rPr lang="en-US" sz="2400" dirty="0" smtClean="0">
                <a:solidFill>
                  <a:schemeClr val="tx1"/>
                </a:solidFill>
                <a:latin typeface="+mn-lt"/>
                <a:ea typeface="+mn-ea"/>
                <a:cs typeface="+mn-cs"/>
              </a:rPr>
              <a:t>influence.</a:t>
            </a:r>
          </a:p>
          <a:p>
            <a:pPr>
              <a:buFontTx/>
              <a:buNone/>
            </a:pPr>
            <a:endParaRPr lang="en-US" sz="2400" dirty="0" smtClean="0"/>
          </a:p>
          <a:p>
            <a:endParaRPr lang="en-US"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246063" y="930275"/>
            <a:ext cx="7772400" cy="669925"/>
          </a:xfrm>
        </p:spPr>
        <p:txBody>
          <a:bodyPr/>
          <a:lstStyle/>
          <a:p>
            <a:pPr algn="ctr"/>
            <a:r>
              <a:rPr lang="en-US" sz="3200" dirty="0"/>
              <a:t>     </a:t>
            </a:r>
            <a:r>
              <a:rPr lang="en-US" sz="3200" i="0" dirty="0">
                <a:solidFill>
                  <a:schemeClr val="tx1"/>
                </a:solidFill>
              </a:rPr>
              <a:t>Assurance to Believers 2:1-2</a:t>
            </a:r>
          </a:p>
        </p:txBody>
      </p:sp>
      <p:sp>
        <p:nvSpPr>
          <p:cNvPr id="68611" name="Rectangle 3"/>
          <p:cNvSpPr>
            <a:spLocks noGrp="1" noChangeArrowheads="1"/>
          </p:cNvSpPr>
          <p:nvPr>
            <p:ph type="body" idx="1"/>
          </p:nvPr>
        </p:nvSpPr>
        <p:spPr>
          <a:xfrm>
            <a:off x="228600" y="1600200"/>
            <a:ext cx="8686800" cy="5029200"/>
          </a:xfrm>
        </p:spPr>
        <p:txBody>
          <a:bodyPr/>
          <a:lstStyle/>
          <a:p>
            <a:endParaRPr lang="en-US" sz="2400" b="1" dirty="0" smtClean="0">
              <a:solidFill>
                <a:srgbClr val="0070C0"/>
              </a:solidFill>
            </a:endParaRPr>
          </a:p>
          <a:p>
            <a:r>
              <a:rPr lang="en-US" sz="2400" dirty="0">
                <a:solidFill>
                  <a:schemeClr val="tx1"/>
                </a:solidFill>
                <a:latin typeface="+mn-lt"/>
                <a:ea typeface="+mn-ea"/>
                <a:cs typeface="+mn-cs"/>
              </a:rPr>
              <a:t>Deception is the business of Satan. Since Satan has become the ruler of this world he has discovered that his genius is only good for deception</a:t>
            </a:r>
            <a:r>
              <a:rPr lang="en-US" sz="2400" dirty="0" smtClean="0">
                <a:solidFill>
                  <a:schemeClr val="tx1"/>
                </a:solidFill>
                <a:latin typeface="+mn-lt"/>
                <a:ea typeface="+mn-ea"/>
                <a:cs typeface="+mn-cs"/>
              </a:rPr>
              <a:t>.</a:t>
            </a:r>
          </a:p>
          <a:p>
            <a:r>
              <a:rPr lang="en-US" sz="2400" dirty="0" smtClean="0">
                <a:solidFill>
                  <a:schemeClr val="tx1"/>
                </a:solidFill>
                <a:latin typeface="+mn-lt"/>
                <a:ea typeface="+mn-ea"/>
                <a:cs typeface="+mn-cs"/>
              </a:rPr>
              <a:t>Satan </a:t>
            </a:r>
            <a:r>
              <a:rPr lang="en-US" sz="2400" dirty="0">
                <a:solidFill>
                  <a:schemeClr val="tx1"/>
                </a:solidFill>
                <a:latin typeface="+mn-lt"/>
                <a:ea typeface="+mn-ea"/>
                <a:cs typeface="+mn-cs"/>
              </a:rPr>
              <a:t>has two basic systems of </a:t>
            </a:r>
            <a:r>
              <a:rPr lang="en-US" sz="2400" dirty="0" smtClean="0">
                <a:solidFill>
                  <a:schemeClr val="tx1"/>
                </a:solidFill>
                <a:latin typeface="+mn-lt"/>
                <a:ea typeface="+mn-ea"/>
                <a:cs typeface="+mn-cs"/>
              </a:rPr>
              <a:t>deception; religion </a:t>
            </a:r>
            <a:r>
              <a:rPr lang="en-US" sz="2400" dirty="0">
                <a:solidFill>
                  <a:schemeClr val="tx1"/>
                </a:solidFill>
                <a:latin typeface="+mn-lt"/>
                <a:ea typeface="+mn-ea"/>
                <a:cs typeface="+mn-cs"/>
              </a:rPr>
              <a:t>and </a:t>
            </a:r>
            <a:r>
              <a:rPr lang="en-US" sz="2400" dirty="0" smtClean="0">
                <a:solidFill>
                  <a:schemeClr val="tx1"/>
                </a:solidFill>
                <a:latin typeface="+mn-lt"/>
                <a:ea typeface="+mn-ea"/>
                <a:cs typeface="+mn-cs"/>
              </a:rPr>
              <a:t> </a:t>
            </a:r>
            <a:r>
              <a:rPr lang="en-US" sz="2400" dirty="0">
                <a:solidFill>
                  <a:schemeClr val="tx1"/>
                </a:solidFill>
                <a:latin typeface="+mn-lt"/>
                <a:ea typeface="+mn-ea"/>
                <a:cs typeface="+mn-cs"/>
              </a:rPr>
              <a:t>revolution. </a:t>
            </a:r>
            <a:endParaRPr lang="en-US" sz="2400" dirty="0" smtClean="0">
              <a:solidFill>
                <a:schemeClr val="tx1"/>
              </a:solidFill>
              <a:latin typeface="+mn-lt"/>
              <a:ea typeface="+mn-ea"/>
              <a:cs typeface="+mn-cs"/>
            </a:endParaRPr>
          </a:p>
          <a:p>
            <a:r>
              <a:rPr lang="en-US" sz="2400" dirty="0" smtClean="0">
                <a:solidFill>
                  <a:schemeClr val="tx1"/>
                </a:solidFill>
                <a:latin typeface="+mn-lt"/>
                <a:ea typeface="+mn-ea"/>
                <a:cs typeface="+mn-cs"/>
              </a:rPr>
              <a:t>Religion </a:t>
            </a:r>
            <a:r>
              <a:rPr lang="en-US" sz="2400" dirty="0">
                <a:solidFill>
                  <a:schemeClr val="tx1"/>
                </a:solidFill>
                <a:latin typeface="+mn-lt"/>
                <a:ea typeface="+mn-ea"/>
                <a:cs typeface="+mn-cs"/>
              </a:rPr>
              <a:t>is designed to </a:t>
            </a:r>
            <a:r>
              <a:rPr lang="en-US" sz="2400" dirty="0" smtClean="0">
                <a:solidFill>
                  <a:schemeClr val="tx1"/>
                </a:solidFill>
                <a:latin typeface="+mn-lt"/>
                <a:ea typeface="+mn-ea"/>
                <a:cs typeface="+mn-cs"/>
              </a:rPr>
              <a:t>neutralize </a:t>
            </a:r>
            <a:r>
              <a:rPr lang="en-US" sz="2400" dirty="0">
                <a:solidFill>
                  <a:schemeClr val="tx1"/>
                </a:solidFill>
                <a:latin typeface="+mn-lt"/>
                <a:ea typeface="+mn-ea"/>
                <a:cs typeface="+mn-cs"/>
              </a:rPr>
              <a:t>doctrine in the angelic conflict; revolution is designed to </a:t>
            </a:r>
            <a:r>
              <a:rPr lang="en-US" sz="2400" dirty="0" smtClean="0">
                <a:solidFill>
                  <a:schemeClr val="tx1"/>
                </a:solidFill>
                <a:latin typeface="+mn-lt"/>
                <a:ea typeface="+mn-ea"/>
                <a:cs typeface="+mn-cs"/>
              </a:rPr>
              <a:t>neutralize </a:t>
            </a:r>
            <a:r>
              <a:rPr lang="en-US" sz="2400" dirty="0">
                <a:solidFill>
                  <a:schemeClr val="tx1"/>
                </a:solidFill>
                <a:latin typeface="+mn-lt"/>
                <a:ea typeface="+mn-ea"/>
                <a:cs typeface="+mn-cs"/>
              </a:rPr>
              <a:t>the laws of divine establishment in the angelic conflict. </a:t>
            </a:r>
            <a:endParaRPr lang="en-US" sz="2400" dirty="0" smtClean="0">
              <a:solidFill>
                <a:schemeClr val="tx1"/>
              </a:solidFill>
              <a:latin typeface="+mn-lt"/>
              <a:ea typeface="+mn-ea"/>
              <a:cs typeface="+mn-cs"/>
            </a:endParaRPr>
          </a:p>
          <a:p>
            <a:endParaRPr lang="en-US" sz="2400" dirty="0"/>
          </a:p>
          <a:p>
            <a:r>
              <a:rPr lang="en-US" sz="2400" dirty="0" smtClean="0">
                <a:solidFill>
                  <a:schemeClr val="tx1"/>
                </a:solidFill>
                <a:latin typeface="+mn-lt"/>
                <a:ea typeface="+mn-ea"/>
                <a:cs typeface="+mn-cs"/>
              </a:rPr>
              <a:t>In </a:t>
            </a:r>
            <a:r>
              <a:rPr lang="en-US" sz="2400" dirty="0">
                <a:solidFill>
                  <a:schemeClr val="tx1"/>
                </a:solidFill>
                <a:latin typeface="+mn-lt"/>
                <a:ea typeface="+mn-ea"/>
                <a:cs typeface="+mn-cs"/>
              </a:rPr>
              <a:t>the first part of this chapter it is Bible doctrine which is under attack. </a:t>
            </a:r>
            <a:endParaRPr lang="en-US" sz="2400" b="1" dirty="0" smtClean="0">
              <a:solidFill>
                <a:srgbClr val="0070C0"/>
              </a:solidFill>
            </a:endParaRPr>
          </a:p>
          <a:p>
            <a:pPr>
              <a:buFontTx/>
              <a:buNone/>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8611">
                                            <p:txEl>
                                              <p:pRg st="1" end="1"/>
                                            </p:txEl>
                                          </p:spTgt>
                                        </p:tgtEl>
                                        <p:attrNameLst>
                                          <p:attrName>style.visibility</p:attrName>
                                        </p:attrNameLst>
                                      </p:cBhvr>
                                      <p:to>
                                        <p:strVal val="visible"/>
                                      </p:to>
                                    </p:set>
                                    <p:anim calcmode="lin" valueType="num">
                                      <p:cBhvr additive="base">
                                        <p:cTn id="7" dur="500" fill="hold"/>
                                        <p:tgtEl>
                                          <p:spTgt spid="68611">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86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8611">
                                            <p:txEl>
                                              <p:pRg st="2" end="2"/>
                                            </p:txEl>
                                          </p:spTgt>
                                        </p:tgtEl>
                                        <p:attrNameLst>
                                          <p:attrName>style.visibility</p:attrName>
                                        </p:attrNameLst>
                                      </p:cBhvr>
                                      <p:to>
                                        <p:strVal val="visible"/>
                                      </p:to>
                                    </p:set>
                                    <p:anim calcmode="lin" valueType="num">
                                      <p:cBhvr additive="base">
                                        <p:cTn id="13" dur="500" fill="hold"/>
                                        <p:tgtEl>
                                          <p:spTgt spid="6861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86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anim calcmode="lin" valueType="num">
                                      <p:cBhvr additive="base">
                                        <p:cTn id="19" dur="500" fill="hold"/>
                                        <p:tgtEl>
                                          <p:spTgt spid="68611">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86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68611">
                                            <p:txEl>
                                              <p:pRg st="5" end="5"/>
                                            </p:txEl>
                                          </p:spTgt>
                                        </p:tgtEl>
                                        <p:attrNameLst>
                                          <p:attrName>style.visibility</p:attrName>
                                        </p:attrNameLst>
                                      </p:cBhvr>
                                      <p:to>
                                        <p:strVal val="visible"/>
                                      </p:to>
                                    </p:set>
                                    <p:anim calcmode="lin" valueType="num">
                                      <p:cBhvr additive="base">
                                        <p:cTn id="25" dur="500" fill="hold"/>
                                        <p:tgtEl>
                                          <p:spTgt spid="68611">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6861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a:buFont typeface="Arial" pitchFamily="34" charset="0"/>
              <a:buChar char="•"/>
            </a:pPr>
            <a:r>
              <a:rPr lang="en-US" sz="2400" dirty="0" smtClean="0">
                <a:solidFill>
                  <a:schemeClr val="tx1"/>
                </a:solidFill>
                <a:latin typeface="+mn-lt"/>
                <a:ea typeface="+mn-ea"/>
                <a:cs typeface="+mn-cs"/>
              </a:rPr>
              <a:t>Satan’s cup of poison enters the vacuum into the right lobe by scar tissue, by negative volition toward doctrine, where by the doctrine of demons — 1 Timothy 4:1 — actually hits the right lobe, the frame of reference, enters into the memory center.</a:t>
            </a:r>
          </a:p>
          <a:p>
            <a:pPr>
              <a:buFont typeface="Arial" pitchFamily="34" charset="0"/>
              <a:buChar char="•"/>
            </a:pPr>
            <a:endParaRPr lang="en-US" sz="2400" dirty="0"/>
          </a:p>
          <a:p>
            <a:pPr>
              <a:buFont typeface="Arial" pitchFamily="34" charset="0"/>
              <a:buChar char="•"/>
            </a:pPr>
            <a:r>
              <a:rPr lang="en-US" sz="2400" dirty="0" smtClean="0">
                <a:solidFill>
                  <a:schemeClr val="tx1"/>
                </a:solidFill>
                <a:latin typeface="+mn-lt"/>
                <a:ea typeface="+mn-ea"/>
                <a:cs typeface="+mn-cs"/>
              </a:rPr>
              <a:t>Satan provides the reversionist a new vocabulary: “love everyone, be nice to your enemies, try to lead the way to world peace by disarmament, etc.” </a:t>
            </a:r>
          </a:p>
          <a:p>
            <a:pPr>
              <a:buFont typeface="Arial" pitchFamily="34" charset="0"/>
              <a:buChar char="•"/>
            </a:pPr>
            <a:endParaRPr lang="en-US" sz="2400" dirty="0"/>
          </a:p>
          <a:p>
            <a:pPr>
              <a:buFont typeface="Arial" pitchFamily="34" charset="0"/>
              <a:buChar char="•"/>
            </a:pPr>
            <a:r>
              <a:rPr lang="en-US" sz="2400" dirty="0" smtClean="0">
                <a:solidFill>
                  <a:schemeClr val="tx1"/>
                </a:solidFill>
                <a:latin typeface="+mn-lt"/>
                <a:ea typeface="+mn-ea"/>
                <a:cs typeface="+mn-cs"/>
              </a:rPr>
              <a:t>These vocabularies lead to crusader arrogance categories — “let’s purify the air, sustainability of environment, global warming, environmental terrorism, communistic agenda promoted in schools through collective agreement rather than individuality, etc.”</a:t>
            </a:r>
          </a:p>
          <a:p>
            <a:pPr>
              <a:buFont typeface="Arial" pitchFamily="34" charset="0"/>
              <a:buChar char="•"/>
            </a:pP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pPr>
              <a:buFont typeface="Arial" pitchFamily="34" charset="0"/>
              <a:buChar char="•"/>
            </a:pPr>
            <a:r>
              <a:rPr lang="en-US" sz="2400" dirty="0" smtClean="0">
                <a:solidFill>
                  <a:schemeClr val="tx1"/>
                </a:solidFill>
                <a:latin typeface="+mn-lt"/>
                <a:ea typeface="+mn-ea"/>
                <a:cs typeface="+mn-cs"/>
              </a:rPr>
              <a:t>This results in a satanic set of norms and standards such as liberalism, communism, demonism, etc. </a:t>
            </a:r>
          </a:p>
          <a:p>
            <a:pPr>
              <a:buFont typeface="Arial" pitchFamily="34" charset="0"/>
              <a:buChar char="•"/>
            </a:pPr>
            <a:endParaRPr lang="en-US" sz="2400" dirty="0" smtClean="0"/>
          </a:p>
          <a:p>
            <a:pPr>
              <a:buFont typeface="Arial" pitchFamily="34" charset="0"/>
              <a:buChar char="•"/>
            </a:pPr>
            <a:r>
              <a:rPr lang="en-US" sz="2400" dirty="0" smtClean="0"/>
              <a:t>Satanic destruction of Judeo-Christian values by means of promotion of homosexuality, socialism, surrendering freewill to big brother govt., eliminate morality, liberalize news media, etc.</a:t>
            </a:r>
            <a:endParaRPr lang="en-US" sz="2400" dirty="0"/>
          </a:p>
          <a:p>
            <a:pPr>
              <a:buFont typeface="Arial" pitchFamily="34" charset="0"/>
              <a:buChar char="•"/>
            </a:pPr>
            <a:r>
              <a:rPr lang="en-US" sz="2400" dirty="0" smtClean="0">
                <a:solidFill>
                  <a:schemeClr val="tx1"/>
                </a:solidFill>
                <a:latin typeface="+mn-lt"/>
                <a:ea typeface="+mn-ea"/>
                <a:cs typeface="+mn-cs"/>
              </a:rPr>
              <a:t>Instead of the Word of God on your launching </a:t>
            </a:r>
            <a:r>
              <a:rPr lang="en-US" sz="2400" dirty="0" smtClean="0"/>
              <a:t>pad you are full of a false </a:t>
            </a:r>
            <a:r>
              <a:rPr lang="en-US" sz="2400" dirty="0" smtClean="0">
                <a:solidFill>
                  <a:schemeClr val="tx1"/>
                </a:solidFill>
                <a:latin typeface="+mn-lt"/>
                <a:ea typeface="+mn-ea"/>
                <a:cs typeface="+mn-cs"/>
              </a:rPr>
              <a:t>brotherly love, the greater good for the greater number, and all of the Satanic doctrines.</a:t>
            </a:r>
          </a:p>
          <a:p>
            <a:pPr>
              <a:buFont typeface="Arial" pitchFamily="34" charset="0"/>
              <a:buChar char="•"/>
            </a:pPr>
            <a:endParaRPr lang="en-US" sz="2400" dirty="0" smtClean="0">
              <a:solidFill>
                <a:schemeClr val="tx1"/>
              </a:solidFill>
              <a:latin typeface="+mn-lt"/>
              <a:ea typeface="+mn-ea"/>
              <a:cs typeface="+mn-cs"/>
            </a:endParaRPr>
          </a:p>
          <a:p>
            <a:pPr>
              <a:buFont typeface="Arial" pitchFamily="34" charset="0"/>
              <a:buChar char="•"/>
            </a:pPr>
            <a:r>
              <a:rPr lang="en-US" sz="2400" dirty="0" smtClean="0">
                <a:solidFill>
                  <a:schemeClr val="tx1"/>
                </a:solidFill>
                <a:latin typeface="+mn-lt"/>
                <a:ea typeface="+mn-ea"/>
                <a:cs typeface="+mn-cs"/>
              </a:rPr>
              <a:t>All of these things are designed by Satan </a:t>
            </a:r>
            <a:r>
              <a:rPr lang="en-US" sz="2400" u="sng" dirty="0" smtClean="0">
                <a:solidFill>
                  <a:schemeClr val="tx1"/>
                </a:solidFill>
                <a:latin typeface="+mn-lt"/>
                <a:ea typeface="+mn-ea"/>
                <a:cs typeface="+mn-cs"/>
              </a:rPr>
              <a:t>to capture the soul of the believer and make the believer work for him</a:t>
            </a:r>
            <a:r>
              <a:rPr lang="en-US" sz="2400" dirty="0" smtClean="0">
                <a:solidFill>
                  <a:schemeClr val="tx1"/>
                </a:solidFill>
                <a:latin typeface="+mn-lt"/>
                <a:ea typeface="+mn-ea"/>
                <a:cs typeface="+mn-cs"/>
              </a:rPr>
              <a:t>. The only protection is doctrine. </a:t>
            </a:r>
          </a:p>
          <a:p>
            <a:pPr>
              <a:buFont typeface="Arial" pitchFamily="34" charset="0"/>
              <a:buChar char="•"/>
            </a:pPr>
            <a:endParaRPr lang="en-US" sz="2400" dirty="0" smtClean="0">
              <a:solidFill>
                <a:schemeClr val="tx1"/>
              </a:solidFill>
              <a:latin typeface="+mn-lt"/>
              <a:ea typeface="+mn-ea"/>
              <a:cs typeface="+mn-cs"/>
            </a:endParaRPr>
          </a:p>
          <a:p>
            <a:pPr>
              <a:buFontTx/>
              <a:buNone/>
            </a:pPr>
            <a:endParaRPr lang="en-US" dirty="0" smtClean="0"/>
          </a:p>
          <a:p>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r>
              <a:rPr lang="en-US" sz="2400" dirty="0">
                <a:solidFill>
                  <a:schemeClr val="tx1"/>
                </a:solidFill>
                <a:latin typeface="+mn-lt"/>
                <a:ea typeface="+mn-ea"/>
                <a:cs typeface="+mn-cs"/>
              </a:rPr>
              <a:t>What can demons do to believers? </a:t>
            </a:r>
            <a:endParaRPr lang="en-US" sz="2400" dirty="0"/>
          </a:p>
          <a:p>
            <a:r>
              <a:rPr lang="en-US" sz="2400" dirty="0" smtClean="0">
                <a:solidFill>
                  <a:schemeClr val="tx1"/>
                </a:solidFill>
                <a:latin typeface="+mn-lt"/>
                <a:ea typeface="+mn-ea"/>
                <a:cs typeface="+mn-cs"/>
              </a:rPr>
              <a:t>The </a:t>
            </a:r>
            <a:r>
              <a:rPr lang="en-US" sz="2400" dirty="0">
                <a:solidFill>
                  <a:schemeClr val="tx1"/>
                </a:solidFill>
                <a:latin typeface="+mn-lt"/>
                <a:ea typeface="+mn-ea"/>
                <a:cs typeface="+mn-cs"/>
              </a:rPr>
              <a:t>body of the believer is the temple of the Holy Spirit. The only thing demons can do is influence</a:t>
            </a:r>
            <a:r>
              <a:rPr lang="en-US" sz="2400" dirty="0" smtClean="0">
                <a:solidFill>
                  <a:schemeClr val="tx1"/>
                </a:solidFill>
                <a:latin typeface="+mn-lt"/>
                <a:ea typeface="+mn-ea"/>
                <a:cs typeface="+mn-cs"/>
              </a:rPr>
              <a:t>.</a:t>
            </a:r>
          </a:p>
          <a:p>
            <a:endParaRPr lang="en-US" sz="2400" dirty="0"/>
          </a:p>
          <a:p>
            <a:r>
              <a:rPr lang="en-US" sz="2400" dirty="0" smtClean="0">
                <a:solidFill>
                  <a:schemeClr val="tx1"/>
                </a:solidFill>
                <a:latin typeface="+mn-lt"/>
                <a:ea typeface="+mn-ea"/>
                <a:cs typeface="+mn-cs"/>
              </a:rPr>
              <a:t> </a:t>
            </a:r>
            <a:r>
              <a:rPr lang="en-US" sz="2400" dirty="0">
                <a:solidFill>
                  <a:schemeClr val="tx1"/>
                </a:solidFill>
                <a:latin typeface="+mn-lt"/>
                <a:ea typeface="+mn-ea"/>
                <a:cs typeface="+mn-cs"/>
              </a:rPr>
              <a:t>But demon influence often takes on all the characteristics of </a:t>
            </a:r>
            <a:r>
              <a:rPr lang="en-US" sz="2400" dirty="0" smtClean="0">
                <a:solidFill>
                  <a:schemeClr val="tx1"/>
                </a:solidFill>
                <a:latin typeface="+mn-lt"/>
                <a:ea typeface="+mn-ea"/>
                <a:cs typeface="+mn-cs"/>
              </a:rPr>
              <a:t>possession when a Christian is deceived by evil and accepts the Satanic Agenda ( control through socialism, communism, then mass murder of those who disagree with it). </a:t>
            </a:r>
            <a:endParaRPr lang="en-US" sz="2400" dirty="0"/>
          </a:p>
          <a:p>
            <a:r>
              <a:rPr lang="en-US" sz="2400" dirty="0" smtClean="0">
                <a:solidFill>
                  <a:schemeClr val="tx1"/>
                </a:solidFill>
                <a:latin typeface="+mn-lt"/>
                <a:ea typeface="+mn-ea"/>
                <a:cs typeface="+mn-cs"/>
              </a:rPr>
              <a:t>Demon </a:t>
            </a:r>
            <a:r>
              <a:rPr lang="en-US" sz="2400" dirty="0">
                <a:solidFill>
                  <a:schemeClr val="tx1"/>
                </a:solidFill>
                <a:latin typeface="+mn-lt"/>
                <a:ea typeface="+mn-ea"/>
                <a:cs typeface="+mn-cs"/>
              </a:rPr>
              <a:t>influence is a greater power than demon possession, so the greatest power of Satanic influence is on the believer. </a:t>
            </a:r>
            <a:endParaRPr lang="en-US" sz="2400" dirty="0" smtClean="0">
              <a:solidFill>
                <a:schemeClr val="tx1"/>
              </a:solidFill>
              <a:latin typeface="+mn-lt"/>
              <a:ea typeface="+mn-ea"/>
              <a:cs typeface="+mn-cs"/>
            </a:endParaRPr>
          </a:p>
          <a:p>
            <a:endParaRPr lang="en-US" sz="2400" dirty="0"/>
          </a:p>
          <a:p>
            <a:r>
              <a:rPr lang="en-US" sz="2400" dirty="0" smtClean="0">
                <a:solidFill>
                  <a:schemeClr val="tx1"/>
                </a:solidFill>
                <a:latin typeface="+mn-lt"/>
                <a:ea typeface="+mn-ea"/>
                <a:cs typeface="+mn-cs"/>
              </a:rPr>
              <a:t>We </a:t>
            </a:r>
            <a:r>
              <a:rPr lang="en-US" sz="2400" dirty="0">
                <a:solidFill>
                  <a:schemeClr val="tx1"/>
                </a:solidFill>
                <a:latin typeface="+mn-lt"/>
                <a:ea typeface="+mn-ea"/>
                <a:cs typeface="+mn-cs"/>
              </a:rPr>
              <a:t>have three means of deception, </a:t>
            </a:r>
            <a:r>
              <a:rPr lang="en-US" sz="2400" b="1" dirty="0" smtClean="0">
                <a:solidFill>
                  <a:srgbClr val="0070C0"/>
                </a:solidFill>
                <a:latin typeface="+mn-lt"/>
                <a:ea typeface="+mn-ea"/>
                <a:cs typeface="+mn-cs"/>
              </a:rPr>
              <a:t>2:2 </a:t>
            </a:r>
            <a:r>
              <a:rPr lang="en-US" sz="2400" b="1" dirty="0">
                <a:solidFill>
                  <a:srgbClr val="0070C0"/>
                </a:solidFill>
                <a:latin typeface="+mn-lt"/>
                <a:ea typeface="+mn-ea"/>
                <a:cs typeface="+mn-cs"/>
              </a:rPr>
              <a:t>— “by spirit” </a:t>
            </a:r>
            <a:r>
              <a:rPr lang="en-US" sz="2400" dirty="0">
                <a:solidFill>
                  <a:schemeClr val="tx1"/>
                </a:solidFill>
                <a:latin typeface="+mn-lt"/>
                <a:ea typeface="+mn-ea"/>
                <a:cs typeface="+mn-cs"/>
              </a:rPr>
              <a:t>refers to doctrine of demons; </a:t>
            </a:r>
            <a:r>
              <a:rPr lang="en-US" sz="2400" b="1" dirty="0">
                <a:solidFill>
                  <a:srgbClr val="0070C0"/>
                </a:solidFill>
                <a:latin typeface="+mn-lt"/>
                <a:ea typeface="+mn-ea"/>
                <a:cs typeface="+mn-cs"/>
              </a:rPr>
              <a:t>“by word” </a:t>
            </a:r>
            <a:r>
              <a:rPr lang="en-US" sz="2400" dirty="0">
                <a:solidFill>
                  <a:schemeClr val="tx1"/>
                </a:solidFill>
                <a:latin typeface="+mn-lt"/>
                <a:ea typeface="+mn-ea"/>
                <a:cs typeface="+mn-cs"/>
              </a:rPr>
              <a:t>is the oral communication of false teachers; </a:t>
            </a:r>
            <a:r>
              <a:rPr lang="en-US" sz="2400" b="1" dirty="0">
                <a:solidFill>
                  <a:srgbClr val="0070C0"/>
                </a:solidFill>
                <a:latin typeface="+mn-lt"/>
                <a:ea typeface="+mn-ea"/>
                <a:cs typeface="+mn-cs"/>
              </a:rPr>
              <a:t>“by letter” </a:t>
            </a:r>
            <a:r>
              <a:rPr lang="en-US" sz="2400" dirty="0">
                <a:solidFill>
                  <a:schemeClr val="tx1"/>
                </a:solidFill>
                <a:latin typeface="+mn-lt"/>
                <a:ea typeface="+mn-ea"/>
                <a:cs typeface="+mn-cs"/>
              </a:rPr>
              <a:t>refers to forged documents</a:t>
            </a:r>
            <a:r>
              <a:rPr lang="en-US" sz="2400" dirty="0" smtClean="0">
                <a:solidFill>
                  <a:schemeClr val="tx1"/>
                </a:solidFill>
                <a:latin typeface="+mn-lt"/>
                <a:ea typeface="+mn-ea"/>
                <a:cs typeface="+mn-cs"/>
              </a:rPr>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b="1" dirty="0" smtClean="0">
                <a:solidFill>
                  <a:srgbClr val="0070C0"/>
                </a:solidFill>
              </a:rPr>
              <a:t>“for it will not come unless the apostasy comes first, and the man of lawlessness is revealed, the son of destruction.” </a:t>
            </a:r>
          </a:p>
          <a:p>
            <a:pPr hangingPunct="0"/>
            <a:r>
              <a:rPr lang="en-US" sz="2400" b="1" dirty="0" smtClean="0">
                <a:solidFill>
                  <a:srgbClr val="0070C0"/>
                </a:solidFill>
                <a:latin typeface="+mn-lt"/>
                <a:ea typeface="+mn-ea"/>
                <a:cs typeface="+mn-cs"/>
              </a:rPr>
              <a:t>“for it will not come” </a:t>
            </a:r>
            <a:r>
              <a:rPr lang="en-US" sz="2400" dirty="0" smtClean="0">
                <a:solidFill>
                  <a:srgbClr val="0070C0"/>
                </a:solidFill>
                <a:latin typeface="+mn-lt"/>
                <a:ea typeface="+mn-ea"/>
                <a:cs typeface="+mn-cs"/>
              </a:rPr>
              <a:t> (</a:t>
            </a:r>
            <a:r>
              <a:rPr lang="en-US" sz="2400" b="1" dirty="0" smtClean="0">
                <a:solidFill>
                  <a:srgbClr val="0070C0"/>
                </a:solidFill>
                <a:latin typeface="+mn-lt"/>
                <a:ea typeface="+mn-ea"/>
                <a:cs typeface="+mn-cs"/>
              </a:rPr>
              <a:t> </a:t>
            </a:r>
            <a:r>
              <a:rPr lang="en-US" sz="2400" dirty="0" smtClean="0">
                <a:solidFill>
                  <a:schemeClr val="tx1"/>
                </a:solidFill>
                <a:latin typeface="+mn-lt"/>
                <a:ea typeface="+mn-ea"/>
                <a:cs typeface="+mn-cs"/>
              </a:rPr>
              <a:t>AASubj – ERCHOMAI – to come. The day of the Lord or second advent will not come until the apostasy comes first )</a:t>
            </a:r>
            <a:r>
              <a:rPr lang="en-US" sz="2400" b="1" dirty="0" smtClean="0">
                <a:solidFill>
                  <a:srgbClr val="0070C0"/>
                </a:solidFill>
                <a:latin typeface="+mn-lt"/>
                <a:ea typeface="+mn-ea"/>
                <a:cs typeface="+mn-cs"/>
              </a:rPr>
              <a:t> </a:t>
            </a:r>
          </a:p>
          <a:p>
            <a:pPr hangingPunct="0"/>
            <a:endParaRPr lang="en-US" sz="2400" b="1" dirty="0">
              <a:solidFill>
                <a:srgbClr val="0070C0"/>
              </a:solidFill>
            </a:endParaRPr>
          </a:p>
          <a:p>
            <a:pPr hangingPunct="0"/>
            <a:r>
              <a:rPr lang="en-US" sz="2400" b="1" dirty="0" smtClean="0">
                <a:solidFill>
                  <a:srgbClr val="0070C0"/>
                </a:solidFill>
                <a:latin typeface="+mn-lt"/>
                <a:ea typeface="+mn-ea"/>
                <a:cs typeface="+mn-cs"/>
              </a:rPr>
              <a:t>“unless the apostasy comes </a:t>
            </a:r>
            <a:r>
              <a:rPr lang="en-US" sz="2400" b="1" u="sng" dirty="0">
                <a:solidFill>
                  <a:srgbClr val="0070C0"/>
                </a:solidFill>
                <a:latin typeface="+mn-lt"/>
                <a:ea typeface="+mn-ea"/>
                <a:cs typeface="+mn-cs"/>
              </a:rPr>
              <a:t>first”</a:t>
            </a:r>
            <a:r>
              <a:rPr lang="en-US" sz="2400" b="1" dirty="0">
                <a:solidFill>
                  <a:srgbClr val="0070C0"/>
                </a:solidFill>
                <a:latin typeface="+mn-lt"/>
                <a:ea typeface="+mn-ea"/>
                <a:cs typeface="+mn-cs"/>
              </a:rPr>
              <a:t> </a:t>
            </a:r>
            <a:r>
              <a:rPr lang="en-US" sz="2400" dirty="0" smtClean="0">
                <a:solidFill>
                  <a:schemeClr val="tx1"/>
                </a:solidFill>
                <a:latin typeface="+mn-lt"/>
                <a:ea typeface="+mn-ea"/>
                <a:cs typeface="+mn-cs"/>
              </a:rPr>
              <a:t>— </a:t>
            </a:r>
            <a:r>
              <a:rPr lang="en-US" sz="2400" dirty="0">
                <a:solidFill>
                  <a:schemeClr val="tx1"/>
                </a:solidFill>
                <a:latin typeface="+mn-lt"/>
                <a:ea typeface="+mn-ea"/>
                <a:cs typeface="+mn-cs"/>
              </a:rPr>
              <a:t>The subjunctive mood indicates that at this point the great </a:t>
            </a:r>
            <a:r>
              <a:rPr lang="en-US" sz="2400" dirty="0" smtClean="0">
                <a:solidFill>
                  <a:schemeClr val="tx1"/>
                </a:solidFill>
                <a:latin typeface="+mn-lt"/>
                <a:ea typeface="+mn-ea"/>
                <a:cs typeface="+mn-cs"/>
              </a:rPr>
              <a:t>apostasy (departure or Rapture)  </a:t>
            </a:r>
            <a:r>
              <a:rPr lang="en-US" sz="2400" dirty="0">
                <a:solidFill>
                  <a:schemeClr val="tx1"/>
                </a:solidFill>
                <a:latin typeface="+mn-lt"/>
                <a:ea typeface="+mn-ea"/>
                <a:cs typeface="+mn-cs"/>
              </a:rPr>
              <a:t>is merely potential, which would give the Thessalonians a clear idea that the Rapture was not going to occur during their lifetime. </a:t>
            </a:r>
            <a:endParaRPr lang="en-US" sz="2400" dirty="0" smtClean="0">
              <a:solidFill>
                <a:schemeClr val="tx1"/>
              </a:solidFill>
              <a:latin typeface="+mn-lt"/>
              <a:ea typeface="+mn-ea"/>
              <a:cs typeface="+mn-cs"/>
            </a:endParaRPr>
          </a:p>
          <a:p>
            <a:pPr hangingPunct="0"/>
            <a:r>
              <a:rPr lang="en-US" sz="2400" dirty="0" smtClean="0">
                <a:solidFill>
                  <a:schemeClr val="tx1"/>
                </a:solidFill>
                <a:latin typeface="+mn-lt"/>
                <a:ea typeface="+mn-ea"/>
                <a:cs typeface="+mn-cs"/>
              </a:rPr>
              <a:t>It </a:t>
            </a:r>
            <a:r>
              <a:rPr lang="en-US" sz="2400" dirty="0">
                <a:solidFill>
                  <a:schemeClr val="tx1"/>
                </a:solidFill>
                <a:latin typeface="+mn-lt"/>
                <a:ea typeface="+mn-ea"/>
                <a:cs typeface="+mn-cs"/>
              </a:rPr>
              <a:t>will occur, but not in the apostolic generation.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endParaRPr lang="en-US" sz="2400" b="1" dirty="0" smtClean="0">
              <a:solidFill>
                <a:srgbClr val="0070C0"/>
              </a:solidFill>
              <a:latin typeface="+mn-lt"/>
              <a:ea typeface="+mn-ea"/>
              <a:cs typeface="+mn-cs"/>
            </a:endParaRPr>
          </a:p>
          <a:p>
            <a:r>
              <a:rPr lang="en-US" sz="2400" b="1" dirty="0" smtClean="0">
                <a:solidFill>
                  <a:srgbClr val="0070C0"/>
                </a:solidFill>
                <a:latin typeface="+mn-lt"/>
                <a:ea typeface="+mn-ea"/>
                <a:cs typeface="+mn-cs"/>
              </a:rPr>
              <a:t>“the apostasy” </a:t>
            </a:r>
            <a:r>
              <a:rPr lang="en-US" sz="2400" dirty="0" smtClean="0">
                <a:solidFill>
                  <a:schemeClr val="tx1"/>
                </a:solidFill>
                <a:latin typeface="+mn-lt"/>
                <a:ea typeface="+mn-ea"/>
                <a:cs typeface="+mn-cs"/>
              </a:rPr>
              <a:t>- </a:t>
            </a:r>
            <a:r>
              <a:rPr lang="en-US" sz="2400" dirty="0" smtClean="0"/>
              <a:t> (APOSTASIA ) is translated “depart”.  APOSTASIA occurs only twice: in this context where it means departure, and in Acts 21:21 where it is translated “forsake” and should be translated “depart.” </a:t>
            </a:r>
          </a:p>
          <a:p>
            <a:endParaRPr lang="en-US" sz="2400" dirty="0" smtClean="0"/>
          </a:p>
          <a:p>
            <a:pPr>
              <a:buFont typeface="Arial" pitchFamily="34" charset="0"/>
              <a:buChar char="•"/>
            </a:pPr>
            <a:r>
              <a:rPr lang="en-US" sz="2400" dirty="0" smtClean="0"/>
              <a:t>APOSTASIA</a:t>
            </a:r>
            <a:r>
              <a:rPr lang="en-US" sz="2400" i="1" dirty="0" smtClean="0"/>
              <a:t> </a:t>
            </a:r>
            <a:r>
              <a:rPr lang="en-US" sz="2400" dirty="0" smtClean="0"/>
              <a:t>in 2 Thess 2:3 with the definite article refers to the Rapture of the Church</a:t>
            </a:r>
            <a:r>
              <a:rPr lang="en-US" sz="2400" b="1" dirty="0" smtClean="0">
                <a:solidFill>
                  <a:srgbClr val="0070C0"/>
                </a:solidFill>
              </a:rPr>
              <a:t>, “the departure”. </a:t>
            </a:r>
          </a:p>
          <a:p>
            <a:pPr>
              <a:buFont typeface="Arial" pitchFamily="34" charset="0"/>
              <a:buChar char="•"/>
            </a:pPr>
            <a:endParaRPr lang="en-US" sz="2400" b="1" dirty="0" smtClean="0">
              <a:solidFill>
                <a:srgbClr val="0070C0"/>
              </a:solidFill>
            </a:endParaRPr>
          </a:p>
          <a:p>
            <a:r>
              <a:rPr lang="en-US" sz="2400" dirty="0" smtClean="0"/>
              <a:t>The Aor. Act. Subj. of ERCHOMAI.  The Rapture is an absolute but it is going to take, under the constantive view, all believers of the Church Age and move them out. </a:t>
            </a:r>
          </a:p>
          <a:p>
            <a:pPr>
              <a:buFont typeface="Arial" pitchFamily="34" charset="0"/>
              <a:buChar char="•"/>
            </a:pPr>
            <a:endParaRPr lang="en-US" sz="2400" dirty="0" smtClean="0"/>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246063" y="930275"/>
            <a:ext cx="7772400" cy="822325"/>
          </a:xfrm>
        </p:spPr>
        <p:txBody>
          <a:bodyPr/>
          <a:lstStyle/>
          <a:p>
            <a:r>
              <a:rPr lang="en-US" i="0">
                <a:solidFill>
                  <a:schemeClr val="tx1"/>
                </a:solidFill>
              </a:rPr>
              <a:t>              Sequence of Events</a:t>
            </a:r>
          </a:p>
        </p:txBody>
      </p:sp>
      <p:sp>
        <p:nvSpPr>
          <p:cNvPr id="87043" name="Line 3"/>
          <p:cNvSpPr>
            <a:spLocks noChangeShapeType="1"/>
          </p:cNvSpPr>
          <p:nvPr/>
        </p:nvSpPr>
        <p:spPr bwMode="auto">
          <a:xfrm>
            <a:off x="685800" y="3733800"/>
            <a:ext cx="7848600" cy="0"/>
          </a:xfrm>
          <a:prstGeom prst="line">
            <a:avLst/>
          </a:prstGeom>
          <a:noFill/>
          <a:ln w="9525">
            <a:solidFill>
              <a:schemeClr val="tx1"/>
            </a:solidFill>
            <a:round/>
            <a:headEnd/>
            <a:tailEnd type="triangle" w="med" len="med"/>
          </a:ln>
          <a:effectLst/>
        </p:spPr>
        <p:txBody>
          <a:bodyPr wrap="none"/>
          <a:lstStyle/>
          <a:p>
            <a:endParaRPr lang="en-US"/>
          </a:p>
        </p:txBody>
      </p:sp>
      <p:sp>
        <p:nvSpPr>
          <p:cNvPr id="87044" name="AutoShape 4"/>
          <p:cNvSpPr>
            <a:spLocks noChangeArrowheads="1"/>
          </p:cNvSpPr>
          <p:nvPr/>
        </p:nvSpPr>
        <p:spPr bwMode="auto">
          <a:xfrm>
            <a:off x="4724400" y="2895600"/>
            <a:ext cx="685800" cy="6858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87045" name="Oval 5"/>
          <p:cNvSpPr>
            <a:spLocks noChangeArrowheads="1"/>
          </p:cNvSpPr>
          <p:nvPr/>
        </p:nvSpPr>
        <p:spPr bwMode="auto">
          <a:xfrm>
            <a:off x="4343400" y="1752600"/>
            <a:ext cx="1600200" cy="838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7046" name="Line 6"/>
          <p:cNvSpPr>
            <a:spLocks noChangeShapeType="1"/>
          </p:cNvSpPr>
          <p:nvPr/>
        </p:nvSpPr>
        <p:spPr bwMode="auto">
          <a:xfrm>
            <a:off x="5486400" y="3733800"/>
            <a:ext cx="0" cy="762000"/>
          </a:xfrm>
          <a:prstGeom prst="line">
            <a:avLst/>
          </a:prstGeom>
          <a:noFill/>
          <a:ln w="9525">
            <a:solidFill>
              <a:schemeClr val="tx1"/>
            </a:solidFill>
            <a:round/>
            <a:headEnd/>
            <a:tailEnd type="triangle" w="med" len="med"/>
          </a:ln>
          <a:effectLst/>
        </p:spPr>
        <p:txBody>
          <a:bodyPr wrap="none"/>
          <a:lstStyle/>
          <a:p>
            <a:endParaRPr lang="en-US"/>
          </a:p>
        </p:txBody>
      </p:sp>
      <p:sp>
        <p:nvSpPr>
          <p:cNvPr id="87047" name="Text Box 7"/>
          <p:cNvSpPr txBox="1">
            <a:spLocks noChangeArrowheads="1"/>
          </p:cNvSpPr>
          <p:nvPr/>
        </p:nvSpPr>
        <p:spPr bwMode="auto">
          <a:xfrm>
            <a:off x="685800" y="3124200"/>
            <a:ext cx="2057400" cy="519113"/>
          </a:xfrm>
          <a:prstGeom prst="rect">
            <a:avLst/>
          </a:prstGeom>
          <a:noFill/>
          <a:ln w="9525">
            <a:noFill/>
            <a:miter lim="800000"/>
            <a:headEnd/>
            <a:tailEnd/>
          </a:ln>
          <a:effectLst/>
        </p:spPr>
        <p:txBody>
          <a:bodyPr>
            <a:spAutoFit/>
          </a:bodyPr>
          <a:lstStyle/>
          <a:p>
            <a:pPr>
              <a:spcBef>
                <a:spcPct val="50000"/>
              </a:spcBef>
            </a:pPr>
            <a:r>
              <a:rPr lang="en-US" sz="2800" b="1"/>
              <a:t>Church Age</a:t>
            </a:r>
          </a:p>
        </p:txBody>
      </p:sp>
      <p:sp>
        <p:nvSpPr>
          <p:cNvPr id="87049" name="Text Box 9"/>
          <p:cNvSpPr txBox="1">
            <a:spLocks noChangeArrowheads="1"/>
          </p:cNvSpPr>
          <p:nvPr/>
        </p:nvSpPr>
        <p:spPr bwMode="auto">
          <a:xfrm>
            <a:off x="1905000" y="3124200"/>
            <a:ext cx="2438400" cy="519113"/>
          </a:xfrm>
          <a:prstGeom prst="rect">
            <a:avLst/>
          </a:prstGeom>
          <a:noFill/>
          <a:ln w="9525">
            <a:noFill/>
            <a:miter lim="800000"/>
            <a:headEnd/>
            <a:tailEnd/>
          </a:ln>
          <a:effectLst/>
        </p:spPr>
        <p:txBody>
          <a:bodyPr>
            <a:spAutoFit/>
          </a:bodyPr>
          <a:lstStyle/>
          <a:p>
            <a:pPr>
              <a:spcBef>
                <a:spcPct val="50000"/>
              </a:spcBef>
            </a:pPr>
            <a:r>
              <a:rPr lang="en-US" sz="2800" dirty="0"/>
              <a:t>        </a:t>
            </a:r>
            <a:endParaRPr lang="en-US" sz="2800" b="1" dirty="0"/>
          </a:p>
        </p:txBody>
      </p:sp>
      <p:sp>
        <p:nvSpPr>
          <p:cNvPr id="87050" name="Text Box 10"/>
          <p:cNvSpPr txBox="1">
            <a:spLocks noChangeArrowheads="1"/>
          </p:cNvSpPr>
          <p:nvPr/>
        </p:nvSpPr>
        <p:spPr bwMode="auto">
          <a:xfrm>
            <a:off x="4876800" y="4495800"/>
            <a:ext cx="2743200" cy="946150"/>
          </a:xfrm>
          <a:prstGeom prst="rect">
            <a:avLst/>
          </a:prstGeom>
          <a:noFill/>
          <a:ln w="9525">
            <a:noFill/>
            <a:miter lim="800000"/>
            <a:headEnd/>
            <a:tailEnd/>
          </a:ln>
          <a:effectLst/>
        </p:spPr>
        <p:txBody>
          <a:bodyPr>
            <a:spAutoFit/>
          </a:bodyPr>
          <a:lstStyle/>
          <a:p>
            <a:pPr>
              <a:spcBef>
                <a:spcPct val="50000"/>
              </a:spcBef>
            </a:pPr>
            <a:r>
              <a:rPr lang="en-US" sz="2800" b="1"/>
              <a:t>Anti-Christ Appears</a:t>
            </a:r>
          </a:p>
        </p:txBody>
      </p:sp>
      <p:sp>
        <p:nvSpPr>
          <p:cNvPr id="87051" name="Text Box 11"/>
          <p:cNvSpPr txBox="1">
            <a:spLocks noChangeArrowheads="1"/>
          </p:cNvSpPr>
          <p:nvPr/>
        </p:nvSpPr>
        <p:spPr bwMode="auto">
          <a:xfrm>
            <a:off x="5486400" y="2667000"/>
            <a:ext cx="3200400" cy="946150"/>
          </a:xfrm>
          <a:prstGeom prst="rect">
            <a:avLst/>
          </a:prstGeom>
          <a:noFill/>
          <a:ln w="9525">
            <a:noFill/>
            <a:miter lim="800000"/>
            <a:headEnd/>
            <a:tailEnd/>
          </a:ln>
          <a:effectLst/>
        </p:spPr>
        <p:txBody>
          <a:bodyPr>
            <a:spAutoFit/>
          </a:bodyPr>
          <a:lstStyle/>
          <a:p>
            <a:pPr>
              <a:spcBef>
                <a:spcPct val="50000"/>
              </a:spcBef>
            </a:pPr>
            <a:r>
              <a:rPr lang="en-US" sz="2800" b="1"/>
              <a:t>7 Year Tribulation Day of Lord Begins</a:t>
            </a:r>
          </a:p>
        </p:txBody>
      </p:sp>
      <p:sp>
        <p:nvSpPr>
          <p:cNvPr id="87052" name="Text Box 12"/>
          <p:cNvSpPr txBox="1">
            <a:spLocks noChangeArrowheads="1"/>
          </p:cNvSpPr>
          <p:nvPr/>
        </p:nvSpPr>
        <p:spPr bwMode="auto">
          <a:xfrm>
            <a:off x="4495800" y="1981200"/>
            <a:ext cx="1295400" cy="457200"/>
          </a:xfrm>
          <a:prstGeom prst="rect">
            <a:avLst/>
          </a:prstGeom>
          <a:noFill/>
          <a:ln w="9525">
            <a:noFill/>
            <a:miter lim="800000"/>
            <a:headEnd/>
            <a:tailEnd/>
          </a:ln>
          <a:effectLst/>
        </p:spPr>
        <p:txBody>
          <a:bodyPr>
            <a:spAutoFit/>
          </a:bodyPr>
          <a:lstStyle/>
          <a:p>
            <a:pPr>
              <a:spcBef>
                <a:spcPct val="50000"/>
              </a:spcBef>
            </a:pPr>
            <a:r>
              <a:rPr lang="en-US" b="1"/>
              <a:t>Rapture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endParaRPr lang="en-US" sz="2400" dirty="0" smtClean="0"/>
          </a:p>
          <a:p>
            <a:r>
              <a:rPr lang="en-US" sz="2400" dirty="0" smtClean="0"/>
              <a:t>They are going to depart; the whole body of Christ is removed from the earth. It isn’t an apostasy, it is a departure.  </a:t>
            </a:r>
          </a:p>
          <a:p>
            <a:endParaRPr lang="en-US" sz="2400" dirty="0" smtClean="0"/>
          </a:p>
          <a:p>
            <a:r>
              <a:rPr lang="en-US" sz="2400" dirty="0" smtClean="0"/>
              <a:t>The subjunctive mood: the Rapture is always a potential, it has not yet occurred.  So first there comes “the departure.”</a:t>
            </a:r>
          </a:p>
          <a:p>
            <a:endParaRPr lang="en-US" dirty="0" smtClean="0"/>
          </a:p>
          <a:p>
            <a:r>
              <a:rPr lang="en-US" sz="2400" dirty="0" smtClean="0"/>
              <a:t>The verb on which it is based, APISTHEMI occurs only fifteen times, and almost every time it is correctly translated. </a:t>
            </a:r>
          </a:p>
          <a:p>
            <a:endParaRPr lang="en-US" sz="2400" dirty="0" smtClean="0"/>
          </a:p>
          <a:p>
            <a:r>
              <a:rPr lang="en-US" sz="2400" dirty="0" smtClean="0"/>
              <a:t>For example, Luke 2:37, “departed not from the temple”; Luke 4:13, “the devil departed from him”;</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r>
              <a:rPr lang="en-US" sz="2400" dirty="0" smtClean="0"/>
              <a:t>Luke</a:t>
            </a:r>
            <a:r>
              <a:rPr lang="en-US" sz="2400" dirty="0" smtClean="0">
                <a:solidFill>
                  <a:schemeClr val="tx1"/>
                </a:solidFill>
                <a:latin typeface="+mn-lt"/>
                <a:ea typeface="+mn-ea"/>
                <a:cs typeface="+mn-cs"/>
              </a:rPr>
              <a:t> 8:13, “in time of temptation fall away” should have been translated “depart”; </a:t>
            </a:r>
          </a:p>
          <a:p>
            <a:pPr>
              <a:buNone/>
            </a:pPr>
            <a:r>
              <a:rPr lang="en-US" sz="2400" dirty="0"/>
              <a:t> </a:t>
            </a:r>
            <a:r>
              <a:rPr lang="en-US" sz="2400" dirty="0" smtClean="0"/>
              <a:t>  </a:t>
            </a:r>
          </a:p>
          <a:p>
            <a:pPr>
              <a:buNone/>
            </a:pPr>
            <a:r>
              <a:rPr lang="en-US" sz="2400" dirty="0" smtClean="0"/>
              <a:t>   Luke </a:t>
            </a:r>
            <a:r>
              <a:rPr lang="en-US" sz="2400" dirty="0" smtClean="0">
                <a:solidFill>
                  <a:schemeClr val="tx1"/>
                </a:solidFill>
                <a:latin typeface="+mn-lt"/>
                <a:ea typeface="+mn-ea"/>
                <a:cs typeface="+mn-cs"/>
              </a:rPr>
              <a:t>13:27, “depart from me ye workers of iniquity”; </a:t>
            </a:r>
          </a:p>
          <a:p>
            <a:pPr>
              <a:buNone/>
            </a:pPr>
            <a:r>
              <a:rPr lang="en-US" sz="2400" dirty="0"/>
              <a:t> </a:t>
            </a:r>
            <a:r>
              <a:rPr lang="en-US" sz="2400" dirty="0" smtClean="0"/>
              <a:t>   </a:t>
            </a:r>
          </a:p>
          <a:p>
            <a:pPr>
              <a:buNone/>
            </a:pPr>
            <a:r>
              <a:rPr lang="en-US" sz="2400" dirty="0" smtClean="0">
                <a:solidFill>
                  <a:schemeClr val="tx1"/>
                </a:solidFill>
                <a:latin typeface="+mn-lt"/>
                <a:ea typeface="+mn-ea"/>
                <a:cs typeface="+mn-cs"/>
              </a:rPr>
              <a:t>    Acts 5:37, “drew away much people after him” should be translated “caused many people to depart after him”; </a:t>
            </a:r>
          </a:p>
          <a:p>
            <a:pPr>
              <a:buNone/>
            </a:pPr>
            <a:r>
              <a:rPr lang="en-US" sz="2400" dirty="0"/>
              <a:t> </a:t>
            </a:r>
            <a:r>
              <a:rPr lang="en-US" sz="2400" dirty="0" smtClean="0"/>
              <a:t>   </a:t>
            </a:r>
          </a:p>
          <a:p>
            <a:pPr>
              <a:buNone/>
            </a:pPr>
            <a:r>
              <a:rPr lang="en-US" sz="2400" dirty="0" smtClean="0"/>
              <a:t>    Luke </a:t>
            </a:r>
            <a:r>
              <a:rPr lang="en-US" sz="2400" dirty="0" smtClean="0">
                <a:solidFill>
                  <a:schemeClr val="tx1"/>
                </a:solidFill>
                <a:latin typeface="+mn-lt"/>
                <a:ea typeface="+mn-ea"/>
                <a:cs typeface="+mn-cs"/>
              </a:rPr>
              <a:t>5:38, “refrain from these men” should be “depart from these men”;</a:t>
            </a:r>
          </a:p>
          <a:p>
            <a:pPr>
              <a:buNone/>
            </a:pPr>
            <a:endParaRPr lang="en-US" sz="2400" dirty="0" smtClean="0"/>
          </a:p>
          <a:p>
            <a:pPr>
              <a:buNone/>
            </a:pPr>
            <a:r>
              <a:rPr lang="en-US" sz="2400" dirty="0" smtClean="0">
                <a:solidFill>
                  <a:schemeClr val="tx1"/>
                </a:solidFill>
                <a:latin typeface="+mn-lt"/>
                <a:ea typeface="+mn-ea"/>
                <a:cs typeface="+mn-cs"/>
              </a:rPr>
              <a:t>    </a:t>
            </a:r>
            <a:r>
              <a:rPr lang="en-US" sz="2400" dirty="0" smtClean="0"/>
              <a:t> Luke 12:10, “the angels departed from him”;  </a:t>
            </a:r>
            <a:endParaRPr lang="en-US" sz="2400" dirty="0" smtClean="0">
              <a:solidFill>
                <a:schemeClr val="tx1"/>
              </a:solidFill>
              <a:latin typeface="+mn-lt"/>
              <a:ea typeface="+mn-ea"/>
              <a:cs typeface="+mn-cs"/>
            </a:endParaRPr>
          </a:p>
          <a:p>
            <a:pPr>
              <a:buNone/>
            </a:pPr>
            <a:r>
              <a:rPr lang="en-US" sz="2400" dirty="0"/>
              <a:t> </a:t>
            </a:r>
            <a:r>
              <a:rPr lang="en-US" sz="2400" dirty="0" smtClean="0"/>
              <a:t>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a:buNone/>
            </a:pPr>
            <a:r>
              <a:rPr lang="en-US" sz="2400" dirty="0" smtClean="0"/>
              <a:t>   Luke </a:t>
            </a:r>
            <a:r>
              <a:rPr lang="en-US" sz="2400" dirty="0" smtClean="0">
                <a:solidFill>
                  <a:schemeClr val="tx1"/>
                </a:solidFill>
                <a:latin typeface="+mn-lt"/>
                <a:ea typeface="+mn-ea"/>
                <a:cs typeface="+mn-cs"/>
              </a:rPr>
              <a:t>15:38, “who departed from them”; </a:t>
            </a:r>
          </a:p>
          <a:p>
            <a:pPr>
              <a:buNone/>
            </a:pPr>
            <a:r>
              <a:rPr lang="en-US" sz="2400" dirty="0"/>
              <a:t> </a:t>
            </a:r>
            <a:r>
              <a:rPr lang="en-US" sz="2400" dirty="0" smtClean="0"/>
              <a:t>  </a:t>
            </a:r>
            <a:r>
              <a:rPr lang="en-US" sz="2400" dirty="0" smtClean="0">
                <a:solidFill>
                  <a:schemeClr val="tx1"/>
                </a:solidFill>
                <a:latin typeface="+mn-lt"/>
                <a:ea typeface="+mn-ea"/>
                <a:cs typeface="+mn-cs"/>
              </a:rPr>
              <a:t>2 Corinthians 12:8, “I besought the Lord that it might depart from me”; </a:t>
            </a:r>
          </a:p>
          <a:p>
            <a:pPr>
              <a:buNone/>
            </a:pPr>
            <a:r>
              <a:rPr lang="en-US" sz="2400" dirty="0"/>
              <a:t> </a:t>
            </a:r>
            <a:r>
              <a:rPr lang="en-US" sz="2400" dirty="0" smtClean="0"/>
              <a:t>  </a:t>
            </a:r>
            <a:r>
              <a:rPr lang="en-US" sz="2400" dirty="0" smtClean="0">
                <a:solidFill>
                  <a:schemeClr val="tx1"/>
                </a:solidFill>
                <a:latin typeface="+mn-lt"/>
                <a:ea typeface="+mn-ea"/>
                <a:cs typeface="+mn-cs"/>
              </a:rPr>
              <a:t>1 Timothy 4:1, “some shall depart from the faith”; </a:t>
            </a:r>
          </a:p>
          <a:p>
            <a:pPr>
              <a:buNone/>
            </a:pPr>
            <a:r>
              <a:rPr lang="en-US" sz="2400" dirty="0"/>
              <a:t> </a:t>
            </a:r>
            <a:r>
              <a:rPr lang="en-US" sz="2400" dirty="0" smtClean="0"/>
              <a:t>  1 Timothy </a:t>
            </a:r>
            <a:r>
              <a:rPr lang="en-US" sz="2400" dirty="0" smtClean="0">
                <a:solidFill>
                  <a:schemeClr val="tx1"/>
                </a:solidFill>
                <a:latin typeface="+mn-lt"/>
                <a:ea typeface="+mn-ea"/>
                <a:cs typeface="+mn-cs"/>
              </a:rPr>
              <a:t>6:5, “from such withdraw thyself” should be “from such ones depart”; </a:t>
            </a:r>
          </a:p>
          <a:p>
            <a:pPr>
              <a:buNone/>
            </a:pPr>
            <a:r>
              <a:rPr lang="en-US" sz="2400" dirty="0"/>
              <a:t> </a:t>
            </a:r>
            <a:r>
              <a:rPr lang="en-US" sz="2400" dirty="0" smtClean="0"/>
              <a:t>  </a:t>
            </a:r>
            <a:r>
              <a:rPr lang="en-US" sz="2400" dirty="0" smtClean="0">
                <a:solidFill>
                  <a:schemeClr val="tx1"/>
                </a:solidFill>
                <a:latin typeface="+mn-lt"/>
                <a:ea typeface="+mn-ea"/>
                <a:cs typeface="+mn-cs"/>
              </a:rPr>
              <a:t>2 Timothy 2:19, “depart from iniquity”; </a:t>
            </a:r>
          </a:p>
          <a:p>
            <a:pPr>
              <a:buNone/>
            </a:pPr>
            <a:r>
              <a:rPr lang="en-US" sz="2400" dirty="0"/>
              <a:t> </a:t>
            </a:r>
            <a:r>
              <a:rPr lang="en-US" sz="2400" dirty="0" smtClean="0"/>
              <a:t>  </a:t>
            </a:r>
            <a:r>
              <a:rPr lang="en-US" sz="2400" dirty="0" smtClean="0">
                <a:solidFill>
                  <a:schemeClr val="tx1"/>
                </a:solidFill>
                <a:latin typeface="+mn-lt"/>
                <a:ea typeface="+mn-ea"/>
                <a:cs typeface="+mn-cs"/>
              </a:rPr>
              <a:t>Hebrews 3:12, “in departing from the living God.” </a:t>
            </a:r>
          </a:p>
          <a:p>
            <a:pPr>
              <a:buNone/>
            </a:pPr>
            <a:endParaRPr lang="en-US" sz="2400" dirty="0" smtClean="0"/>
          </a:p>
          <a:p>
            <a:pPr>
              <a:buFont typeface="Arial" pitchFamily="34" charset="0"/>
              <a:buChar char="•"/>
            </a:pPr>
            <a:r>
              <a:rPr lang="en-US" sz="2400" dirty="0" smtClean="0"/>
              <a:t>APOSTASIA</a:t>
            </a:r>
            <a:r>
              <a:rPr lang="en-US" sz="2400" dirty="0" smtClean="0">
                <a:solidFill>
                  <a:schemeClr val="tx1"/>
                </a:solidFill>
                <a:latin typeface="+mn-lt"/>
                <a:ea typeface="+mn-ea"/>
                <a:cs typeface="+mn-cs"/>
              </a:rPr>
              <a:t> means the departure, so this is not the passage where we can have any great apostasy before the Rapture occurs. There is a departure and the departure is the </a:t>
            </a:r>
            <a:r>
              <a:rPr lang="en-US" sz="2400" b="1" dirty="0" smtClean="0">
                <a:solidFill>
                  <a:schemeClr val="tx1"/>
                </a:solidFill>
                <a:latin typeface="+mn-lt"/>
                <a:ea typeface="+mn-ea"/>
                <a:cs typeface="+mn-cs"/>
              </a:rPr>
              <a:t>Rapture. </a:t>
            </a:r>
          </a:p>
          <a:p>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solidFill>
                  <a:schemeClr val="tx1"/>
                </a:solidFill>
                <a:latin typeface="+mn-lt"/>
                <a:ea typeface="+mn-ea"/>
                <a:cs typeface="+mn-cs"/>
              </a:rPr>
              <a:t>They are going to depart; the whole body of Christ is removed from the earth. </a:t>
            </a:r>
          </a:p>
          <a:p>
            <a:endParaRPr lang="en-US" sz="2400" dirty="0"/>
          </a:p>
          <a:p>
            <a:r>
              <a:rPr lang="en-US" sz="2400" dirty="0" smtClean="0">
                <a:solidFill>
                  <a:schemeClr val="tx1"/>
                </a:solidFill>
                <a:latin typeface="+mn-lt"/>
                <a:ea typeface="+mn-ea"/>
                <a:cs typeface="+mn-cs"/>
              </a:rPr>
              <a:t>It isn’t an apostasy, it is a departure. This is a gnomic aorist in the sense that the Rapture is an absolute that terminates the Church Age; it is a constantive aorist in the sense that everyone involved is going to be removed at one time. </a:t>
            </a:r>
          </a:p>
          <a:p>
            <a:endParaRPr lang="en-US" sz="2400" dirty="0"/>
          </a:p>
          <a:p>
            <a:r>
              <a:rPr lang="en-US" sz="2400" dirty="0" smtClean="0">
                <a:solidFill>
                  <a:schemeClr val="tx1"/>
                </a:solidFill>
                <a:latin typeface="+mn-lt"/>
                <a:ea typeface="+mn-ea"/>
                <a:cs typeface="+mn-cs"/>
              </a:rPr>
              <a:t>Again the subjunctive mood: the Rapture is always a potential, it has not yet occurred. </a:t>
            </a:r>
          </a:p>
          <a:p>
            <a:endParaRPr lang="en-US" sz="2400" dirty="0"/>
          </a:p>
          <a:p>
            <a:r>
              <a:rPr lang="en-US" sz="2400" dirty="0" smtClean="0">
                <a:solidFill>
                  <a:schemeClr val="tx1"/>
                </a:solidFill>
                <a:latin typeface="+mn-lt"/>
                <a:ea typeface="+mn-ea"/>
                <a:cs typeface="+mn-cs"/>
              </a:rPr>
              <a:t>It can occur at any time and until it occurs historically it is always a potentiality. So first there comes “the departure.”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solidFill>
                  <a:schemeClr val="tx1"/>
                </a:solidFill>
                <a:latin typeface="+mn-lt"/>
                <a:ea typeface="+mn-ea"/>
                <a:cs typeface="+mn-cs"/>
              </a:rPr>
              <a:t>There were a lot of religious people in the ancient world and some of them got to the Thessalonians. </a:t>
            </a:r>
          </a:p>
          <a:p>
            <a:endParaRPr lang="en-US" sz="2400" dirty="0"/>
          </a:p>
          <a:p>
            <a:r>
              <a:rPr lang="en-US" sz="2400" dirty="0" smtClean="0">
                <a:solidFill>
                  <a:schemeClr val="tx1"/>
                </a:solidFill>
                <a:latin typeface="+mn-lt"/>
                <a:ea typeface="+mn-ea"/>
                <a:cs typeface="+mn-cs"/>
              </a:rPr>
              <a:t>False prophets are always in the midst and for that reason there is a great deal of eschatology in the Bible. </a:t>
            </a:r>
          </a:p>
          <a:p>
            <a:endParaRPr lang="en-US" sz="2400" dirty="0"/>
          </a:p>
          <a:p>
            <a:r>
              <a:rPr lang="en-US" sz="2400" dirty="0" smtClean="0">
                <a:solidFill>
                  <a:schemeClr val="tx1"/>
                </a:solidFill>
                <a:latin typeface="+mn-lt"/>
                <a:ea typeface="+mn-ea"/>
                <a:cs typeface="+mn-cs"/>
              </a:rPr>
              <a:t>Technically we do not need all of the eschatology that we have in order to glorify God, but we do need it from the standpoint of understanding His plan only as it relates to us in the future. </a:t>
            </a:r>
          </a:p>
          <a:p>
            <a:r>
              <a:rPr lang="en-US" sz="2400" dirty="0" smtClean="0">
                <a:solidFill>
                  <a:schemeClr val="tx1"/>
                </a:solidFill>
                <a:latin typeface="+mn-lt"/>
                <a:ea typeface="+mn-ea"/>
                <a:cs typeface="+mn-cs"/>
              </a:rPr>
              <a:t>And what relates to us in the future relates to us now because Jesus Christ is the spirit of prophecy. </a:t>
            </a:r>
          </a:p>
          <a:p>
            <a:r>
              <a:rPr lang="en-US" sz="2400" dirty="0" smtClean="0">
                <a:solidFill>
                  <a:schemeClr val="tx1"/>
                </a:solidFill>
                <a:latin typeface="+mn-lt"/>
                <a:ea typeface="+mn-ea"/>
                <a:cs typeface="+mn-cs"/>
              </a:rPr>
              <a:t>The Thessalonians were under a special attack in this field. The attack is still going on today. </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solidFill>
                  <a:schemeClr val="tx1"/>
                </a:solidFill>
                <a:latin typeface="+mn-lt"/>
                <a:ea typeface="+mn-ea"/>
                <a:cs typeface="+mn-cs"/>
              </a:rPr>
              <a:t>Principle: The Rapture must occur before the Tribulation. </a:t>
            </a:r>
          </a:p>
          <a:p>
            <a:endParaRPr lang="en-US" sz="2400" dirty="0"/>
          </a:p>
          <a:p>
            <a:r>
              <a:rPr lang="en-US" sz="2400" dirty="0" smtClean="0">
                <a:solidFill>
                  <a:schemeClr val="tx1"/>
                </a:solidFill>
                <a:latin typeface="+mn-lt"/>
                <a:ea typeface="+mn-ea"/>
                <a:cs typeface="+mn-cs"/>
              </a:rPr>
              <a:t>The man of sin (lawlessness) belongs to the Tribulation, not to the Church Age, therefore the man of sin cannot be manifest until the Rapture has occurred.  </a:t>
            </a:r>
          </a:p>
          <a:p>
            <a:endParaRPr lang="en-US" sz="2400" dirty="0"/>
          </a:p>
          <a:p>
            <a:r>
              <a:rPr lang="en-US" sz="2400" u="sng" dirty="0" smtClean="0">
                <a:solidFill>
                  <a:schemeClr val="tx1"/>
                </a:solidFill>
                <a:latin typeface="+mn-lt"/>
                <a:ea typeface="+mn-ea"/>
                <a:cs typeface="+mn-cs"/>
              </a:rPr>
              <a:t>Chronology:  </a:t>
            </a:r>
            <a:r>
              <a:rPr lang="en-US" sz="2400" dirty="0" smtClean="0">
                <a:solidFill>
                  <a:schemeClr val="tx1"/>
                </a:solidFill>
                <a:latin typeface="+mn-lt"/>
                <a:ea typeface="+mn-ea"/>
                <a:cs typeface="+mn-cs"/>
              </a:rPr>
              <a:t> Rapture – Man of Sin in Trib – 2</a:t>
            </a:r>
            <a:r>
              <a:rPr lang="en-US" sz="2400" baseline="30000" dirty="0" smtClean="0">
                <a:solidFill>
                  <a:schemeClr val="tx1"/>
                </a:solidFill>
                <a:latin typeface="+mn-lt"/>
                <a:ea typeface="+mn-ea"/>
                <a:cs typeface="+mn-cs"/>
              </a:rPr>
              <a:t>nd</a:t>
            </a:r>
            <a:r>
              <a:rPr lang="en-US" sz="2400" dirty="0" smtClean="0">
                <a:solidFill>
                  <a:schemeClr val="tx1"/>
                </a:solidFill>
                <a:latin typeface="+mn-lt"/>
                <a:ea typeface="+mn-ea"/>
                <a:cs typeface="+mn-cs"/>
              </a:rPr>
              <a:t> Advent</a:t>
            </a:r>
          </a:p>
          <a:p>
            <a:endParaRPr lang="en-US" sz="2400" dirty="0" smtClean="0"/>
          </a:p>
          <a:p>
            <a:r>
              <a:rPr lang="en-US" sz="2400" b="1" dirty="0" smtClean="0">
                <a:solidFill>
                  <a:srgbClr val="0070C0"/>
                </a:solidFill>
              </a:rPr>
              <a:t>“Stop letting anyone deceive you according to their means: for except there come a departure first.” </a:t>
            </a:r>
            <a:r>
              <a:rPr lang="en-US" sz="2400" dirty="0" smtClean="0"/>
              <a:t>There must be the Rapture before the man of sin can be revealed. </a:t>
            </a:r>
            <a:endParaRPr lang="en-US" sz="2400" dirty="0" smtClean="0">
              <a:solidFill>
                <a:schemeClr val="tx1"/>
              </a:solidFill>
              <a:latin typeface="+mn-lt"/>
              <a:ea typeface="+mn-ea"/>
              <a:cs typeface="+mn-cs"/>
            </a:endParaRP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839200" cy="5715000"/>
          </a:xfrm>
        </p:spPr>
        <p:txBody>
          <a:bodyPr/>
          <a:lstStyle/>
          <a:p>
            <a:r>
              <a:rPr lang="en-US" sz="2400" dirty="0" smtClean="0"/>
              <a:t>Will the Church become corrupt before the Rapture?           YES!  2 Timothy 3:1-5  “lovers of selves, etc….”</a:t>
            </a:r>
          </a:p>
          <a:p>
            <a:endParaRPr lang="en-US" sz="2400" dirty="0" smtClean="0"/>
          </a:p>
          <a:p>
            <a:r>
              <a:rPr lang="en-US" sz="2400" dirty="0" smtClean="0"/>
              <a:t>It is called the “turning away” from sound doctrine in           2 Timothy 4:3-4 – called APOSTREPHO but it is not called APOSTASIA ( apostasy )</a:t>
            </a:r>
            <a:r>
              <a:rPr lang="en-US" dirty="0" smtClean="0"/>
              <a:t>.</a:t>
            </a:r>
          </a:p>
          <a:p>
            <a:pPr hangingPunct="0"/>
            <a:r>
              <a:rPr lang="en-US" sz="2400" b="1" dirty="0" smtClean="0">
                <a:solidFill>
                  <a:srgbClr val="0070C0"/>
                </a:solidFill>
              </a:rPr>
              <a:t>“and the man of lawlessness is revealed the son of destruction” </a:t>
            </a:r>
            <a:r>
              <a:rPr lang="en-US" sz="2400" dirty="0" smtClean="0"/>
              <a:t>— HO ANTHROPOI ANOMIAS  “the man of the lawlessness.” Probably here the lawlessness means the revolution. </a:t>
            </a:r>
          </a:p>
          <a:p>
            <a:pPr hangingPunct="0"/>
            <a:r>
              <a:rPr lang="en-US" sz="2400" dirty="0" smtClean="0"/>
              <a:t>This is Satan’s man to lead a revolution against God in the last seven years of the Age of Israel. Dictator of the Revived Roman Empire.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dirty="0" smtClean="0">
                <a:solidFill>
                  <a:schemeClr val="tx1"/>
                </a:solidFill>
                <a:latin typeface="+mn-lt"/>
                <a:ea typeface="+mn-ea"/>
                <a:cs typeface="+mn-cs"/>
              </a:rPr>
              <a:t>He is called the man of the lawlessness because Satan twice in history will make an offer.</a:t>
            </a:r>
          </a:p>
          <a:p>
            <a:pPr hangingPunct="0"/>
            <a:endParaRPr lang="en-US" sz="2400" dirty="0"/>
          </a:p>
          <a:p>
            <a:pPr hangingPunct="0"/>
            <a:r>
              <a:rPr lang="en-US" sz="2400" dirty="0" smtClean="0">
                <a:solidFill>
                  <a:schemeClr val="tx1"/>
                </a:solidFill>
                <a:latin typeface="+mn-lt"/>
                <a:ea typeface="+mn-ea"/>
                <a:cs typeface="+mn-cs"/>
              </a:rPr>
              <a:t> He offered Christ the kingdoms of the world (Matt 4). As the ruler of the world Satan made a bona fide offer. Jesus Christ said “NO”. </a:t>
            </a:r>
          </a:p>
          <a:p>
            <a:pPr hangingPunct="0"/>
            <a:endParaRPr lang="en-US" sz="2400" dirty="0"/>
          </a:p>
          <a:p>
            <a:pPr hangingPunct="0"/>
            <a:r>
              <a:rPr lang="en-US" sz="2400" dirty="0" smtClean="0">
                <a:solidFill>
                  <a:schemeClr val="tx1"/>
                </a:solidFill>
                <a:latin typeface="+mn-lt"/>
                <a:ea typeface="+mn-ea"/>
                <a:cs typeface="+mn-cs"/>
              </a:rPr>
              <a:t>Satan will make the same offer the dictator of the Roman empire of the Tribulation and this man will says “Yes”. The only problem is that Satan isn’t able to give all that he promises. </a:t>
            </a:r>
            <a:endParaRPr lang="en-US" sz="2400" dirty="0"/>
          </a:p>
          <a:p>
            <a:pPr hangingPunct="0"/>
            <a:r>
              <a:rPr lang="en-US" sz="2400" dirty="0">
                <a:solidFill>
                  <a:schemeClr val="tx1"/>
                </a:solidFill>
                <a:latin typeface="+mn-lt"/>
                <a:ea typeface="+mn-ea"/>
                <a:cs typeface="+mn-cs"/>
              </a:rPr>
              <a:t>The man of the lawlessness is identified in seven different passages by different </a:t>
            </a:r>
            <a:r>
              <a:rPr lang="en-US" sz="2400" dirty="0" smtClean="0">
                <a:solidFill>
                  <a:schemeClr val="tx1"/>
                </a:solidFill>
                <a:latin typeface="+mn-lt"/>
                <a:ea typeface="+mn-ea"/>
                <a:cs typeface="+mn-cs"/>
              </a:rPr>
              <a:t>names; </a:t>
            </a:r>
          </a:p>
          <a:p>
            <a:pPr hangingPunct="0">
              <a:buNone/>
            </a:pPr>
            <a:r>
              <a:rPr lang="en-US" sz="2400" dirty="0"/>
              <a:t> </a:t>
            </a:r>
            <a:r>
              <a:rPr lang="en-US" sz="2400" dirty="0" smtClean="0"/>
              <a:t>  </a:t>
            </a:r>
            <a:r>
              <a:rPr lang="en-US" sz="2400" b="1" dirty="0" smtClean="0">
                <a:solidFill>
                  <a:srgbClr val="C00000"/>
                </a:solidFill>
              </a:rPr>
              <a:t> First</a:t>
            </a:r>
            <a:r>
              <a:rPr lang="en-US" sz="2400" dirty="0" smtClean="0"/>
              <a:t>, in </a:t>
            </a:r>
            <a:r>
              <a:rPr lang="en-US" sz="2400" dirty="0" smtClean="0">
                <a:solidFill>
                  <a:schemeClr val="tx1"/>
                </a:solidFill>
                <a:latin typeface="+mn-lt"/>
                <a:ea typeface="+mn-ea"/>
                <a:cs typeface="+mn-cs"/>
              </a:rPr>
              <a:t>Revelation </a:t>
            </a:r>
            <a:r>
              <a:rPr lang="en-US" sz="2400" dirty="0">
                <a:solidFill>
                  <a:schemeClr val="tx1"/>
                </a:solidFill>
                <a:latin typeface="+mn-lt"/>
                <a:ea typeface="+mn-ea"/>
                <a:cs typeface="+mn-cs"/>
              </a:rPr>
              <a:t>13:1-10 he is the beast out of the sea. </a:t>
            </a:r>
            <a:endParaRPr lang="en-US" sz="2400" dirty="0" smtClean="0">
              <a:solidFill>
                <a:schemeClr val="tx1"/>
              </a:solidFill>
              <a:latin typeface="+mn-lt"/>
              <a:ea typeface="+mn-ea"/>
              <a:cs typeface="+mn-cs"/>
            </a:endParaRPr>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solidFill>
                  <a:schemeClr val="tx1"/>
                </a:solidFill>
                <a:latin typeface="+mn-lt"/>
                <a:ea typeface="+mn-ea"/>
                <a:cs typeface="+mn-cs"/>
              </a:rPr>
              <a:t>Beastliness has to do with the fact that he is Satan’s man and under the control of Satan. </a:t>
            </a:r>
          </a:p>
          <a:p>
            <a:endParaRPr lang="en-US" sz="2400" dirty="0"/>
          </a:p>
          <a:p>
            <a:r>
              <a:rPr lang="en-US" sz="2400" dirty="0"/>
              <a:t>H</a:t>
            </a:r>
            <a:r>
              <a:rPr lang="en-US" sz="2400" dirty="0" smtClean="0">
                <a:solidFill>
                  <a:schemeClr val="tx1"/>
                </a:solidFill>
                <a:latin typeface="+mn-lt"/>
                <a:ea typeface="+mn-ea"/>
                <a:cs typeface="+mn-cs"/>
              </a:rPr>
              <a:t>e sets aside the laws of divine establishment and becomes unreasonable like an animal. </a:t>
            </a:r>
          </a:p>
          <a:p>
            <a:endParaRPr lang="en-US" sz="2400" dirty="0" smtClean="0">
              <a:solidFill>
                <a:schemeClr val="tx1"/>
              </a:solidFill>
              <a:latin typeface="+mn-lt"/>
              <a:ea typeface="+mn-ea"/>
              <a:cs typeface="+mn-cs"/>
            </a:endParaRPr>
          </a:p>
          <a:p>
            <a:r>
              <a:rPr lang="en-US" sz="2400" dirty="0" smtClean="0">
                <a:solidFill>
                  <a:schemeClr val="tx1"/>
                </a:solidFill>
                <a:latin typeface="+mn-lt"/>
                <a:ea typeface="+mn-ea"/>
                <a:cs typeface="+mn-cs"/>
              </a:rPr>
              <a:t>When you walk away from the laws of establishment all you have left is the world “animal.” All it takes is one old sin nature and one anti-establishment conscience and you have an animal. </a:t>
            </a:r>
          </a:p>
          <a:p>
            <a:r>
              <a:rPr lang="en-US" sz="2400" b="1" dirty="0" smtClean="0">
                <a:solidFill>
                  <a:srgbClr val="C00000"/>
                </a:solidFill>
                <a:latin typeface="+mn-lt"/>
                <a:ea typeface="+mn-ea"/>
                <a:cs typeface="+mn-cs"/>
              </a:rPr>
              <a:t>Second</a:t>
            </a:r>
            <a:r>
              <a:rPr lang="en-US" sz="2400" dirty="0" smtClean="0">
                <a:solidFill>
                  <a:schemeClr val="tx1"/>
                </a:solidFill>
                <a:latin typeface="+mn-lt"/>
                <a:ea typeface="+mn-ea"/>
                <a:cs typeface="+mn-cs"/>
              </a:rPr>
              <a:t>, he is called the little horn in Daniel 7:8,9, 19-26. </a:t>
            </a:r>
          </a:p>
          <a:p>
            <a:r>
              <a:rPr lang="en-US" sz="2400" b="1" dirty="0" smtClean="0">
                <a:solidFill>
                  <a:srgbClr val="C00000"/>
                </a:solidFill>
              </a:rPr>
              <a:t>Third</a:t>
            </a:r>
            <a:r>
              <a:rPr lang="en-US" sz="2400" dirty="0" smtClean="0"/>
              <a:t>, i</a:t>
            </a:r>
            <a:r>
              <a:rPr lang="en-US" sz="2400" dirty="0" smtClean="0">
                <a:solidFill>
                  <a:schemeClr val="tx1"/>
                </a:solidFill>
                <a:latin typeface="+mn-lt"/>
                <a:ea typeface="+mn-ea"/>
                <a:cs typeface="+mn-cs"/>
              </a:rPr>
              <a:t>n Daniel 9:26,27 he is the prince that shall come.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b="1" dirty="0" smtClean="0">
                <a:solidFill>
                  <a:srgbClr val="C00000"/>
                </a:solidFill>
              </a:rPr>
              <a:t>Fourth</a:t>
            </a:r>
            <a:r>
              <a:rPr lang="en-US" sz="2400" dirty="0" smtClean="0"/>
              <a:t>, Matthew 24:15 - </a:t>
            </a:r>
            <a:r>
              <a:rPr lang="en-US" sz="2400" dirty="0" smtClean="0">
                <a:solidFill>
                  <a:schemeClr val="tx1"/>
                </a:solidFill>
                <a:latin typeface="+mn-lt"/>
                <a:ea typeface="+mn-ea"/>
                <a:cs typeface="+mn-cs"/>
              </a:rPr>
              <a:t>He is called the abomination of desolation. </a:t>
            </a:r>
            <a:endParaRPr lang="en-US" sz="2400" dirty="0" smtClean="0"/>
          </a:p>
          <a:p>
            <a:pPr>
              <a:buNone/>
            </a:pPr>
            <a:r>
              <a:rPr lang="en-US" sz="2400" dirty="0" smtClean="0">
                <a:solidFill>
                  <a:schemeClr val="tx1"/>
                </a:solidFill>
                <a:latin typeface="+mn-lt"/>
                <a:ea typeface="+mn-ea"/>
                <a:cs typeface="+mn-cs"/>
              </a:rPr>
              <a:t>   The </a:t>
            </a:r>
            <a:r>
              <a:rPr lang="en-US" sz="2400" dirty="0">
                <a:solidFill>
                  <a:schemeClr val="tx1"/>
                </a:solidFill>
                <a:latin typeface="+mn-lt"/>
                <a:ea typeface="+mn-ea"/>
                <a:cs typeface="+mn-cs"/>
              </a:rPr>
              <a:t>historical abomination of desolation was a statue of Antiochus Epiphanes in the temple at Jerusalem, but the prophetical abomination of desolation is a statue set up in Rome. </a:t>
            </a:r>
            <a:endParaRPr lang="en-US" sz="2400" dirty="0" smtClean="0">
              <a:solidFill>
                <a:schemeClr val="tx1"/>
              </a:solidFill>
              <a:latin typeface="+mn-lt"/>
              <a:ea typeface="+mn-ea"/>
              <a:cs typeface="+mn-cs"/>
            </a:endParaRPr>
          </a:p>
          <a:p>
            <a:pPr>
              <a:buFont typeface="Arial" pitchFamily="34" charset="0"/>
              <a:buChar char="•"/>
            </a:pPr>
            <a:r>
              <a:rPr lang="en-US" sz="2400" dirty="0" smtClean="0">
                <a:solidFill>
                  <a:schemeClr val="tx1"/>
                </a:solidFill>
                <a:latin typeface="+mn-lt"/>
                <a:ea typeface="+mn-ea"/>
                <a:cs typeface="+mn-cs"/>
              </a:rPr>
              <a:t>One </a:t>
            </a:r>
            <a:r>
              <a:rPr lang="en-US" sz="2400" dirty="0">
                <a:solidFill>
                  <a:schemeClr val="tx1"/>
                </a:solidFill>
                <a:latin typeface="+mn-lt"/>
                <a:ea typeface="+mn-ea"/>
                <a:cs typeface="+mn-cs"/>
              </a:rPr>
              <a:t>is historical and deals with the Jewish wars, and one is prophetical dealing with the Tribulation. </a:t>
            </a:r>
            <a:endParaRPr lang="en-US" sz="2400" dirty="0" smtClean="0">
              <a:solidFill>
                <a:schemeClr val="tx1"/>
              </a:solidFill>
              <a:latin typeface="+mn-lt"/>
              <a:ea typeface="+mn-ea"/>
              <a:cs typeface="+mn-cs"/>
            </a:endParaRPr>
          </a:p>
          <a:p>
            <a:pPr>
              <a:buFont typeface="Arial" pitchFamily="34" charset="0"/>
              <a:buChar char="•"/>
            </a:pPr>
            <a:endParaRPr lang="en-US" sz="2400" dirty="0"/>
          </a:p>
          <a:p>
            <a:pPr>
              <a:buFont typeface="Arial" pitchFamily="34" charset="0"/>
              <a:buChar char="•"/>
            </a:pPr>
            <a:r>
              <a:rPr lang="en-US" sz="2400" b="1" dirty="0" smtClean="0">
                <a:solidFill>
                  <a:srgbClr val="C00000"/>
                </a:solidFill>
                <a:latin typeface="+mn-lt"/>
                <a:ea typeface="+mn-ea"/>
                <a:cs typeface="+mn-cs"/>
              </a:rPr>
              <a:t>Fifth</a:t>
            </a:r>
            <a:r>
              <a:rPr lang="en-US" sz="2400" dirty="0" smtClean="0">
                <a:solidFill>
                  <a:schemeClr val="tx1"/>
                </a:solidFill>
                <a:latin typeface="+mn-lt"/>
                <a:ea typeface="+mn-ea"/>
                <a:cs typeface="+mn-cs"/>
              </a:rPr>
              <a:t>, in Ezekiel 28:1-10-He </a:t>
            </a:r>
            <a:r>
              <a:rPr lang="en-US" sz="2400" dirty="0">
                <a:solidFill>
                  <a:schemeClr val="tx1"/>
                </a:solidFill>
                <a:latin typeface="+mn-lt"/>
                <a:ea typeface="+mn-ea"/>
                <a:cs typeface="+mn-cs"/>
              </a:rPr>
              <a:t>is called the prince of </a:t>
            </a:r>
            <a:r>
              <a:rPr lang="en-US" sz="2400" dirty="0" err="1">
                <a:solidFill>
                  <a:schemeClr val="tx1"/>
                </a:solidFill>
                <a:latin typeface="+mn-lt"/>
                <a:ea typeface="+mn-ea"/>
                <a:cs typeface="+mn-cs"/>
              </a:rPr>
              <a:t>Tyrus</a:t>
            </a:r>
            <a:r>
              <a:rPr lang="en-US" sz="2400" dirty="0">
                <a:solidFill>
                  <a:schemeClr val="tx1"/>
                </a:solidFill>
                <a:latin typeface="+mn-lt"/>
                <a:ea typeface="+mn-ea"/>
                <a:cs typeface="+mn-cs"/>
              </a:rPr>
              <a:t> [the Latin for Tyre] </a:t>
            </a:r>
            <a:r>
              <a:rPr lang="en-US" sz="2400" dirty="0" smtClean="0">
                <a:solidFill>
                  <a:schemeClr val="tx1"/>
                </a:solidFill>
                <a:latin typeface="+mn-lt"/>
                <a:ea typeface="+mn-ea"/>
                <a:cs typeface="+mn-cs"/>
              </a:rPr>
              <a:t>.  Here we have a description </a:t>
            </a:r>
            <a:r>
              <a:rPr lang="en-US" sz="2400" dirty="0">
                <a:solidFill>
                  <a:schemeClr val="tx1"/>
                </a:solidFill>
                <a:latin typeface="+mn-lt"/>
                <a:ea typeface="+mn-ea"/>
                <a:cs typeface="+mn-cs"/>
              </a:rPr>
              <a:t>of Satan as the one who is behind this famous personality in the Tribulation. </a:t>
            </a:r>
            <a:endParaRPr lang="en-US" sz="2400" dirty="0" smtClean="0">
              <a:solidFill>
                <a:schemeClr val="tx1"/>
              </a:solidFill>
              <a:latin typeface="+mn-lt"/>
              <a:ea typeface="+mn-ea"/>
              <a:cs typeface="+mn-cs"/>
            </a:endParaRPr>
          </a:p>
          <a:p>
            <a:pPr>
              <a:buFont typeface="Arial" pitchFamily="34" charset="0"/>
              <a:buChar char="•"/>
            </a:pPr>
            <a:endParaRPr lang="en-US" sz="2400" dirty="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b="1" dirty="0" smtClean="0">
                <a:solidFill>
                  <a:srgbClr val="C00000"/>
                </a:solidFill>
                <a:latin typeface="+mn-lt"/>
                <a:ea typeface="+mn-ea"/>
                <a:cs typeface="+mn-cs"/>
              </a:rPr>
              <a:t>Sixth</a:t>
            </a:r>
            <a:r>
              <a:rPr lang="en-US" sz="2400" dirty="0" smtClean="0">
                <a:solidFill>
                  <a:schemeClr val="tx1"/>
                </a:solidFill>
                <a:latin typeface="+mn-lt"/>
                <a:ea typeface="+mn-ea"/>
                <a:cs typeface="+mn-cs"/>
              </a:rPr>
              <a:t>, he is called the feet of the image in Daniel 2:31-45. This has to do with the rise of the Roman empire in the Tribulation. </a:t>
            </a:r>
          </a:p>
          <a:p>
            <a:endParaRPr lang="en-US" sz="2400" dirty="0"/>
          </a:p>
          <a:p>
            <a:r>
              <a:rPr lang="en-US" sz="2400" b="1" dirty="0" smtClean="0">
                <a:solidFill>
                  <a:srgbClr val="C00000"/>
                </a:solidFill>
                <a:latin typeface="+mn-lt"/>
                <a:ea typeface="+mn-ea"/>
                <a:cs typeface="+mn-cs"/>
              </a:rPr>
              <a:t>Seventh</a:t>
            </a:r>
            <a:r>
              <a:rPr lang="en-US" sz="2400" dirty="0" smtClean="0">
                <a:solidFill>
                  <a:schemeClr val="tx1"/>
                </a:solidFill>
                <a:latin typeface="+mn-lt"/>
                <a:ea typeface="+mn-ea"/>
                <a:cs typeface="+mn-cs"/>
              </a:rPr>
              <a:t>, He is also called simply the beast on which the woman rides in Revelation 17. In other words, ecumenical religion must use political power to gain ascendancy. </a:t>
            </a:r>
          </a:p>
          <a:p>
            <a:endParaRPr lang="en-US" sz="2400" dirty="0"/>
          </a:p>
          <a:p>
            <a:r>
              <a:rPr lang="en-US" sz="2400" dirty="0" smtClean="0">
                <a:solidFill>
                  <a:schemeClr val="tx1"/>
                </a:solidFill>
                <a:latin typeface="+mn-lt"/>
                <a:ea typeface="+mn-ea"/>
                <a:cs typeface="+mn-cs"/>
              </a:rPr>
              <a:t>He is called the beast because he is the political power that brings ecumenical religion into its highest peak of power, verses 8-13.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b="1" dirty="0" smtClean="0">
                <a:solidFill>
                  <a:srgbClr val="0070C0"/>
                </a:solidFill>
              </a:rPr>
              <a:t>“be revealed” </a:t>
            </a:r>
            <a:r>
              <a:rPr lang="en-US" sz="2400" dirty="0" smtClean="0"/>
              <a:t>– </a:t>
            </a:r>
            <a:r>
              <a:rPr lang="en-US" sz="2400" dirty="0" err="1" smtClean="0"/>
              <a:t>APSubj</a:t>
            </a:r>
            <a:r>
              <a:rPr lang="en-US" sz="2400" dirty="0" smtClean="0"/>
              <a:t> – APOKALUPTO - ingressive aorist because this is the beginning of his revelation. We are talking about the departure of the Church from the earth. </a:t>
            </a:r>
          </a:p>
          <a:p>
            <a:endParaRPr lang="en-US" sz="2400" dirty="0" smtClean="0"/>
          </a:p>
          <a:p>
            <a:r>
              <a:rPr lang="en-US" sz="2400" dirty="0" smtClean="0"/>
              <a:t>When the Church departs then — ingressive aorist — this dictator begins to be revealed. </a:t>
            </a:r>
          </a:p>
          <a:p>
            <a:endParaRPr lang="en-US" sz="2400" dirty="0" smtClean="0"/>
          </a:p>
          <a:p>
            <a:r>
              <a:rPr lang="en-US" sz="2400" dirty="0" smtClean="0"/>
              <a:t>Until the Rapture takes place he isn’t even begun to be revealed. It should be </a:t>
            </a:r>
            <a:r>
              <a:rPr lang="en-US" sz="2400" b="1" dirty="0" smtClean="0">
                <a:solidFill>
                  <a:srgbClr val="0070C0"/>
                </a:solidFill>
              </a:rPr>
              <a:t>“after the departure he begins to be revealed.” </a:t>
            </a:r>
          </a:p>
          <a:p>
            <a:r>
              <a:rPr lang="en-US" sz="2400" dirty="0" smtClean="0"/>
              <a:t>He is alive before the Rapture but is not revealed as the man of lawlessness until after the Rapture.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r>
              <a:rPr lang="en-US" sz="2400" dirty="0" smtClean="0"/>
              <a:t>Historically he is unknown </a:t>
            </a:r>
            <a:r>
              <a:rPr lang="en-US" sz="2400" u="sng" dirty="0" smtClean="0"/>
              <a:t>until after the Rapture</a:t>
            </a:r>
            <a:r>
              <a:rPr lang="en-US" sz="2400" dirty="0" smtClean="0"/>
              <a:t>. </a:t>
            </a:r>
          </a:p>
          <a:p>
            <a:r>
              <a:rPr lang="en-US" sz="2400" dirty="0" smtClean="0"/>
              <a:t>You are told about him but you </a:t>
            </a:r>
            <a:r>
              <a:rPr lang="en-US" sz="2400" b="1" dirty="0" smtClean="0"/>
              <a:t>cannot identify him </a:t>
            </a:r>
            <a:r>
              <a:rPr lang="en-US" sz="2400" dirty="0" smtClean="0"/>
              <a:t>before the Rapture, says the subjunctive mood. </a:t>
            </a:r>
          </a:p>
          <a:p>
            <a:endParaRPr lang="en-US" sz="2400" dirty="0" smtClean="0"/>
          </a:p>
          <a:p>
            <a:pPr>
              <a:buFont typeface="Arial" pitchFamily="34" charset="0"/>
              <a:buChar char="•"/>
            </a:pPr>
            <a:r>
              <a:rPr lang="en-US" sz="2400" b="1" dirty="0" smtClean="0">
                <a:solidFill>
                  <a:srgbClr val="0070C0"/>
                </a:solidFill>
              </a:rPr>
              <a:t>“the son of destruction”- </a:t>
            </a:r>
            <a:r>
              <a:rPr lang="en-US" sz="2400" dirty="0" smtClean="0"/>
              <a:t>the antichrist will be revealed in the Trib. riding on white horse, Rev.6:1-2, HO UIOS TES APOLEIAS - son of perdition, destruction, doomed to eternal damnation - will rise to power just after Rapture.</a:t>
            </a:r>
          </a:p>
          <a:p>
            <a:pPr>
              <a:buNone/>
            </a:pPr>
            <a:endParaRPr lang="en-US" sz="2400" dirty="0" smtClean="0"/>
          </a:p>
          <a:p>
            <a:pPr>
              <a:buFont typeface="Arial" pitchFamily="34" charset="0"/>
              <a:buChar char="•"/>
            </a:pPr>
            <a:r>
              <a:rPr lang="en-US" sz="2400" dirty="0" smtClean="0"/>
              <a:t>This word is used for only two people: Judas Iscariot and the Beast or AntiChrist. </a:t>
            </a:r>
          </a:p>
          <a:p>
            <a:pPr>
              <a:buFont typeface="Arial" pitchFamily="34" charset="0"/>
              <a:buChar char="•"/>
            </a:pPr>
            <a:r>
              <a:rPr lang="en-US" sz="2400" dirty="0" smtClean="0"/>
              <a:t>Both of these people live in the Age of Israel, Judas just before the interruption of the Age of Israel by the Church Age, and then the man of destruction after the departure.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a:buFont typeface="Arial" pitchFamily="34" charset="0"/>
              <a:buChar char="•"/>
            </a:pPr>
            <a:r>
              <a:rPr lang="en-US" sz="2400" dirty="0" smtClean="0"/>
              <a:t>They are not the same. Judas Iscariot in John 17:12 is called the son of perdition; this man is called the son of perdition in 2 Thessalonians 2:3. </a:t>
            </a:r>
          </a:p>
          <a:p>
            <a:pPr>
              <a:buFont typeface="Arial" pitchFamily="34" charset="0"/>
              <a:buChar char="•"/>
            </a:pPr>
            <a:endParaRPr lang="en-US" sz="2400" dirty="0" smtClean="0"/>
          </a:p>
          <a:p>
            <a:pPr>
              <a:buFont typeface="Arial" pitchFamily="34" charset="0"/>
              <a:buChar char="•"/>
            </a:pPr>
            <a:r>
              <a:rPr lang="en-US" sz="2400" dirty="0" smtClean="0"/>
              <a:t>Because the title occurs only in these two verses in the Bible it has led people to falsely conclude that it is the same person, and that Satan is going to bring Judas back for the Tribulation. </a:t>
            </a:r>
          </a:p>
          <a:p>
            <a:pPr>
              <a:buFont typeface="Arial" pitchFamily="34" charset="0"/>
              <a:buChar char="•"/>
            </a:pPr>
            <a:endParaRPr lang="en-US" sz="2400" dirty="0" smtClean="0"/>
          </a:p>
          <a:p>
            <a:pPr>
              <a:buFont typeface="Arial" pitchFamily="34" charset="0"/>
              <a:buChar char="•"/>
            </a:pPr>
            <a:r>
              <a:rPr lang="en-US" sz="2400" dirty="0" smtClean="0"/>
              <a:t>What they are missing is the fact that Satan himself in all of human history has only indwelt two men. Satan indwelt Judas and Satan will indwell the man of sin. These are the only two cases of Satanic possession.   </a:t>
            </a:r>
          </a:p>
          <a:p>
            <a:pPr>
              <a:buFontTx/>
              <a:buNone/>
            </a:pPr>
            <a:endParaRPr lang="en-US" sz="2400" dirty="0" smtClean="0"/>
          </a:p>
          <a:p>
            <a:endParaRPr lang="en-US" dirty="0" smtClean="0"/>
          </a:p>
          <a:p>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304800" y="1066800"/>
            <a:ext cx="8839200" cy="5791200"/>
          </a:xfrm>
        </p:spPr>
        <p:txBody>
          <a:bodyPr/>
          <a:lstStyle/>
          <a:p>
            <a:pPr>
              <a:buFont typeface="Arial" pitchFamily="34" charset="0"/>
              <a:buChar char="•"/>
            </a:pPr>
            <a:r>
              <a:rPr lang="en-US" sz="2400" dirty="0" smtClean="0"/>
              <a:t>He is a gentile (Rev 13:1) </a:t>
            </a:r>
          </a:p>
          <a:p>
            <a:pPr>
              <a:buFont typeface="Arial" pitchFamily="34" charset="0"/>
              <a:buChar char="•"/>
            </a:pPr>
            <a:endParaRPr lang="en-US" sz="2400" dirty="0" smtClean="0"/>
          </a:p>
          <a:p>
            <a:pPr>
              <a:buFont typeface="Arial" pitchFamily="34" charset="0"/>
              <a:buChar char="•"/>
            </a:pPr>
            <a:r>
              <a:rPr lang="en-US" sz="2400" dirty="0" smtClean="0"/>
              <a:t>He rules over gentile nations (Rev 17:12-15) </a:t>
            </a:r>
          </a:p>
          <a:p>
            <a:pPr>
              <a:buFont typeface="Arial" pitchFamily="34" charset="0"/>
              <a:buChar char="•"/>
            </a:pPr>
            <a:endParaRPr lang="en-US" sz="2400" dirty="0" smtClean="0"/>
          </a:p>
          <a:p>
            <a:pPr>
              <a:buFont typeface="Arial" pitchFamily="34" charset="0"/>
              <a:buChar char="•"/>
            </a:pPr>
            <a:r>
              <a:rPr lang="en-US" sz="2400" dirty="0" smtClean="0"/>
              <a:t>He uses diplomacy and promotes peace (Daniel 8:25)</a:t>
            </a:r>
          </a:p>
          <a:p>
            <a:pPr>
              <a:buFont typeface="Arial" pitchFamily="34" charset="0"/>
              <a:buChar char="•"/>
            </a:pPr>
            <a:endParaRPr lang="en-US" sz="2400" dirty="0" smtClean="0"/>
          </a:p>
          <a:p>
            <a:pPr>
              <a:buFont typeface="Arial" pitchFamily="34" charset="0"/>
              <a:buChar char="•"/>
            </a:pPr>
            <a:r>
              <a:rPr lang="en-US" sz="2400" dirty="0" smtClean="0"/>
              <a:t>He sets himself up as a god (Daniel 9:27, 11:36-37, Rev 13:4-6) </a:t>
            </a:r>
          </a:p>
          <a:p>
            <a:pPr>
              <a:buFont typeface="Arial" pitchFamily="34" charset="0"/>
              <a:buChar char="•"/>
            </a:pPr>
            <a:r>
              <a:rPr lang="en-US" sz="2400" dirty="0" smtClean="0"/>
              <a:t>People will worship him as God (2 Thess 2:11).</a:t>
            </a:r>
          </a:p>
          <a:p>
            <a:pPr>
              <a:buFont typeface="Arial" pitchFamily="34" charset="0"/>
              <a:buChar char="•"/>
            </a:pPr>
            <a:endParaRPr lang="en-US" sz="2400" dirty="0" smtClean="0"/>
          </a:p>
          <a:p>
            <a:pPr>
              <a:buFont typeface="Arial" pitchFamily="34" charset="0"/>
              <a:buChar char="•"/>
            </a:pPr>
            <a:r>
              <a:rPr lang="en-US" sz="2400" dirty="0" smtClean="0"/>
              <a:t>He </a:t>
            </a:r>
            <a:r>
              <a:rPr lang="en-US" sz="2400" dirty="0"/>
              <a:t>will be supported by the false religious system, “the Prostitute”, in Trib.(Rev 17:3) and once he has gained absolute power he will destroy the Prostitute (17:16-17</a:t>
            </a:r>
            <a:r>
              <a:rPr lang="en-US" sz="2400" dirty="0" smtClean="0"/>
              <a:t>).</a:t>
            </a:r>
          </a:p>
          <a:p>
            <a:pPr>
              <a:buFont typeface="Arial" pitchFamily="34" charset="0"/>
              <a:buChar char="•"/>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 calcmode="lin" valueType="num">
                                      <p:cBhvr additive="base">
                                        <p:cTn id="7" dur="500" fill="hold"/>
                                        <p:tgtEl>
                                          <p:spTgt spid="7373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37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3731">
                                            <p:txEl>
                                              <p:pRg st="2" end="2"/>
                                            </p:txEl>
                                          </p:spTgt>
                                        </p:tgtEl>
                                        <p:attrNameLst>
                                          <p:attrName>style.visibility</p:attrName>
                                        </p:attrNameLst>
                                      </p:cBhvr>
                                      <p:to>
                                        <p:strVal val="visible"/>
                                      </p:to>
                                    </p:set>
                                    <p:anim calcmode="lin" valueType="num">
                                      <p:cBhvr additive="base">
                                        <p:cTn id="13" dur="500" fill="hold"/>
                                        <p:tgtEl>
                                          <p:spTgt spid="7373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37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3731">
                                            <p:txEl>
                                              <p:pRg st="4" end="4"/>
                                            </p:txEl>
                                          </p:spTgt>
                                        </p:tgtEl>
                                        <p:attrNameLst>
                                          <p:attrName>style.visibility</p:attrName>
                                        </p:attrNameLst>
                                      </p:cBhvr>
                                      <p:to>
                                        <p:strVal val="visible"/>
                                      </p:to>
                                    </p:set>
                                    <p:anim calcmode="lin" valueType="num">
                                      <p:cBhvr additive="base">
                                        <p:cTn id="19" dur="500" fill="hold"/>
                                        <p:tgtEl>
                                          <p:spTgt spid="73731">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373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3731">
                                            <p:txEl>
                                              <p:pRg st="6" end="6"/>
                                            </p:txEl>
                                          </p:spTgt>
                                        </p:tgtEl>
                                        <p:attrNameLst>
                                          <p:attrName>style.visibility</p:attrName>
                                        </p:attrNameLst>
                                      </p:cBhvr>
                                      <p:to>
                                        <p:strVal val="visible"/>
                                      </p:to>
                                    </p:set>
                                    <p:anim calcmode="lin" valueType="num">
                                      <p:cBhvr additive="base">
                                        <p:cTn id="25" dur="500" fill="hold"/>
                                        <p:tgtEl>
                                          <p:spTgt spid="73731">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373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3731">
                                            <p:txEl>
                                              <p:pRg st="7" end="7"/>
                                            </p:txEl>
                                          </p:spTgt>
                                        </p:tgtEl>
                                        <p:attrNameLst>
                                          <p:attrName>style.visibility</p:attrName>
                                        </p:attrNameLst>
                                      </p:cBhvr>
                                      <p:to>
                                        <p:strVal val="visible"/>
                                      </p:to>
                                    </p:set>
                                    <p:anim calcmode="lin" valueType="num">
                                      <p:cBhvr additive="base">
                                        <p:cTn id="31" dur="500" fill="hold"/>
                                        <p:tgtEl>
                                          <p:spTgt spid="73731">
                                            <p:txEl>
                                              <p:pRg st="7" end="7"/>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373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73731">
                                            <p:txEl>
                                              <p:pRg st="9" end="9"/>
                                            </p:txEl>
                                          </p:spTgt>
                                        </p:tgtEl>
                                        <p:attrNameLst>
                                          <p:attrName>style.visibility</p:attrName>
                                        </p:attrNameLst>
                                      </p:cBhvr>
                                      <p:to>
                                        <p:strVal val="visible"/>
                                      </p:to>
                                    </p:set>
                                    <p:anim calcmode="lin" valueType="num">
                                      <p:cBhvr additive="base">
                                        <p:cTn id="37" dur="500" fill="hold"/>
                                        <p:tgtEl>
                                          <p:spTgt spid="73731">
                                            <p:txEl>
                                              <p:pRg st="9" end="9"/>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73731">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r>
              <a:rPr lang="en-US" sz="2400" dirty="0" smtClean="0">
                <a:solidFill>
                  <a:schemeClr val="tx1"/>
                </a:solidFill>
                <a:latin typeface="+mn-lt"/>
                <a:ea typeface="+mn-ea"/>
                <a:cs typeface="+mn-cs"/>
              </a:rPr>
              <a:t>There are claims that the Church goes through the Tribulation, there are several claims that the Rapture will take place in the middle of the Tribulation and that the Rapture occurs at the end of the Tribulation. </a:t>
            </a:r>
          </a:p>
          <a:p>
            <a:endParaRPr lang="en-US" sz="2400" dirty="0"/>
          </a:p>
          <a:p>
            <a:r>
              <a:rPr lang="en-US" sz="2400" dirty="0" smtClean="0">
                <a:solidFill>
                  <a:schemeClr val="tx1"/>
                </a:solidFill>
                <a:latin typeface="+mn-lt"/>
                <a:ea typeface="+mn-ea"/>
                <a:cs typeface="+mn-cs"/>
              </a:rPr>
              <a:t>These are false doctrines and are an attack upon the whole concept of dispensations. </a:t>
            </a:r>
          </a:p>
          <a:p>
            <a:endParaRPr lang="en-US" sz="2400" b="1" dirty="0" smtClean="0">
              <a:solidFill>
                <a:srgbClr val="0070C0"/>
              </a:solidFill>
            </a:endParaRPr>
          </a:p>
          <a:p>
            <a:r>
              <a:rPr lang="en-US" sz="2400" b="1" dirty="0" smtClean="0">
                <a:solidFill>
                  <a:srgbClr val="0070C0"/>
                </a:solidFill>
              </a:rPr>
              <a:t>2:1 – “Now we request you brethern </a:t>
            </a:r>
            <a:r>
              <a:rPr lang="en-US" sz="2400" dirty="0" smtClean="0"/>
              <a:t>( EROTAO PAIndic to ask, request them to hear what he is saying about the immediate problems in the church).</a:t>
            </a:r>
          </a:p>
          <a:p>
            <a:endParaRPr lang="en-US" sz="2400" dirty="0"/>
          </a:p>
          <a:p>
            <a:r>
              <a:rPr lang="en-US" sz="2400" dirty="0" smtClean="0"/>
              <a:t> </a:t>
            </a:r>
            <a:r>
              <a:rPr lang="en-US" sz="2400" dirty="0">
                <a:solidFill>
                  <a:schemeClr val="tx1"/>
                </a:solidFill>
                <a:latin typeface="+mn-lt"/>
                <a:ea typeface="+mn-ea"/>
                <a:cs typeface="+mn-cs"/>
              </a:rPr>
              <a:t>In the Attic Greek this verb was used for </a:t>
            </a:r>
            <a:r>
              <a:rPr lang="en-US" sz="2400" dirty="0" smtClean="0">
                <a:solidFill>
                  <a:schemeClr val="tx1"/>
                </a:solidFill>
                <a:latin typeface="+mn-lt"/>
                <a:ea typeface="+mn-ea"/>
                <a:cs typeface="+mn-cs"/>
              </a:rPr>
              <a:t>interrogation</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839200" cy="5715000"/>
          </a:xfrm>
        </p:spPr>
        <p:txBody>
          <a:bodyPr/>
          <a:lstStyle/>
          <a:p>
            <a:pPr>
              <a:buFont typeface="Arial" pitchFamily="34" charset="0"/>
              <a:buChar char="•"/>
            </a:pPr>
            <a:r>
              <a:rPr lang="en-US" dirty="0" smtClean="0"/>
              <a:t>He attacks believers and Jews ( Daniel 8:25, 7:21, 25, Rev 13:7, 17:14).</a:t>
            </a:r>
          </a:p>
          <a:p>
            <a:endParaRPr lang="en-US" dirty="0" smtClean="0"/>
          </a:p>
          <a:p>
            <a:r>
              <a:rPr lang="en-US" u="sng" dirty="0" smtClean="0"/>
              <a:t>False Jewish prophet of Israel </a:t>
            </a:r>
            <a:r>
              <a:rPr lang="en-US" dirty="0" smtClean="0"/>
              <a:t>is Antichrist's right hand man  ( Rev 19:20, 20:10, 13:11-17 second beast), marks followers with 666.</a:t>
            </a:r>
          </a:p>
          <a:p>
            <a:endParaRPr lang="en-US" dirty="0" smtClean="0"/>
          </a:p>
          <a:p>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5" name="Rectangle 3"/>
          <p:cNvSpPr>
            <a:spLocks noGrp="1" noChangeArrowheads="1"/>
          </p:cNvSpPr>
          <p:nvPr>
            <p:ph type="body" idx="1"/>
          </p:nvPr>
        </p:nvSpPr>
        <p:spPr>
          <a:xfrm>
            <a:off x="304800" y="1066800"/>
            <a:ext cx="8610600" cy="5791200"/>
          </a:xfrm>
        </p:spPr>
        <p:txBody>
          <a:bodyPr/>
          <a:lstStyle/>
          <a:p>
            <a:r>
              <a:rPr lang="en-US" dirty="0" smtClean="0"/>
              <a:t> </a:t>
            </a:r>
            <a:r>
              <a:rPr lang="en-US" sz="2400" b="1" dirty="0" smtClean="0">
                <a:solidFill>
                  <a:srgbClr val="0070C0"/>
                </a:solidFill>
              </a:rPr>
              <a:t>2:4 “who opposes and exalts himself above all that is called God or that is worshiped, so that he sits as God in the temple of God, showing himself that he is God.”</a:t>
            </a:r>
          </a:p>
          <a:p>
            <a:r>
              <a:rPr lang="en-US" sz="2400" b="1" dirty="0" smtClean="0">
                <a:solidFill>
                  <a:srgbClr val="0070C0"/>
                </a:solidFill>
              </a:rPr>
              <a:t>“opposes” </a:t>
            </a:r>
            <a:r>
              <a:rPr lang="en-US" sz="2400" dirty="0" smtClean="0"/>
              <a:t>— PAPtc ANTIKEIMI - means to be the enemy of, to be opposed, to be hostile to God from his rise to his fall at Armageddon. </a:t>
            </a:r>
          </a:p>
          <a:p>
            <a:r>
              <a:rPr lang="en-US" sz="2400" dirty="0" smtClean="0"/>
              <a:t>He is Satan possessed and he accepts the Satanic proposition rejected by Jesus Christ in the great temptation of Matthew 4.</a:t>
            </a:r>
          </a:p>
          <a:p>
            <a:pPr>
              <a:buNone/>
            </a:pPr>
            <a:r>
              <a:rPr lang="en-US" sz="2400" dirty="0" smtClean="0"/>
              <a:t>      - The offer of the kingdoms of the world will be accepted by the AntiChrist but he cannot rule the kingdoms so Satan will personally possess him.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4755">
                                            <p:txEl>
                                              <p:pRg st="1" end="1"/>
                                            </p:txEl>
                                          </p:spTgt>
                                        </p:tgtEl>
                                        <p:attrNameLst>
                                          <p:attrName>style.visibility</p:attrName>
                                        </p:attrNameLst>
                                      </p:cBhvr>
                                      <p:to>
                                        <p:strVal val="visible"/>
                                      </p:to>
                                    </p:set>
                                    <p:anim calcmode="lin" valueType="num">
                                      <p:cBhvr additive="base">
                                        <p:cTn id="13" dur="500" fill="hold"/>
                                        <p:tgtEl>
                                          <p:spTgt spid="747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47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4755">
                                            <p:txEl>
                                              <p:pRg st="2" end="2"/>
                                            </p:txEl>
                                          </p:spTgt>
                                        </p:tgtEl>
                                        <p:attrNameLst>
                                          <p:attrName>style.visibility</p:attrName>
                                        </p:attrNameLst>
                                      </p:cBhvr>
                                      <p:to>
                                        <p:strVal val="visible"/>
                                      </p:to>
                                    </p:set>
                                    <p:anim calcmode="lin" valueType="num">
                                      <p:cBhvr additive="base">
                                        <p:cTn id="19" dur="500" fill="hold"/>
                                        <p:tgtEl>
                                          <p:spTgt spid="7475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47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4755">
                                            <p:txEl>
                                              <p:pRg st="3" end="3"/>
                                            </p:txEl>
                                          </p:spTgt>
                                        </p:tgtEl>
                                        <p:attrNameLst>
                                          <p:attrName>style.visibility</p:attrName>
                                        </p:attrNameLst>
                                      </p:cBhvr>
                                      <p:to>
                                        <p:strVal val="visible"/>
                                      </p:to>
                                    </p:set>
                                    <p:anim calcmode="lin" valueType="num">
                                      <p:cBhvr additive="base">
                                        <p:cTn id="25" dur="500" fill="hold"/>
                                        <p:tgtEl>
                                          <p:spTgt spid="7475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475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610600" cy="5195888"/>
          </a:xfrm>
        </p:spPr>
        <p:txBody>
          <a:bodyPr/>
          <a:lstStyle/>
          <a:p>
            <a:pPr hangingPunct="0"/>
            <a:r>
              <a:rPr lang="en-US" sz="2400" dirty="0" smtClean="0"/>
              <a:t>As a result the man of lawlessness becomes Satan’s chief agent in the world during the Tribulation. </a:t>
            </a:r>
          </a:p>
          <a:p>
            <a:pPr hangingPunct="0"/>
            <a:endParaRPr lang="en-US" sz="2400" dirty="0" smtClean="0"/>
          </a:p>
          <a:p>
            <a:pPr hangingPunct="0"/>
            <a:r>
              <a:rPr lang="en-US" sz="2400" dirty="0" smtClean="0"/>
              <a:t>The AntiChrist cannot take over the world in the Church Age due to the restraining ministry of the Holy Spirit.</a:t>
            </a:r>
          </a:p>
          <a:p>
            <a:pPr hangingPunct="0"/>
            <a:endParaRPr lang="en-US" sz="2400" dirty="0" smtClean="0"/>
          </a:p>
          <a:p>
            <a:pPr hangingPunct="0"/>
            <a:r>
              <a:rPr lang="en-US" sz="2400" dirty="0" smtClean="0"/>
              <a:t>During the intensified stage of the angelic conflict God the Holy Spirit restrains Satan from ever making this offer to anyone else. </a:t>
            </a:r>
          </a:p>
          <a:p>
            <a:pPr hangingPunct="0"/>
            <a:r>
              <a:rPr lang="en-US" sz="2400" dirty="0" smtClean="0"/>
              <a:t>So this is an offer that Satan cannot make until the Church is removed from the earth.  </a:t>
            </a:r>
          </a:p>
          <a:p>
            <a:pPr hangingPunct="0"/>
            <a:r>
              <a:rPr lang="en-US" sz="2400" dirty="0" smtClean="0"/>
              <a:t>	</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He is opposed to any form of the divine institutions.</a:t>
            </a:r>
          </a:p>
          <a:p>
            <a:pPr hangingPunct="0">
              <a:buNone/>
            </a:pPr>
            <a:r>
              <a:rPr lang="en-US" sz="2400" dirty="0" smtClean="0"/>
              <a:t>    - </a:t>
            </a:r>
            <a:r>
              <a:rPr lang="en-US" sz="2400" u="sng" dirty="0" smtClean="0"/>
              <a:t>Opposed</a:t>
            </a:r>
            <a:r>
              <a:rPr lang="en-US" sz="2400" dirty="0" smtClean="0"/>
              <a:t> to marriage and he will have a system of so-called freedom in sex (adultery, fornication, perversions such as homosexuality, lesbianism, pedophilia, </a:t>
            </a:r>
            <a:r>
              <a:rPr lang="en-US" sz="2400" dirty="0" err="1" smtClean="0"/>
              <a:t>beastiality</a:t>
            </a:r>
            <a:r>
              <a:rPr lang="en-US" sz="2400" dirty="0" smtClean="0"/>
              <a:t> ). </a:t>
            </a:r>
          </a:p>
          <a:p>
            <a:pPr hangingPunct="0">
              <a:buNone/>
            </a:pPr>
            <a:r>
              <a:rPr lang="en-US" sz="2400" dirty="0" smtClean="0"/>
              <a:t>    - </a:t>
            </a:r>
            <a:r>
              <a:rPr lang="en-US" sz="2400" u="sng" dirty="0" smtClean="0"/>
              <a:t>Opposed</a:t>
            </a:r>
            <a:r>
              <a:rPr lang="en-US" sz="2400" dirty="0" smtClean="0"/>
              <a:t> to nationalism and will seek to have a strong international organization. </a:t>
            </a:r>
          </a:p>
          <a:p>
            <a:pPr hangingPunct="0">
              <a:buNone/>
            </a:pPr>
            <a:r>
              <a:rPr lang="en-US" sz="2400" dirty="0" smtClean="0"/>
              <a:t>    - </a:t>
            </a:r>
            <a:r>
              <a:rPr lang="en-US" sz="2400" u="sng" dirty="0" smtClean="0"/>
              <a:t>Opposed</a:t>
            </a:r>
            <a:r>
              <a:rPr lang="en-US" sz="2400" dirty="0" smtClean="0"/>
              <a:t> to human freedom and will use the military in order to destroy the freedom of those who oppose him. </a:t>
            </a:r>
          </a:p>
          <a:p>
            <a:pPr hangingPunct="0">
              <a:buNone/>
            </a:pPr>
            <a:endParaRPr lang="en-US" sz="2400" dirty="0" smtClean="0"/>
          </a:p>
          <a:p>
            <a:pPr hangingPunct="0">
              <a:buFont typeface="Arial" pitchFamily="34" charset="0"/>
              <a:buChar char="•"/>
            </a:pPr>
            <a:r>
              <a:rPr lang="en-US" sz="2400" dirty="0" smtClean="0"/>
              <a:t>This is why we have the Armageddon campaign and why the man of lawlessness is involved. </a:t>
            </a:r>
          </a:p>
          <a:p>
            <a:pPr hangingPunct="0">
              <a:buFont typeface="Arial" pitchFamily="34" charset="0"/>
              <a:buChar char="•"/>
            </a:pPr>
            <a:endParaRPr lang="en-US" sz="2400" dirty="0" smtClean="0"/>
          </a:p>
          <a:p>
            <a:pPr hangingPunct="0">
              <a:buFont typeface="Arial" pitchFamily="34" charset="0"/>
              <a:buChar char="•"/>
            </a:pPr>
            <a:r>
              <a:rPr lang="en-US" sz="2400" dirty="0" smtClean="0"/>
              <a:t>He opposes Trib. believers in Christ and he exalts himself.</a:t>
            </a:r>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b="1" dirty="0" smtClean="0">
                <a:solidFill>
                  <a:srgbClr val="0070C0"/>
                </a:solidFill>
              </a:rPr>
              <a:t>“exalts himself” </a:t>
            </a:r>
            <a:r>
              <a:rPr lang="en-US" sz="2400" dirty="0" smtClean="0"/>
              <a:t>— PMPtc – HUPERAIRO - static present. The word means to lift one’s self up above everyone else and so it is the epitome of arrogance and haughtiness. </a:t>
            </a:r>
          </a:p>
          <a:p>
            <a:endParaRPr lang="en-US" sz="2400" dirty="0" smtClean="0"/>
          </a:p>
          <a:p>
            <a:r>
              <a:rPr lang="en-US" sz="2400" dirty="0" smtClean="0"/>
              <a:t>Satan possession is very much like demon possession, it is designed to exalt the individual or someone connected with the demon possession. </a:t>
            </a:r>
          </a:p>
          <a:p>
            <a:endParaRPr lang="en-US" sz="2400" dirty="0" smtClean="0"/>
          </a:p>
          <a:p>
            <a:r>
              <a:rPr lang="en-US" sz="2400" dirty="0" smtClean="0"/>
              <a:t>The man of lawlessness as the head of the ecumenical religious system manifests this particular pride. </a:t>
            </a:r>
          </a:p>
          <a:p>
            <a:endParaRPr lang="en-US" sz="2400" dirty="0" smtClean="0"/>
          </a:p>
          <a:p>
            <a:r>
              <a:rPr lang="en-US" sz="2400" dirty="0" smtClean="0"/>
              <a:t>If you want to empower your organization what you have to do to destroy human freedom by combining your military conquests a very strong religion.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t>Remember that religion belongs to the devil. This man does exactly that. He combines the states of western Europe into one organization — the kingdom of the west, the revived Roman empire. </a:t>
            </a:r>
          </a:p>
          <a:p>
            <a:r>
              <a:rPr lang="en-US" sz="2400" dirty="0" smtClean="0"/>
              <a:t>But to consolidate this and to bring others under his sphere of influence he uses religion. So, </a:t>
            </a:r>
            <a:r>
              <a:rPr lang="en-US" sz="2400" b="1" dirty="0" smtClean="0">
                <a:solidFill>
                  <a:srgbClr val="0070C0"/>
                </a:solidFill>
              </a:rPr>
              <a:t>“he exalts himself above all that is called God” </a:t>
            </a:r>
            <a:r>
              <a:rPr lang="en-US" sz="2400" dirty="0" smtClean="0"/>
              <a:t>is the religious activity of that day. </a:t>
            </a:r>
          </a:p>
          <a:p>
            <a:endParaRPr lang="en-US" sz="2400" dirty="0" smtClean="0"/>
          </a:p>
          <a:p>
            <a:r>
              <a:rPr lang="en-US" sz="2400" dirty="0" smtClean="0"/>
              <a:t>In the Tribulation there will be an unusual combination, both of which we have had historically but never together. </a:t>
            </a:r>
          </a:p>
          <a:p>
            <a:r>
              <a:rPr lang="en-US" sz="2400" dirty="0" smtClean="0"/>
              <a:t>Historically we have had the </a:t>
            </a:r>
            <a:r>
              <a:rPr lang="en-US" sz="2400" u="sng" dirty="0" smtClean="0"/>
              <a:t>military power of the Roman empire.</a:t>
            </a:r>
            <a:r>
              <a:rPr lang="en-US" sz="2400" dirty="0" smtClean="0"/>
              <a:t> </a:t>
            </a:r>
          </a:p>
          <a:p>
            <a:r>
              <a:rPr lang="en-US" sz="2400" dirty="0" smtClean="0"/>
              <a:t>Later on we have had the </a:t>
            </a:r>
            <a:r>
              <a:rPr lang="en-US" sz="2400" u="sng" dirty="0" smtClean="0"/>
              <a:t>Holy Roman empire .</a:t>
            </a:r>
            <a:endParaRPr lang="en-US" sz="2400" dirty="0" smtClean="0"/>
          </a:p>
          <a:p>
            <a:endParaRPr lang="en-US"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t>The Holy Roman Empire was a confederation of states in western Europe held together by the Roman Catholic church, and held together by religion. </a:t>
            </a:r>
          </a:p>
          <a:p>
            <a:r>
              <a:rPr lang="en-US" sz="2400" dirty="0" smtClean="0"/>
              <a:t>This holy Roman empire was finally broken up to some extent by the Reformation. </a:t>
            </a:r>
          </a:p>
          <a:p>
            <a:endParaRPr lang="en-US" sz="2400" dirty="0" smtClean="0"/>
          </a:p>
          <a:p>
            <a:pPr hangingPunct="0"/>
            <a:r>
              <a:rPr lang="en-US" sz="2400" dirty="0" smtClean="0"/>
              <a:t>In the Tribulation the religious and military will be combined; which results in the enslavement of millions of people. </a:t>
            </a:r>
          </a:p>
          <a:p>
            <a:pPr hangingPunct="0">
              <a:buNone/>
            </a:pPr>
            <a:r>
              <a:rPr lang="en-US" sz="2400" dirty="0" smtClean="0"/>
              <a:t>     </a:t>
            </a:r>
          </a:p>
          <a:p>
            <a:pPr hangingPunct="0"/>
            <a:r>
              <a:rPr lang="en-US" sz="2400" b="1" dirty="0" smtClean="0">
                <a:solidFill>
                  <a:srgbClr val="0070C0"/>
                </a:solidFill>
              </a:rPr>
              <a:t>“that is called God”  </a:t>
            </a:r>
            <a:r>
              <a:rPr lang="en-US" sz="2400" dirty="0" smtClean="0"/>
              <a:t>( LEGO PPPtc – related to God </a:t>
            </a:r>
            <a:r>
              <a:rPr lang="en-US" sz="2400" b="1" dirty="0" smtClean="0">
                <a:solidFill>
                  <a:srgbClr val="0070C0"/>
                </a:solidFill>
              </a:rPr>
              <a:t>) or that is worshipped” </a:t>
            </a:r>
            <a:r>
              <a:rPr lang="en-US" sz="2400" dirty="0" smtClean="0"/>
              <a:t>(SEBASMA the object of worship that refers to all religious systems in the world ).</a:t>
            </a:r>
          </a:p>
          <a:p>
            <a:endParaRPr lang="en-US"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b="1" dirty="0" smtClean="0">
                <a:solidFill>
                  <a:srgbClr val="0070C0"/>
                </a:solidFill>
              </a:rPr>
              <a:t>“he sits in the temple of God” </a:t>
            </a:r>
            <a:r>
              <a:rPr lang="en-US" sz="2400" dirty="0" smtClean="0"/>
              <a:t>— AAIndic KATHIZO - The statue of the antichrist sits in the Jewish temple of God, called the abomination of desolation. </a:t>
            </a:r>
          </a:p>
          <a:p>
            <a:endParaRPr lang="en-US" sz="2400" dirty="0" smtClean="0"/>
          </a:p>
          <a:p>
            <a:pPr>
              <a:buFont typeface="Arial" pitchFamily="34" charset="0"/>
              <a:buChar char="•"/>
            </a:pPr>
            <a:r>
              <a:rPr lang="en-US" sz="2400" dirty="0" smtClean="0"/>
              <a:t>The concept here is first of all this: Jesus Christ as a man is seated at the right hand of the Father, so the devil has put a man at his own right hand. </a:t>
            </a:r>
          </a:p>
          <a:p>
            <a:pPr>
              <a:buFont typeface="Arial" pitchFamily="34" charset="0"/>
              <a:buChar char="•"/>
            </a:pPr>
            <a:r>
              <a:rPr lang="en-US" sz="2400" dirty="0" smtClean="0"/>
              <a:t>This is an attempt to duplicate, a false duplication of the glorification of Christ. </a:t>
            </a:r>
          </a:p>
          <a:p>
            <a:pPr>
              <a:buFont typeface="Arial" pitchFamily="34" charset="0"/>
              <a:buChar char="•"/>
            </a:pPr>
            <a:r>
              <a:rPr lang="en-US" sz="2400" dirty="0" smtClean="0"/>
              <a:t>Satan seeks to glorify this man so he sets up a statue of the Antichrist in the temple. </a:t>
            </a:r>
          </a:p>
          <a:p>
            <a:pPr>
              <a:buFont typeface="Arial" pitchFamily="34" charset="0"/>
              <a:buChar char="•"/>
            </a:pPr>
            <a:r>
              <a:rPr lang="en-US" sz="2400" dirty="0" smtClean="0"/>
              <a:t>Of course, you can’t have a man sitting there all the time so an image is substituted. </a:t>
            </a:r>
          </a:p>
          <a:p>
            <a:pPr>
              <a:buFont typeface="Arial" pitchFamily="34" charset="0"/>
              <a:buChar char="•"/>
            </a:pPr>
            <a:endParaRPr lang="en-US" sz="2400"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t>Satan sets up a statue in the Tribulational temple in Jerusalem to neutralize and destroy Israel. </a:t>
            </a:r>
          </a:p>
          <a:p>
            <a:endParaRPr lang="en-US" sz="2400" dirty="0" smtClean="0"/>
          </a:p>
          <a:p>
            <a:r>
              <a:rPr lang="en-US" sz="2400" dirty="0" smtClean="0"/>
              <a:t>Satan knows that God must fulfill His unconditional covenants  to them at the end of the Tribulation. </a:t>
            </a:r>
          </a:p>
          <a:p>
            <a:endParaRPr lang="en-US" sz="2400" dirty="0" smtClean="0"/>
          </a:p>
          <a:p>
            <a:r>
              <a:rPr lang="en-US" sz="2400" dirty="0" smtClean="0"/>
              <a:t>Also, this dictator is in Rome and therefore his image is set up to remind not only those in Israel but the world that just as God has at His right hand Jesus Christ so Satan has set up a man at his right hand. </a:t>
            </a:r>
          </a:p>
          <a:p>
            <a:pPr hangingPunct="0"/>
            <a:endParaRPr lang="en-US" sz="2400" dirty="0" smtClean="0"/>
          </a:p>
          <a:p>
            <a:pPr hangingPunct="0"/>
            <a:r>
              <a:rPr lang="en-US" sz="2400" dirty="0" smtClean="0"/>
              <a:t>The “abomination of desolation” of Matthew 24:15 is the statue of the antichrist sitting in the Jewish temple.  </a:t>
            </a:r>
          </a:p>
          <a:p>
            <a:pPr>
              <a:buNone/>
            </a:pPr>
            <a:endParaRPr lang="en-US" sz="2400"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b="1" dirty="0" smtClean="0">
                <a:solidFill>
                  <a:srgbClr val="0070C0"/>
                </a:solidFill>
              </a:rPr>
              <a:t>“showing himself that he is God” </a:t>
            </a:r>
            <a:r>
              <a:rPr lang="en-US" sz="2400" dirty="0" smtClean="0"/>
              <a:t>— APODEIKNUMI – PMPtc - to proclaim himself in a dramatic way. </a:t>
            </a:r>
          </a:p>
          <a:p>
            <a:pPr hangingPunct="0"/>
            <a:endParaRPr lang="en-US" sz="2400" b="1" dirty="0" smtClean="0">
              <a:solidFill>
                <a:srgbClr val="0070C0"/>
              </a:solidFill>
            </a:endParaRPr>
          </a:p>
          <a:p>
            <a:pPr hangingPunct="0"/>
            <a:r>
              <a:rPr lang="en-US" sz="2400" b="1" dirty="0" smtClean="0">
                <a:solidFill>
                  <a:srgbClr val="0070C0"/>
                </a:solidFill>
              </a:rPr>
              <a:t>“that he is God” </a:t>
            </a:r>
            <a:r>
              <a:rPr lang="en-US" sz="2400" dirty="0" smtClean="0"/>
              <a:t>— this is a trend of ecumenicalism in the Tribulation and takes us back to the old Roman empire when the emperor was declared to be God. </a:t>
            </a:r>
          </a:p>
          <a:p>
            <a:pPr hangingPunct="0"/>
            <a:endParaRPr lang="en-US" sz="2400" dirty="0" smtClean="0"/>
          </a:p>
          <a:p>
            <a:pPr hangingPunct="0"/>
            <a:r>
              <a:rPr lang="en-US" sz="2400" dirty="0" smtClean="0"/>
              <a:t>The same trend will exist in the revived Roman empire of the Tribulation; the revival of the emperor cult of the old Roman empire. </a:t>
            </a:r>
          </a:p>
          <a:p>
            <a:pPr hangingPunct="0"/>
            <a:r>
              <a:rPr lang="en-US" sz="2400"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r>
              <a:rPr lang="en-US" sz="2400" dirty="0" smtClean="0">
                <a:solidFill>
                  <a:schemeClr val="tx1"/>
                </a:solidFill>
                <a:latin typeface="+mn-lt"/>
                <a:ea typeface="+mn-ea"/>
                <a:cs typeface="+mn-cs"/>
              </a:rPr>
              <a:t>In the Koine Greek in the dramatic present it is an urgent request. Why does Paul make an urgent request instead of giving a command? </a:t>
            </a:r>
          </a:p>
          <a:p>
            <a:r>
              <a:rPr lang="en-US" sz="2400" dirty="0" smtClean="0">
                <a:solidFill>
                  <a:schemeClr val="tx1"/>
                </a:solidFill>
                <a:latin typeface="+mn-lt"/>
                <a:ea typeface="+mn-ea"/>
                <a:cs typeface="+mn-cs"/>
              </a:rPr>
              <a:t>Because everyone must decide for himself in the priesthood what he is going to do about doctrine after salvation. </a:t>
            </a:r>
          </a:p>
          <a:p>
            <a:endParaRPr lang="en-US" sz="2400" dirty="0"/>
          </a:p>
          <a:p>
            <a:r>
              <a:rPr lang="en-US" sz="2400" dirty="0" smtClean="0">
                <a:solidFill>
                  <a:schemeClr val="tx1"/>
                </a:solidFill>
                <a:latin typeface="+mn-lt"/>
                <a:ea typeface="+mn-ea"/>
                <a:cs typeface="+mn-cs"/>
              </a:rPr>
              <a:t>In salvation the issue is “what think ye of Christ”? </a:t>
            </a:r>
          </a:p>
          <a:p>
            <a:endParaRPr lang="en-US" sz="2400" dirty="0"/>
          </a:p>
          <a:p>
            <a:r>
              <a:rPr lang="en-US" sz="2400" dirty="0" smtClean="0">
                <a:solidFill>
                  <a:schemeClr val="tx1"/>
                </a:solidFill>
                <a:latin typeface="+mn-lt"/>
                <a:ea typeface="+mn-ea"/>
                <a:cs typeface="+mn-cs"/>
              </a:rPr>
              <a:t>After salvation the issue is “what think ye of doctrine”? </a:t>
            </a:r>
          </a:p>
          <a:p>
            <a:endParaRPr lang="en-US" sz="2400" dirty="0"/>
          </a:p>
          <a:p>
            <a:r>
              <a:rPr lang="en-US" sz="2400" dirty="0" smtClean="0">
                <a:solidFill>
                  <a:schemeClr val="tx1"/>
                </a:solidFill>
                <a:latin typeface="+mn-lt"/>
                <a:ea typeface="+mn-ea"/>
                <a:cs typeface="+mn-cs"/>
              </a:rPr>
              <a:t>In order that this issue might be thoroughly understood Psalm 138:2 says, He has magnified His Word above His name.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b="1" dirty="0" smtClean="0">
                <a:solidFill>
                  <a:srgbClr val="0070C0"/>
                </a:solidFill>
              </a:rPr>
              <a:t>2:5 “Do you not remember that when I was still with you I told you these things?”</a:t>
            </a:r>
          </a:p>
          <a:p>
            <a:pPr hangingPunct="0"/>
            <a:endParaRPr lang="en-US" sz="2400" dirty="0" smtClean="0"/>
          </a:p>
          <a:p>
            <a:pPr hangingPunct="0"/>
            <a:r>
              <a:rPr lang="en-US" sz="2400" dirty="0" smtClean="0"/>
              <a:t>Paul has taught very clearly to the Thessalonians believers that the Church will not go through the Tribulation. They have been deceived by a false letter claiming to be from Paul.</a:t>
            </a:r>
          </a:p>
          <a:p>
            <a:pPr hangingPunct="0"/>
            <a:endParaRPr lang="en-US" sz="2400" dirty="0" smtClean="0"/>
          </a:p>
          <a:p>
            <a:pPr hangingPunct="0"/>
            <a:r>
              <a:rPr lang="en-US" sz="2400" dirty="0" smtClean="0"/>
              <a:t>Paul reassures them that they were not in the Trib., there is no revival of the Roman empire, there has been no such dictator, there has been no activity like this in Jerusalem. </a:t>
            </a:r>
          </a:p>
          <a:p>
            <a:pPr hangingPunct="0"/>
            <a:endParaRPr lang="en-US" sz="2400" dirty="0" smtClean="0"/>
          </a:p>
          <a:p>
            <a:pPr hangingPunct="0"/>
            <a:r>
              <a:rPr lang="en-US" sz="2400" dirty="0" smtClean="0"/>
              <a:t>“Do you not remember these things?” asks Paul.  </a:t>
            </a:r>
          </a:p>
          <a:p>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pPr hangingPunct="0"/>
            <a:r>
              <a:rPr lang="en-US" sz="2400" b="1" dirty="0" smtClean="0">
                <a:solidFill>
                  <a:srgbClr val="0070C0"/>
                </a:solidFill>
              </a:rPr>
              <a:t>“Remember” </a:t>
            </a:r>
            <a:r>
              <a:rPr lang="en-US" sz="2400" dirty="0" smtClean="0"/>
              <a:t>— PAIndic – MEMONEUO – to remember or recall what has been taught. </a:t>
            </a:r>
          </a:p>
          <a:p>
            <a:pPr hangingPunct="0"/>
            <a:endParaRPr lang="en-US" sz="2400" dirty="0" smtClean="0"/>
          </a:p>
          <a:p>
            <a:pPr hangingPunct="0"/>
            <a:r>
              <a:rPr lang="en-US" sz="2400" dirty="0" smtClean="0"/>
              <a:t> The problem with the Thessalonian believers was reaction leading to a frantic search for happiness and emotional revolt which shuts down the valves of the right lobe. </a:t>
            </a:r>
          </a:p>
          <a:p>
            <a:pPr hangingPunct="0"/>
            <a:endParaRPr lang="en-US" sz="2400" dirty="0" smtClean="0"/>
          </a:p>
          <a:p>
            <a:pPr hangingPunct="0"/>
            <a:r>
              <a:rPr lang="en-US" sz="2400" dirty="0" smtClean="0"/>
              <a:t> Paul is calling for these things to be moved again once more into their memory centre. </a:t>
            </a:r>
          </a:p>
          <a:p>
            <a:pPr hangingPunct="0"/>
            <a:r>
              <a:rPr lang="en-US" sz="2400" dirty="0" smtClean="0"/>
              <a:t>When we react  we become afraid, shift into negative gear, and our frame of reference shuts down. </a:t>
            </a:r>
          </a:p>
          <a:p>
            <a:pPr hangingPunct="0"/>
            <a:endParaRPr lang="en-US" sz="2400" dirty="0" smtClean="0"/>
          </a:p>
          <a:p>
            <a:pPr hangingPunct="0"/>
            <a:r>
              <a:rPr lang="en-US" sz="2400" dirty="0" smtClean="0"/>
              <a:t>We lose the ability to recall sound doctrine.  </a:t>
            </a:r>
            <a:endParaRPr lang="en-US" sz="24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This means that we have to RELEARN what has been lost due to emotional revolt and early reversionism.</a:t>
            </a:r>
          </a:p>
          <a:p>
            <a:pPr hangingPunct="0"/>
            <a:r>
              <a:rPr lang="en-US" sz="2400" dirty="0" smtClean="0"/>
              <a:t>Paul taught them face to face but now that he is gone they fall apart and cannot recall what he taught them.  </a:t>
            </a:r>
          </a:p>
          <a:p>
            <a:pPr hangingPunct="0">
              <a:buNone/>
            </a:pPr>
            <a:endParaRPr lang="en-US" sz="2400" dirty="0" smtClean="0"/>
          </a:p>
          <a:p>
            <a:r>
              <a:rPr lang="en-US" sz="2400" b="1" dirty="0" smtClean="0">
                <a:solidFill>
                  <a:srgbClr val="0070C0"/>
                </a:solidFill>
              </a:rPr>
              <a:t>2:6 “And now you know what is restraining, that he may be revealed in his own time.” </a:t>
            </a:r>
            <a:r>
              <a:rPr lang="en-US" sz="2400" dirty="0" smtClean="0"/>
              <a:t> — the restraint upon the man of sin. </a:t>
            </a:r>
          </a:p>
          <a:p>
            <a:r>
              <a:rPr lang="en-US" sz="2400" dirty="0" smtClean="0">
                <a:solidFill>
                  <a:srgbClr val="0070C0"/>
                </a:solidFill>
              </a:rPr>
              <a:t>“And now” </a:t>
            </a:r>
            <a:r>
              <a:rPr lang="en-US" sz="2400" dirty="0" smtClean="0"/>
              <a:t>( church age </a:t>
            </a:r>
            <a:r>
              <a:rPr lang="en-US" sz="2400" dirty="0" smtClean="0">
                <a:solidFill>
                  <a:srgbClr val="0070C0"/>
                </a:solidFill>
              </a:rPr>
              <a:t>)  you know </a:t>
            </a:r>
            <a:r>
              <a:rPr lang="en-US" sz="2400" dirty="0" smtClean="0"/>
              <a:t>( OIDA Pf tense -there is doctrine still resident in the frame of reference)…”</a:t>
            </a:r>
          </a:p>
          <a:p>
            <a:endParaRPr lang="en-US" sz="2400" dirty="0" smtClean="0"/>
          </a:p>
          <a:p>
            <a:r>
              <a:rPr lang="en-US" sz="2400" dirty="0" smtClean="0"/>
              <a:t>When believers are influenced and accept false doctrine then what they have learned </a:t>
            </a:r>
            <a:r>
              <a:rPr lang="en-US" sz="2400" u="sng" dirty="0" smtClean="0"/>
              <a:t>cannot be remembered </a:t>
            </a:r>
            <a:r>
              <a:rPr lang="en-US" sz="2400" dirty="0" smtClean="0"/>
              <a:t>due to emotionalism and lack of Holy Spirit mentoring them. </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b="1" dirty="0" smtClean="0">
                <a:solidFill>
                  <a:srgbClr val="0070C0"/>
                </a:solidFill>
              </a:rPr>
              <a:t>“you know what is restraining” </a:t>
            </a:r>
            <a:r>
              <a:rPr lang="en-US" sz="2400" dirty="0" smtClean="0"/>
              <a:t>— PAPtc KATECHO – to hold back, restrain, suppress. This same verb is used in Romans 1:18 where it is translated “hold.” </a:t>
            </a:r>
          </a:p>
          <a:p>
            <a:pPr hangingPunct="0"/>
            <a:r>
              <a:rPr lang="en-US" sz="2400" dirty="0" smtClean="0"/>
              <a:t>The Holy Spirit keeps in check, restrains, the rise of the man of sin until the body of Christ is removed from the earth. </a:t>
            </a:r>
          </a:p>
          <a:p>
            <a:pPr hangingPunct="0"/>
            <a:r>
              <a:rPr lang="en-US" sz="2400" b="1" dirty="0" smtClean="0">
                <a:solidFill>
                  <a:srgbClr val="0070C0"/>
                </a:solidFill>
              </a:rPr>
              <a:t>“that he may be revealed in his own time” </a:t>
            </a:r>
            <a:r>
              <a:rPr lang="en-US" sz="2400" dirty="0" smtClean="0"/>
              <a:t>APInfin APOKALUPTO – antichrist might be revealed.</a:t>
            </a:r>
          </a:p>
          <a:p>
            <a:pPr hangingPunct="0"/>
            <a:r>
              <a:rPr lang="en-US" sz="2400" dirty="0" smtClean="0"/>
              <a:t>There is no way that there will be a revived Roman empire until the Church is removed. </a:t>
            </a:r>
          </a:p>
          <a:p>
            <a:pPr hangingPunct="0"/>
            <a:r>
              <a:rPr lang="en-US" sz="2400" dirty="0" smtClean="0"/>
              <a:t>Once the church is removed the Spirit’s restraint is gone.  </a:t>
            </a:r>
          </a:p>
          <a:p>
            <a:pPr hangingPunct="0"/>
            <a:r>
              <a:rPr lang="en-US" sz="2400" u="sng" dirty="0" smtClean="0"/>
              <a:t>Infinitive of purpose</a:t>
            </a:r>
            <a:r>
              <a:rPr lang="en-US" sz="2400" dirty="0" smtClean="0"/>
              <a:t>: It is God’s purpose to restrain the revival of the Roman empire until the Church Age is completed. The principle that comes out of this: Jesus Christ controls history. </a:t>
            </a:r>
          </a:p>
          <a:p>
            <a:endParaRPr lang="en-US" sz="2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b="1" dirty="0" smtClean="0">
                <a:solidFill>
                  <a:srgbClr val="0070C0"/>
                </a:solidFill>
              </a:rPr>
              <a:t>“in his own time” </a:t>
            </a:r>
            <a:r>
              <a:rPr lang="en-US" sz="2400" dirty="0" smtClean="0"/>
              <a:t>— KAIROI means an epoch of time or dispensation of Israel in contrast to CHRONOI which can be a moment of time. </a:t>
            </a:r>
          </a:p>
          <a:p>
            <a:pPr hangingPunct="0"/>
            <a:endParaRPr lang="en-US" sz="2400" dirty="0" smtClean="0"/>
          </a:p>
          <a:p>
            <a:pPr hangingPunct="0"/>
            <a:r>
              <a:rPr lang="en-US" sz="2400" dirty="0" smtClean="0"/>
              <a:t>The man of sin belongs to another dispensation, he does not belong to the Church Age.   </a:t>
            </a:r>
          </a:p>
          <a:p>
            <a:pPr hangingPunct="0"/>
            <a:endParaRPr lang="en-US" sz="2400" dirty="0" smtClean="0"/>
          </a:p>
          <a:p>
            <a:pPr hangingPunct="0"/>
            <a:r>
              <a:rPr lang="en-US" sz="2400" dirty="0" smtClean="0"/>
              <a:t>Lawlessness means that Satan is utilizing two counter attacks in areas where he is defeated. </a:t>
            </a:r>
          </a:p>
          <a:p>
            <a:pPr hangingPunct="0"/>
            <a:r>
              <a:rPr lang="en-US" sz="2400" dirty="0" smtClean="0"/>
              <a:t>Satan is defeated by doctrine and he is defeated by the laws of divine establishment. </a:t>
            </a:r>
          </a:p>
          <a:p>
            <a:pPr hangingPunct="0"/>
            <a:r>
              <a:rPr lang="en-US" sz="2400" dirty="0" smtClean="0"/>
              <a:t>Satan uses religion to counter attack doctrine and he uses revolution to counter attack the laws of divine establishment. </a:t>
            </a:r>
            <a:endParaRPr lang="en-US"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The </a:t>
            </a:r>
            <a:r>
              <a:rPr lang="en-US" sz="2400" u="sng" dirty="0" smtClean="0"/>
              <a:t>mystery of lawlessness </a:t>
            </a:r>
            <a:r>
              <a:rPr lang="en-US" sz="2400" dirty="0" smtClean="0"/>
              <a:t>deals with these two attacks, whereas the </a:t>
            </a:r>
            <a:r>
              <a:rPr lang="en-US" sz="2400" u="sng" dirty="0" smtClean="0"/>
              <a:t>actual lawlessness </a:t>
            </a:r>
            <a:r>
              <a:rPr lang="en-US" sz="2400" dirty="0" smtClean="0"/>
              <a:t>of the Tribulation deals with the same attacks which were revealed in the Old Testament and was well-known and understood in relationship to the Tribulation or Daniel’s seventieth week. </a:t>
            </a:r>
          </a:p>
          <a:p>
            <a:pPr hangingPunct="0"/>
            <a:endParaRPr lang="en-US" sz="2400" dirty="0" smtClean="0"/>
          </a:p>
          <a:p>
            <a:pPr hangingPunct="0"/>
            <a:r>
              <a:rPr lang="en-US" sz="2400" dirty="0" smtClean="0"/>
              <a:t>In the devil’s world there are two kinds of people; those who are born again and those who are unbelievers. </a:t>
            </a:r>
          </a:p>
          <a:p>
            <a:pPr hangingPunct="0"/>
            <a:endParaRPr lang="en-US" sz="2400" dirty="0" smtClean="0"/>
          </a:p>
          <a:p>
            <a:pPr hangingPunct="0"/>
            <a:r>
              <a:rPr lang="en-US" sz="2400" dirty="0" smtClean="0"/>
              <a:t>We have seen the mystery of lawlessness, the attack of religion and revolution in reversionism on the believer. </a:t>
            </a:r>
          </a:p>
          <a:p>
            <a:pPr hangingPunct="0"/>
            <a:r>
              <a:rPr lang="en-US" sz="2400" dirty="0" smtClean="0"/>
              <a:t>But there is also an attack upon the unbeliever, and it is the attack upon the unbeliever which is brought out in this passage. </a:t>
            </a:r>
          </a:p>
          <a:p>
            <a:r>
              <a:rPr lang="en-US" sz="2400" dirty="0" smtClean="0"/>
              <a:t>	</a:t>
            </a:r>
          </a:p>
          <a:p>
            <a:pPr>
              <a:buNone/>
            </a:pPr>
            <a:endParaRPr lang="en-US" dirty="0" smtClean="0"/>
          </a:p>
          <a:p>
            <a:pPr>
              <a:buNone/>
            </a:pPr>
            <a:endParaRPr lang="en-US"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t>Unbeliever reversionism is represented in 2 Peter 2:18ff. </a:t>
            </a:r>
          </a:p>
          <a:p>
            <a:endParaRPr lang="en-US" sz="2400" dirty="0" smtClean="0"/>
          </a:p>
          <a:p>
            <a:r>
              <a:rPr lang="en-US" sz="2400" dirty="0" smtClean="0"/>
              <a:t>We see an unbeliever who was taught the laws of divine establishment from his home, from his family, and from his education. </a:t>
            </a:r>
          </a:p>
          <a:p>
            <a:r>
              <a:rPr lang="en-US" sz="2400" dirty="0" smtClean="0"/>
              <a:t>His parents taught him patriotism, that the only system of freedom for any national entity is through military victory and we must always have a strong military.</a:t>
            </a:r>
          </a:p>
          <a:p>
            <a:endParaRPr lang="en-US" sz="2400" dirty="0" smtClean="0"/>
          </a:p>
          <a:p>
            <a:r>
              <a:rPr lang="en-US" sz="2400" dirty="0" smtClean="0"/>
              <a:t>His parents taught him the principle of free enterprise, the principles of law, all the concepts that are related to the laws of divine establishment.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686800" cy="5791200"/>
          </a:xfrm>
        </p:spPr>
        <p:txBody>
          <a:bodyPr/>
          <a:lstStyle/>
          <a:p>
            <a:r>
              <a:rPr lang="en-US" sz="2400" dirty="0" smtClean="0"/>
              <a:t>He understood these things. In 2 Peter 2 this unbeliever has a friend who is hooked on false doctrine which is contrary to everything that he has ever learned. </a:t>
            </a:r>
          </a:p>
          <a:p>
            <a:endParaRPr lang="en-US" sz="2400" dirty="0" smtClean="0"/>
          </a:p>
          <a:p>
            <a:r>
              <a:rPr lang="en-US" sz="2400" dirty="0" smtClean="0"/>
              <a:t>After hearing it he goes absolutely negative toward this false teaching and its propaganda.</a:t>
            </a:r>
          </a:p>
          <a:p>
            <a:endParaRPr lang="en-US" sz="2400" dirty="0" smtClean="0"/>
          </a:p>
          <a:p>
            <a:r>
              <a:rPr lang="en-US" sz="2400" dirty="0" smtClean="0"/>
              <a:t>Now this same person has another friend who takes him to hear a good evangelist who brought out all the principles of reconciliation and propitiation. </a:t>
            </a:r>
          </a:p>
          <a:p>
            <a:endParaRPr lang="en-US" sz="2400" dirty="0" smtClean="0"/>
          </a:p>
          <a:p>
            <a:r>
              <a:rPr lang="en-US" sz="2400" dirty="0" smtClean="0"/>
              <a:t>And while it was a very clear presentation in the ministry of the Spirit he said negative to it.</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t>The moment that he goes negative to the truth he immediately causes scar tissue on the left bank of the soul, it opens up MATOITES valve and for the first time Satanic propaganda comes through to his right lobe. </a:t>
            </a:r>
          </a:p>
          <a:p>
            <a:endParaRPr lang="en-US" sz="2400" dirty="0" smtClean="0"/>
          </a:p>
          <a:p>
            <a:r>
              <a:rPr lang="en-US" sz="2400" dirty="0" smtClean="0"/>
              <a:t>The doctrine of demons of 1 Timothy 4:1 enter into his right lobe and all of a sudden he is going through a period of confusion, then a period of rethinking everything he has ever learned, then a period of reaction and a period of emotional revolt. </a:t>
            </a:r>
          </a:p>
          <a:p>
            <a:r>
              <a:rPr lang="en-US" sz="2400" dirty="0" smtClean="0"/>
              <a:t>The emotional revolt plus the infiltration of Satanic doctrine changes him inside so that he now returns with his friend to the false doctrine.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t>This time he hears the same person give the same false doctrine and says yes. And when he says yes he has now reached the point of strong delusion — or the dog returns to his vomit. </a:t>
            </a:r>
          </a:p>
          <a:p>
            <a:pPr hangingPunct="0"/>
            <a:r>
              <a:rPr lang="en-US" sz="2400" dirty="0" smtClean="0"/>
              <a:t>The great attack in the Tribulation is now found in 2 Thessalonians 2 and again we have an unbeliever who was taught the laws of divine establishment and principles of authority.</a:t>
            </a:r>
          </a:p>
          <a:p>
            <a:pPr hangingPunct="0"/>
            <a:r>
              <a:rPr lang="en-US" sz="2400" dirty="0" smtClean="0"/>
              <a:t>He hears apostate teaching in the Tribulation and says no. But then he hears one of the 144,000 Jewish evangelists of the Tribulation and rejects the gospel, and then he goes back and he hears another message from ecumenical religion and goes positive to it, he says yes. </a:t>
            </a:r>
          </a:p>
          <a:p>
            <a:pPr hangingPunct="0"/>
            <a:r>
              <a:rPr lang="en-US" sz="2400" dirty="0" smtClean="0"/>
              <a:t>He has now reached the </a:t>
            </a:r>
            <a:r>
              <a:rPr lang="en-US" sz="2400" b="1" dirty="0" smtClean="0"/>
              <a:t>stage of strong delusion</a:t>
            </a:r>
            <a:r>
              <a:rPr lang="en-US" sz="2400"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r>
              <a:rPr lang="en-US" sz="2400" dirty="0" smtClean="0">
                <a:solidFill>
                  <a:schemeClr val="tx1"/>
                </a:solidFill>
                <a:latin typeface="+mn-lt"/>
                <a:ea typeface="+mn-ea"/>
                <a:cs typeface="+mn-cs"/>
              </a:rPr>
              <a:t>Christ does not become an issue again until one reaches </a:t>
            </a:r>
            <a:r>
              <a:rPr lang="en-US" sz="2400" dirty="0" smtClean="0"/>
              <a:t>greater </a:t>
            </a:r>
            <a:r>
              <a:rPr lang="en-US" sz="2400" dirty="0" smtClean="0">
                <a:solidFill>
                  <a:schemeClr val="tx1"/>
                </a:solidFill>
                <a:latin typeface="+mn-lt"/>
                <a:ea typeface="+mn-ea"/>
                <a:cs typeface="+mn-cs"/>
              </a:rPr>
              <a:t>grace or is very close to it with the fourth floor of the ECS where the believer has capacity to love , category #1. </a:t>
            </a:r>
          </a:p>
          <a:p>
            <a:r>
              <a:rPr lang="en-US" sz="2400" dirty="0">
                <a:solidFill>
                  <a:schemeClr val="tx1"/>
                </a:solidFill>
                <a:latin typeface="+mn-lt"/>
                <a:ea typeface="+mn-ea"/>
                <a:cs typeface="+mn-cs"/>
              </a:rPr>
              <a:t>At the same time from the launching pad comes love for Jesus Christ. Then when the person reaches </a:t>
            </a:r>
            <a:r>
              <a:rPr lang="en-US" sz="2400" dirty="0" smtClean="0"/>
              <a:t>greater </a:t>
            </a:r>
            <a:r>
              <a:rPr lang="en-US" sz="2400" dirty="0" smtClean="0">
                <a:solidFill>
                  <a:schemeClr val="tx1"/>
                </a:solidFill>
                <a:latin typeface="+mn-lt"/>
                <a:ea typeface="+mn-ea"/>
                <a:cs typeface="+mn-cs"/>
              </a:rPr>
              <a:t>grace </a:t>
            </a:r>
            <a:r>
              <a:rPr lang="en-US" sz="2400" dirty="0">
                <a:solidFill>
                  <a:schemeClr val="tx1"/>
                </a:solidFill>
                <a:latin typeface="+mn-lt"/>
                <a:ea typeface="+mn-ea"/>
                <a:cs typeface="+mn-cs"/>
              </a:rPr>
              <a:t>or very close to it he is occupied with the person of Jesus Christ. </a:t>
            </a:r>
            <a:endParaRPr lang="en-US" sz="2400" dirty="0" smtClean="0">
              <a:solidFill>
                <a:schemeClr val="tx1"/>
              </a:solidFill>
              <a:latin typeface="+mn-lt"/>
              <a:ea typeface="+mn-ea"/>
              <a:cs typeface="+mn-cs"/>
            </a:endParaRPr>
          </a:p>
          <a:p>
            <a:endParaRPr lang="en-US" sz="2400" dirty="0"/>
          </a:p>
          <a:p>
            <a:r>
              <a:rPr lang="en-US" sz="2400" dirty="0" smtClean="0">
                <a:solidFill>
                  <a:schemeClr val="tx1"/>
                </a:solidFill>
                <a:latin typeface="+mn-lt"/>
                <a:ea typeface="+mn-ea"/>
                <a:cs typeface="+mn-cs"/>
              </a:rPr>
              <a:t>He </a:t>
            </a:r>
            <a:r>
              <a:rPr lang="en-US" sz="2400" dirty="0">
                <a:solidFill>
                  <a:schemeClr val="tx1"/>
                </a:solidFill>
                <a:latin typeface="+mn-lt"/>
                <a:ea typeface="+mn-ea"/>
                <a:cs typeface="+mn-cs"/>
              </a:rPr>
              <a:t>fulfills 1 John 4:19 — “we love him because he first loved us.” In that area God begins to pour. </a:t>
            </a:r>
            <a:endParaRPr lang="en-US" sz="2400" dirty="0" smtClean="0">
              <a:solidFill>
                <a:schemeClr val="tx1"/>
              </a:solidFill>
              <a:latin typeface="+mn-lt"/>
              <a:ea typeface="+mn-ea"/>
              <a:cs typeface="+mn-cs"/>
            </a:endParaRPr>
          </a:p>
          <a:p>
            <a:endParaRPr lang="en-US" sz="2400" dirty="0"/>
          </a:p>
          <a:p>
            <a:r>
              <a:rPr lang="en-US" sz="2400" dirty="0" smtClean="0">
                <a:solidFill>
                  <a:schemeClr val="tx1"/>
                </a:solidFill>
                <a:latin typeface="+mn-lt"/>
                <a:ea typeface="+mn-ea"/>
                <a:cs typeface="+mn-cs"/>
              </a:rPr>
              <a:t>And </a:t>
            </a:r>
            <a:r>
              <a:rPr lang="en-US" sz="2400" dirty="0">
                <a:solidFill>
                  <a:schemeClr val="tx1"/>
                </a:solidFill>
                <a:latin typeface="+mn-lt"/>
                <a:ea typeface="+mn-ea"/>
                <a:cs typeface="+mn-cs"/>
              </a:rPr>
              <a:t>as God the Father can pour, because the cup is there is </a:t>
            </a:r>
            <a:r>
              <a:rPr lang="en-US" sz="2400" dirty="0" smtClean="0"/>
              <a:t>greater </a:t>
            </a:r>
            <a:r>
              <a:rPr lang="en-US" sz="2400" dirty="0" smtClean="0">
                <a:solidFill>
                  <a:schemeClr val="tx1"/>
                </a:solidFill>
                <a:latin typeface="+mn-lt"/>
                <a:ea typeface="+mn-ea"/>
                <a:cs typeface="+mn-cs"/>
              </a:rPr>
              <a:t>grace</a:t>
            </a:r>
            <a:r>
              <a:rPr lang="en-US" sz="2400" dirty="0">
                <a:solidFill>
                  <a:schemeClr val="tx1"/>
                </a:solidFill>
                <a:latin typeface="+mn-lt"/>
                <a:ea typeface="+mn-ea"/>
                <a:cs typeface="+mn-cs"/>
              </a:rPr>
              <a:t>, Jesus Christ is glorified. He is glorified before the whole realm of demons. </a:t>
            </a:r>
            <a:endParaRPr lang="en-US" sz="2400" dirty="0" smtClean="0">
              <a:solidFill>
                <a:schemeClr val="tx1"/>
              </a:solidFill>
              <a:latin typeface="+mn-lt"/>
              <a:ea typeface="+mn-ea"/>
              <a:cs typeface="+mn-cs"/>
            </a:endParaRPr>
          </a:p>
          <a:p>
            <a:endParaRPr lang="en-US" dirty="0" smtClean="0"/>
          </a:p>
          <a:p>
            <a:endParaRPr lang="en-US" dirty="0" smtClean="0"/>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3" name="Rectangle 3"/>
          <p:cNvSpPr>
            <a:spLocks noGrp="1" noChangeArrowheads="1"/>
          </p:cNvSpPr>
          <p:nvPr>
            <p:ph type="body" idx="1"/>
          </p:nvPr>
        </p:nvSpPr>
        <p:spPr>
          <a:xfrm>
            <a:off x="304800" y="990600"/>
            <a:ext cx="8839200" cy="5867400"/>
          </a:xfrm>
        </p:spPr>
        <p:txBody>
          <a:bodyPr/>
          <a:lstStyle/>
          <a:p>
            <a:r>
              <a:rPr lang="en-US" sz="2800" dirty="0"/>
              <a:t> </a:t>
            </a:r>
            <a:r>
              <a:rPr lang="en-US" sz="2800" dirty="0" smtClean="0"/>
              <a:t>2:</a:t>
            </a:r>
            <a:r>
              <a:rPr lang="en-US" sz="2400" dirty="0" smtClean="0"/>
              <a:t>7- </a:t>
            </a:r>
            <a:r>
              <a:rPr lang="en-US" sz="2400" b="1" dirty="0">
                <a:solidFill>
                  <a:srgbClr val="0070C0"/>
                </a:solidFill>
              </a:rPr>
              <a:t>“mystery of lawlessness is already at work”- </a:t>
            </a:r>
            <a:r>
              <a:rPr lang="en-US" sz="2400" dirty="0"/>
              <a:t>MUSTERION TES ANOMIAS –this is the evil that is present in the world today. It seeks to overthrow CA mystery truths and replace them with satanic ideas.</a:t>
            </a:r>
          </a:p>
          <a:p>
            <a:pPr>
              <a:buFontTx/>
              <a:buNone/>
            </a:pPr>
            <a:r>
              <a:rPr lang="en-US" sz="2400" dirty="0"/>
              <a:t>  </a:t>
            </a:r>
            <a:endParaRPr lang="en-US" sz="2400" dirty="0" smtClean="0"/>
          </a:p>
          <a:p>
            <a:pPr>
              <a:buFontTx/>
              <a:buNone/>
            </a:pPr>
            <a:r>
              <a:rPr lang="en-US" sz="2400" dirty="0" smtClean="0"/>
              <a:t>  </a:t>
            </a:r>
            <a:r>
              <a:rPr lang="en-US" sz="2400" b="1" dirty="0" smtClean="0">
                <a:solidFill>
                  <a:srgbClr val="0070C0"/>
                </a:solidFill>
              </a:rPr>
              <a:t>“</a:t>
            </a:r>
            <a:r>
              <a:rPr lang="en-US" sz="2400" b="1" dirty="0">
                <a:solidFill>
                  <a:srgbClr val="0070C0"/>
                </a:solidFill>
              </a:rPr>
              <a:t>only he </a:t>
            </a:r>
            <a:r>
              <a:rPr lang="en-US" sz="2400" dirty="0"/>
              <a:t>(Holy Spirit) </a:t>
            </a:r>
            <a:r>
              <a:rPr lang="en-US" sz="2400" b="1" dirty="0">
                <a:solidFill>
                  <a:srgbClr val="0070C0"/>
                </a:solidFill>
              </a:rPr>
              <a:t>who now </a:t>
            </a:r>
            <a:r>
              <a:rPr lang="en-US" sz="2400" b="1" dirty="0" smtClean="0">
                <a:solidFill>
                  <a:srgbClr val="0070C0"/>
                </a:solidFill>
              </a:rPr>
              <a:t>restrains will </a:t>
            </a:r>
            <a:r>
              <a:rPr lang="en-US" sz="2400" b="1" dirty="0">
                <a:solidFill>
                  <a:srgbClr val="0070C0"/>
                </a:solidFill>
              </a:rPr>
              <a:t>do so until he (Holy Spirit) is taken out of the way.”</a:t>
            </a:r>
            <a:r>
              <a:rPr lang="en-US" sz="2400" dirty="0"/>
              <a:t> </a:t>
            </a:r>
            <a:endParaRPr lang="en-US" sz="2400" dirty="0" smtClean="0"/>
          </a:p>
          <a:p>
            <a:pPr>
              <a:buFontTx/>
              <a:buNone/>
            </a:pPr>
            <a:endParaRPr lang="en-US" sz="2400" dirty="0" smtClean="0"/>
          </a:p>
          <a:p>
            <a:pPr>
              <a:buFontTx/>
              <a:buNone/>
            </a:pPr>
            <a:r>
              <a:rPr lang="en-US" sz="2400" dirty="0" smtClean="0"/>
              <a:t>   KATECHO </a:t>
            </a:r>
            <a:r>
              <a:rPr lang="en-US" sz="2400" dirty="0"/>
              <a:t>pres act ptc shows continual restraining min of HS until the Rapture when His restraint against evil is lifted. (I Thess 5:2, 2 Thess 2:2-3)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additive="base">
                                        <p:cTn id="7" dur="500" fill="hold"/>
                                        <p:tgtEl>
                                          <p:spTgt spid="7680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68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6803">
                                            <p:txEl>
                                              <p:pRg st="1" end="1"/>
                                            </p:txEl>
                                          </p:spTgt>
                                        </p:tgtEl>
                                        <p:attrNameLst>
                                          <p:attrName>style.visibility</p:attrName>
                                        </p:attrNameLst>
                                      </p:cBhvr>
                                      <p:to>
                                        <p:strVal val="visible"/>
                                      </p:to>
                                    </p:set>
                                    <p:anim calcmode="lin" valueType="num">
                                      <p:cBhvr additive="base">
                                        <p:cTn id="13" dur="500" fill="hold"/>
                                        <p:tgtEl>
                                          <p:spTgt spid="7680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68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6803">
                                            <p:txEl>
                                              <p:pRg st="2" end="2"/>
                                            </p:txEl>
                                          </p:spTgt>
                                        </p:tgtEl>
                                        <p:attrNameLst>
                                          <p:attrName>style.visibility</p:attrName>
                                        </p:attrNameLst>
                                      </p:cBhvr>
                                      <p:to>
                                        <p:strVal val="visible"/>
                                      </p:to>
                                    </p:set>
                                    <p:anim calcmode="lin" valueType="num">
                                      <p:cBhvr additive="base">
                                        <p:cTn id="19" dur="500" fill="hold"/>
                                        <p:tgtEl>
                                          <p:spTgt spid="7680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68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6803">
                                            <p:txEl>
                                              <p:pRg st="4" end="4"/>
                                            </p:txEl>
                                          </p:spTgt>
                                        </p:tgtEl>
                                        <p:attrNameLst>
                                          <p:attrName>style.visibility</p:attrName>
                                        </p:attrNameLst>
                                      </p:cBhvr>
                                      <p:to>
                                        <p:strVal val="visible"/>
                                      </p:to>
                                    </p:set>
                                    <p:anim calcmode="lin" valueType="num">
                                      <p:cBhvr additive="base">
                                        <p:cTn id="25" dur="500" fill="hold"/>
                                        <p:tgtEl>
                                          <p:spTgt spid="7680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680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228600" y="1066800"/>
            <a:ext cx="8915400" cy="5791200"/>
          </a:xfrm>
        </p:spPr>
        <p:txBody>
          <a:bodyPr/>
          <a:lstStyle/>
          <a:p>
            <a:r>
              <a:rPr lang="en-US" sz="2800" dirty="0" smtClean="0"/>
              <a:t>2:8 </a:t>
            </a:r>
            <a:r>
              <a:rPr lang="en-US" sz="2800" dirty="0"/>
              <a:t>Anti-Christ revealed after Rapture</a:t>
            </a:r>
          </a:p>
          <a:p>
            <a:pPr>
              <a:buFontTx/>
              <a:buNone/>
            </a:pPr>
            <a:r>
              <a:rPr lang="en-US" sz="2800" dirty="0"/>
              <a:t>   APOKALUPTO pres pass indic – certainty of the revealing.</a:t>
            </a:r>
          </a:p>
          <a:p>
            <a:pPr>
              <a:buFontTx/>
              <a:buNone/>
            </a:pPr>
            <a:r>
              <a:rPr lang="en-US" sz="2800" dirty="0"/>
              <a:t>   </a:t>
            </a:r>
          </a:p>
          <a:p>
            <a:pPr>
              <a:buFontTx/>
              <a:buNone/>
            </a:pPr>
            <a:r>
              <a:rPr lang="en-US" sz="2800" b="1" dirty="0">
                <a:solidFill>
                  <a:srgbClr val="0070C0"/>
                </a:solidFill>
              </a:rPr>
              <a:t> “Lord will slay” </a:t>
            </a:r>
            <a:r>
              <a:rPr lang="en-US" sz="2800" dirty="0"/>
              <a:t>ANAIREO </a:t>
            </a:r>
            <a:r>
              <a:rPr lang="en-US" sz="2800" dirty="0" err="1"/>
              <a:t>fut</a:t>
            </a:r>
            <a:r>
              <a:rPr lang="en-US" sz="2800" dirty="0"/>
              <a:t> act indic – The Lord will violently kill antichrist with the breath of His mouth</a:t>
            </a:r>
          </a:p>
          <a:p>
            <a:pPr>
              <a:buFontTx/>
              <a:buNone/>
            </a:pPr>
            <a:r>
              <a:rPr lang="en-US" sz="2800" b="1" dirty="0">
                <a:solidFill>
                  <a:srgbClr val="0070C0"/>
                </a:solidFill>
              </a:rPr>
              <a:t>“appearance of His coming” </a:t>
            </a:r>
            <a:r>
              <a:rPr lang="en-US" sz="2800" dirty="0"/>
              <a:t>2</a:t>
            </a:r>
            <a:r>
              <a:rPr lang="en-US" sz="2800" baseline="30000" dirty="0"/>
              <a:t>nd</a:t>
            </a:r>
            <a:r>
              <a:rPr lang="en-US" sz="2800" dirty="0"/>
              <a:t> advent EPIPHANEIA TES PAROUSIAS by the outshining of His presence (Rev 19:11-21)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 calcmode="lin" valueType="num">
                                      <p:cBhvr additive="base">
                                        <p:cTn id="7" dur="500" fill="hold"/>
                                        <p:tgtEl>
                                          <p:spTgt spid="7782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78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7827">
                                            <p:txEl>
                                              <p:pRg st="1" end="1"/>
                                            </p:txEl>
                                          </p:spTgt>
                                        </p:tgtEl>
                                        <p:attrNameLst>
                                          <p:attrName>style.visibility</p:attrName>
                                        </p:attrNameLst>
                                      </p:cBhvr>
                                      <p:to>
                                        <p:strVal val="visible"/>
                                      </p:to>
                                    </p:set>
                                    <p:anim calcmode="lin" valueType="num">
                                      <p:cBhvr additive="base">
                                        <p:cTn id="13" dur="500" fill="hold"/>
                                        <p:tgtEl>
                                          <p:spTgt spid="7782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78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7827">
                                            <p:txEl>
                                              <p:pRg st="2" end="2"/>
                                            </p:txEl>
                                          </p:spTgt>
                                        </p:tgtEl>
                                        <p:attrNameLst>
                                          <p:attrName>style.visibility</p:attrName>
                                        </p:attrNameLst>
                                      </p:cBhvr>
                                      <p:to>
                                        <p:strVal val="visible"/>
                                      </p:to>
                                    </p:set>
                                    <p:anim calcmode="lin" valueType="num">
                                      <p:cBhvr additive="base">
                                        <p:cTn id="19" dur="500" fill="hold"/>
                                        <p:tgtEl>
                                          <p:spTgt spid="7782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78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7827">
                                            <p:txEl>
                                              <p:pRg st="3" end="3"/>
                                            </p:txEl>
                                          </p:spTgt>
                                        </p:tgtEl>
                                        <p:attrNameLst>
                                          <p:attrName>style.visibility</p:attrName>
                                        </p:attrNameLst>
                                      </p:cBhvr>
                                      <p:to>
                                        <p:strVal val="visible"/>
                                      </p:to>
                                    </p:set>
                                    <p:anim calcmode="lin" valueType="num">
                                      <p:cBhvr additive="base">
                                        <p:cTn id="25" dur="500" fill="hold"/>
                                        <p:tgtEl>
                                          <p:spTgt spid="7782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78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7827">
                                            <p:txEl>
                                              <p:pRg st="4" end="4"/>
                                            </p:txEl>
                                          </p:spTgt>
                                        </p:tgtEl>
                                        <p:attrNameLst>
                                          <p:attrName>style.visibility</p:attrName>
                                        </p:attrNameLst>
                                      </p:cBhvr>
                                      <p:to>
                                        <p:strVal val="visible"/>
                                      </p:to>
                                    </p:set>
                                    <p:anim calcmode="lin" valueType="num">
                                      <p:cBhvr additive="base">
                                        <p:cTn id="31" dur="500" fill="hold"/>
                                        <p:tgtEl>
                                          <p:spTgt spid="7782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782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228600" y="1066800"/>
            <a:ext cx="8915400" cy="5791200"/>
          </a:xfrm>
        </p:spPr>
        <p:txBody>
          <a:bodyPr/>
          <a:lstStyle/>
          <a:p>
            <a:pPr>
              <a:lnSpc>
                <a:spcPct val="90000"/>
              </a:lnSpc>
            </a:pPr>
            <a:r>
              <a:rPr lang="en-US" sz="2800" dirty="0" smtClean="0"/>
              <a:t>2:9- </a:t>
            </a:r>
            <a:r>
              <a:rPr lang="en-US" sz="2800" b="1" dirty="0">
                <a:solidFill>
                  <a:srgbClr val="0070C0"/>
                </a:solidFill>
              </a:rPr>
              <a:t>“the one whose coming…Satan”</a:t>
            </a:r>
          </a:p>
          <a:p>
            <a:pPr>
              <a:lnSpc>
                <a:spcPct val="90000"/>
              </a:lnSpc>
              <a:buFontTx/>
              <a:buNone/>
            </a:pPr>
            <a:r>
              <a:rPr lang="en-US" sz="2800" dirty="0"/>
              <a:t> The antichrist will be energized by Satan so that he can perform signs and wonders to deceive people into believing that he is a god. (Matt 24:24)</a:t>
            </a:r>
          </a:p>
          <a:p>
            <a:pPr>
              <a:lnSpc>
                <a:spcPct val="90000"/>
              </a:lnSpc>
              <a:buFontTx/>
              <a:buNone/>
            </a:pPr>
            <a:endParaRPr lang="en-US" sz="2800" b="1" dirty="0" smtClean="0">
              <a:solidFill>
                <a:srgbClr val="0070C0"/>
              </a:solidFill>
            </a:endParaRPr>
          </a:p>
          <a:p>
            <a:pPr>
              <a:lnSpc>
                <a:spcPct val="90000"/>
              </a:lnSpc>
              <a:buFontTx/>
              <a:buNone/>
            </a:pPr>
            <a:r>
              <a:rPr lang="en-US" sz="2800" b="1" dirty="0" smtClean="0">
                <a:solidFill>
                  <a:srgbClr val="0070C0"/>
                </a:solidFill>
              </a:rPr>
              <a:t>“</a:t>
            </a:r>
            <a:r>
              <a:rPr lang="en-US" sz="2800" b="1" dirty="0">
                <a:solidFill>
                  <a:srgbClr val="0070C0"/>
                </a:solidFill>
              </a:rPr>
              <a:t>power, signs and false wonders”</a:t>
            </a:r>
          </a:p>
          <a:p>
            <a:pPr>
              <a:lnSpc>
                <a:spcPct val="90000"/>
              </a:lnSpc>
              <a:buFontTx/>
              <a:buNone/>
            </a:pPr>
            <a:r>
              <a:rPr lang="en-US" sz="2800" dirty="0"/>
              <a:t>  DUNAMEIS claims same inherent power</a:t>
            </a:r>
          </a:p>
          <a:p>
            <a:pPr>
              <a:lnSpc>
                <a:spcPct val="90000"/>
              </a:lnSpc>
              <a:buFontTx/>
              <a:buNone/>
            </a:pPr>
            <a:r>
              <a:rPr lang="en-US" sz="2800" dirty="0"/>
              <a:t>      that God has.</a:t>
            </a:r>
          </a:p>
          <a:p>
            <a:pPr>
              <a:lnSpc>
                <a:spcPct val="90000"/>
              </a:lnSpc>
              <a:buFontTx/>
              <a:buNone/>
            </a:pPr>
            <a:r>
              <a:rPr lang="en-US" sz="2800" dirty="0"/>
              <a:t>TERAS –healings, resuscitations that he will call resurrections.</a:t>
            </a:r>
          </a:p>
          <a:p>
            <a:pPr>
              <a:lnSpc>
                <a:spcPct val="90000"/>
              </a:lnSpc>
              <a:buFontTx/>
              <a:buNone/>
            </a:pPr>
            <a:r>
              <a:rPr lang="en-US" sz="2800" dirty="0"/>
              <a:t>SEMEION signs, miracles to lead men away from God and towards antichrist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500" fill="hold"/>
                                        <p:tgtEl>
                                          <p:spTgt spid="7885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88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8851">
                                            <p:txEl>
                                              <p:pRg st="1" end="1"/>
                                            </p:txEl>
                                          </p:spTgt>
                                        </p:tgtEl>
                                        <p:attrNameLst>
                                          <p:attrName>style.visibility</p:attrName>
                                        </p:attrNameLst>
                                      </p:cBhvr>
                                      <p:to>
                                        <p:strVal val="visible"/>
                                      </p:to>
                                    </p:set>
                                    <p:anim calcmode="lin" valueType="num">
                                      <p:cBhvr additive="base">
                                        <p:cTn id="13" dur="500" fill="hold"/>
                                        <p:tgtEl>
                                          <p:spTgt spid="7885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88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anim calcmode="lin" valueType="num">
                                      <p:cBhvr additive="base">
                                        <p:cTn id="19" dur="500" fill="hold"/>
                                        <p:tgtEl>
                                          <p:spTgt spid="78851">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88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8851">
                                            <p:txEl>
                                              <p:pRg st="4" end="4"/>
                                            </p:txEl>
                                          </p:spTgt>
                                        </p:tgtEl>
                                        <p:attrNameLst>
                                          <p:attrName>style.visibility</p:attrName>
                                        </p:attrNameLst>
                                      </p:cBhvr>
                                      <p:to>
                                        <p:strVal val="visible"/>
                                      </p:to>
                                    </p:set>
                                    <p:anim calcmode="lin" valueType="num">
                                      <p:cBhvr additive="base">
                                        <p:cTn id="25" dur="500" fill="hold"/>
                                        <p:tgtEl>
                                          <p:spTgt spid="78851">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885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8851">
                                            <p:txEl>
                                              <p:pRg st="5" end="5"/>
                                            </p:txEl>
                                          </p:spTgt>
                                        </p:tgtEl>
                                        <p:attrNameLst>
                                          <p:attrName>style.visibility</p:attrName>
                                        </p:attrNameLst>
                                      </p:cBhvr>
                                      <p:to>
                                        <p:strVal val="visible"/>
                                      </p:to>
                                    </p:set>
                                    <p:anim calcmode="lin" valueType="num">
                                      <p:cBhvr additive="base">
                                        <p:cTn id="31" dur="500" fill="hold"/>
                                        <p:tgtEl>
                                          <p:spTgt spid="78851">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885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78851">
                                            <p:txEl>
                                              <p:pRg st="6" end="6"/>
                                            </p:txEl>
                                          </p:spTgt>
                                        </p:tgtEl>
                                        <p:attrNameLst>
                                          <p:attrName>style.visibility</p:attrName>
                                        </p:attrNameLst>
                                      </p:cBhvr>
                                      <p:to>
                                        <p:strVal val="visible"/>
                                      </p:to>
                                    </p:set>
                                    <p:anim calcmode="lin" valueType="num">
                                      <p:cBhvr additive="base">
                                        <p:cTn id="37" dur="500" fill="hold"/>
                                        <p:tgtEl>
                                          <p:spTgt spid="78851">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7885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8851">
                                            <p:txEl>
                                              <p:pRg st="7" end="7"/>
                                            </p:txEl>
                                          </p:spTgt>
                                        </p:tgtEl>
                                        <p:attrNameLst>
                                          <p:attrName>style.visibility</p:attrName>
                                        </p:attrNameLst>
                                      </p:cBhvr>
                                      <p:to>
                                        <p:strVal val="visible"/>
                                      </p:to>
                                    </p:set>
                                    <p:anim calcmode="lin" valueType="num">
                                      <p:cBhvr additive="base">
                                        <p:cTn id="43" dur="500" fill="hold"/>
                                        <p:tgtEl>
                                          <p:spTgt spid="78851">
                                            <p:txEl>
                                              <p:pRg st="7" end="7"/>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78851">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228600" y="1066800"/>
            <a:ext cx="8686800" cy="5638800"/>
          </a:xfrm>
        </p:spPr>
        <p:txBody>
          <a:bodyPr/>
          <a:lstStyle/>
          <a:p>
            <a:r>
              <a:rPr lang="en-US" dirty="0"/>
              <a:t> </a:t>
            </a:r>
            <a:r>
              <a:rPr lang="en-US" dirty="0" smtClean="0"/>
              <a:t>2:10 </a:t>
            </a:r>
            <a:r>
              <a:rPr lang="en-US" b="1" dirty="0">
                <a:solidFill>
                  <a:srgbClr val="0070C0"/>
                </a:solidFill>
              </a:rPr>
              <a:t>“deception of wickedness for those who perish” </a:t>
            </a:r>
            <a:r>
              <a:rPr lang="en-US" dirty="0"/>
              <a:t>– Trib unbelievers</a:t>
            </a:r>
          </a:p>
          <a:p>
            <a:pPr>
              <a:buFontTx/>
              <a:buNone/>
            </a:pPr>
            <a:r>
              <a:rPr lang="en-US" dirty="0"/>
              <a:t>   APOLLUMI pres pass ptc – the ones perishing due to following antichrist and believing his lies (philosophies)</a:t>
            </a:r>
          </a:p>
          <a:p>
            <a:pPr>
              <a:buFontTx/>
              <a:buNone/>
            </a:pPr>
            <a:endParaRPr lang="en-US" b="1" dirty="0" smtClean="0">
              <a:solidFill>
                <a:srgbClr val="0070C0"/>
              </a:solidFill>
            </a:endParaRPr>
          </a:p>
          <a:p>
            <a:pPr>
              <a:buFontTx/>
              <a:buNone/>
            </a:pPr>
            <a:r>
              <a:rPr lang="en-US" b="1" dirty="0" smtClean="0">
                <a:solidFill>
                  <a:srgbClr val="0070C0"/>
                </a:solidFill>
              </a:rPr>
              <a:t>“</a:t>
            </a:r>
            <a:r>
              <a:rPr lang="en-US" b="1" dirty="0">
                <a:solidFill>
                  <a:srgbClr val="0070C0"/>
                </a:solidFill>
              </a:rPr>
              <a:t>they did not receive the love of the truth so as to be saved.” </a:t>
            </a:r>
            <a:r>
              <a:rPr lang="en-US" dirty="0"/>
              <a:t>They did not believe in the gospel of Christ so are not saved</a:t>
            </a:r>
          </a:p>
          <a:p>
            <a:pPr>
              <a:buFontTx/>
              <a:buNone/>
            </a:pPr>
            <a:r>
              <a:rPr lang="en-US" dirty="0"/>
              <a:t>  SOZO aor pass </a:t>
            </a:r>
            <a:r>
              <a:rPr lang="en-US" dirty="0" err="1"/>
              <a:t>infin</a:t>
            </a:r>
            <a:r>
              <a:rPr lang="en-US" dirty="0"/>
              <a:t>- result of not receiving salvation in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9875">
                                            <p:txEl>
                                              <p:pRg st="1" end="1"/>
                                            </p:txEl>
                                          </p:spTgt>
                                        </p:tgtEl>
                                        <p:attrNameLst>
                                          <p:attrName>style.visibility</p:attrName>
                                        </p:attrNameLst>
                                      </p:cBhvr>
                                      <p:to>
                                        <p:strVal val="visible"/>
                                      </p:to>
                                    </p:set>
                                    <p:anim calcmode="lin" valueType="num">
                                      <p:cBhvr additive="base">
                                        <p:cTn id="13" dur="500" fill="hold"/>
                                        <p:tgtEl>
                                          <p:spTgt spid="7987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98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9875">
                                            <p:txEl>
                                              <p:pRg st="3" end="3"/>
                                            </p:txEl>
                                          </p:spTgt>
                                        </p:tgtEl>
                                        <p:attrNameLst>
                                          <p:attrName>style.visibility</p:attrName>
                                        </p:attrNameLst>
                                      </p:cBhvr>
                                      <p:to>
                                        <p:strVal val="visible"/>
                                      </p:to>
                                    </p:set>
                                    <p:anim calcmode="lin" valueType="num">
                                      <p:cBhvr additive="base">
                                        <p:cTn id="19" dur="500" fill="hold"/>
                                        <p:tgtEl>
                                          <p:spTgt spid="798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98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9875">
                                            <p:txEl>
                                              <p:pRg st="4" end="4"/>
                                            </p:txEl>
                                          </p:spTgt>
                                        </p:tgtEl>
                                        <p:attrNameLst>
                                          <p:attrName>style.visibility</p:attrName>
                                        </p:attrNameLst>
                                      </p:cBhvr>
                                      <p:to>
                                        <p:strVal val="visible"/>
                                      </p:to>
                                    </p:set>
                                    <p:anim calcmode="lin" valueType="num">
                                      <p:cBhvr additive="base">
                                        <p:cTn id="25" dur="500" fill="hold"/>
                                        <p:tgtEl>
                                          <p:spTgt spid="798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987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304800" y="990600"/>
            <a:ext cx="8686800" cy="5638800"/>
          </a:xfrm>
        </p:spPr>
        <p:txBody>
          <a:bodyPr/>
          <a:lstStyle/>
          <a:p>
            <a:r>
              <a:rPr lang="en-US" sz="2800" dirty="0"/>
              <a:t>The followers of antichrist:</a:t>
            </a:r>
          </a:p>
          <a:p>
            <a:pPr>
              <a:buFontTx/>
              <a:buNone/>
            </a:pPr>
            <a:r>
              <a:rPr lang="en-US" sz="2800" dirty="0"/>
              <a:t>     - Reject authority of God and Bible</a:t>
            </a:r>
          </a:p>
          <a:p>
            <a:pPr>
              <a:buFontTx/>
              <a:buNone/>
            </a:pPr>
            <a:r>
              <a:rPr lang="en-US" sz="2800" dirty="0"/>
              <a:t>     - Deny death &amp; believe in </a:t>
            </a:r>
            <a:r>
              <a:rPr lang="en-US" sz="2800" dirty="0" smtClean="0"/>
              <a:t>reincarnation</a:t>
            </a:r>
            <a:endParaRPr lang="en-US" sz="2800" dirty="0"/>
          </a:p>
          <a:p>
            <a:pPr>
              <a:buFontTx/>
              <a:buNone/>
            </a:pPr>
            <a:r>
              <a:rPr lang="en-US" sz="2800" dirty="0"/>
              <a:t>     - Believe man can be a god, mysticism</a:t>
            </a:r>
          </a:p>
          <a:p>
            <a:pPr>
              <a:buFontTx/>
              <a:buNone/>
            </a:pPr>
            <a:r>
              <a:rPr lang="en-US" sz="2800" dirty="0"/>
              <a:t>       psychic predictions, psychic hotline</a:t>
            </a:r>
          </a:p>
          <a:p>
            <a:pPr>
              <a:buFontTx/>
              <a:buNone/>
            </a:pPr>
            <a:r>
              <a:rPr lang="en-US" sz="2800" dirty="0"/>
              <a:t>       number may be 1-800-666-LIES</a:t>
            </a:r>
          </a:p>
          <a:p>
            <a:pPr>
              <a:buFontTx/>
              <a:buNone/>
            </a:pPr>
            <a:r>
              <a:rPr lang="en-US" sz="2800" dirty="0"/>
              <a:t>     - Deify Lucifer and false wisdom</a:t>
            </a:r>
          </a:p>
          <a:p>
            <a:pPr>
              <a:buFontTx/>
              <a:buNone/>
            </a:pPr>
            <a:r>
              <a:rPr lang="en-US" sz="2800" dirty="0"/>
              <a:t>Antichrist will promote:</a:t>
            </a:r>
          </a:p>
          <a:p>
            <a:pPr>
              <a:buFontTx/>
              <a:buNone/>
            </a:pPr>
            <a:r>
              <a:rPr lang="en-US" sz="2800" dirty="0"/>
              <a:t>     - Mandatory new world religion, Court</a:t>
            </a:r>
          </a:p>
          <a:p>
            <a:pPr>
              <a:buFontTx/>
              <a:buNone/>
            </a:pPr>
            <a:r>
              <a:rPr lang="en-US" sz="2800" dirty="0"/>
              <a:t>     - Universal economic system (food, health, water, tax, draft, credit cards)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0899">
                                            <p:txEl>
                                              <p:pRg st="1" end="1"/>
                                            </p:txEl>
                                          </p:spTgt>
                                        </p:tgtEl>
                                        <p:attrNameLst>
                                          <p:attrName>style.visibility</p:attrName>
                                        </p:attrNameLst>
                                      </p:cBhvr>
                                      <p:to>
                                        <p:strVal val="visible"/>
                                      </p:to>
                                    </p:set>
                                    <p:anim calcmode="lin" valueType="num">
                                      <p:cBhvr additive="base">
                                        <p:cTn id="13" dur="500" fill="hold"/>
                                        <p:tgtEl>
                                          <p:spTgt spid="8089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08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0899">
                                            <p:txEl>
                                              <p:pRg st="2" end="2"/>
                                            </p:txEl>
                                          </p:spTgt>
                                        </p:tgtEl>
                                        <p:attrNameLst>
                                          <p:attrName>style.visibility</p:attrName>
                                        </p:attrNameLst>
                                      </p:cBhvr>
                                      <p:to>
                                        <p:strVal val="visible"/>
                                      </p:to>
                                    </p:set>
                                    <p:anim calcmode="lin" valueType="num">
                                      <p:cBhvr additive="base">
                                        <p:cTn id="19" dur="500" fill="hold"/>
                                        <p:tgtEl>
                                          <p:spTgt spid="8089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08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0899">
                                            <p:txEl>
                                              <p:pRg st="3" end="3"/>
                                            </p:txEl>
                                          </p:spTgt>
                                        </p:tgtEl>
                                        <p:attrNameLst>
                                          <p:attrName>style.visibility</p:attrName>
                                        </p:attrNameLst>
                                      </p:cBhvr>
                                      <p:to>
                                        <p:strVal val="visible"/>
                                      </p:to>
                                    </p:set>
                                    <p:anim calcmode="lin" valueType="num">
                                      <p:cBhvr additive="base">
                                        <p:cTn id="25" dur="500" fill="hold"/>
                                        <p:tgtEl>
                                          <p:spTgt spid="8089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08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80899">
                                            <p:txEl>
                                              <p:pRg st="4" end="4"/>
                                            </p:txEl>
                                          </p:spTgt>
                                        </p:tgtEl>
                                        <p:attrNameLst>
                                          <p:attrName>style.visibility</p:attrName>
                                        </p:attrNameLst>
                                      </p:cBhvr>
                                      <p:to>
                                        <p:strVal val="visible"/>
                                      </p:to>
                                    </p:set>
                                    <p:anim calcmode="lin" valueType="num">
                                      <p:cBhvr additive="base">
                                        <p:cTn id="31" dur="500" fill="hold"/>
                                        <p:tgtEl>
                                          <p:spTgt spid="8089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808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80899">
                                            <p:txEl>
                                              <p:pRg st="5" end="5"/>
                                            </p:txEl>
                                          </p:spTgt>
                                        </p:tgtEl>
                                        <p:attrNameLst>
                                          <p:attrName>style.visibility</p:attrName>
                                        </p:attrNameLst>
                                      </p:cBhvr>
                                      <p:to>
                                        <p:strVal val="visible"/>
                                      </p:to>
                                    </p:set>
                                    <p:anim calcmode="lin" valueType="num">
                                      <p:cBhvr additive="base">
                                        <p:cTn id="37" dur="500" fill="hold"/>
                                        <p:tgtEl>
                                          <p:spTgt spid="80899">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8089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80899">
                                            <p:txEl>
                                              <p:pRg st="6" end="6"/>
                                            </p:txEl>
                                          </p:spTgt>
                                        </p:tgtEl>
                                        <p:attrNameLst>
                                          <p:attrName>style.visibility</p:attrName>
                                        </p:attrNameLst>
                                      </p:cBhvr>
                                      <p:to>
                                        <p:strVal val="visible"/>
                                      </p:to>
                                    </p:set>
                                    <p:anim calcmode="lin" valueType="num">
                                      <p:cBhvr additive="base">
                                        <p:cTn id="43" dur="500" fill="hold"/>
                                        <p:tgtEl>
                                          <p:spTgt spid="80899">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8089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80899">
                                            <p:txEl>
                                              <p:pRg st="7" end="7"/>
                                            </p:txEl>
                                          </p:spTgt>
                                        </p:tgtEl>
                                        <p:attrNameLst>
                                          <p:attrName>style.visibility</p:attrName>
                                        </p:attrNameLst>
                                      </p:cBhvr>
                                      <p:to>
                                        <p:strVal val="visible"/>
                                      </p:to>
                                    </p:set>
                                    <p:anim calcmode="lin" valueType="num">
                                      <p:cBhvr additive="base">
                                        <p:cTn id="49" dur="500" fill="hold"/>
                                        <p:tgtEl>
                                          <p:spTgt spid="80899">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8089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80899">
                                            <p:txEl>
                                              <p:pRg st="8" end="8"/>
                                            </p:txEl>
                                          </p:spTgt>
                                        </p:tgtEl>
                                        <p:attrNameLst>
                                          <p:attrName>style.visibility</p:attrName>
                                        </p:attrNameLst>
                                      </p:cBhvr>
                                      <p:to>
                                        <p:strVal val="visible"/>
                                      </p:to>
                                    </p:set>
                                    <p:anim calcmode="lin" valueType="num">
                                      <p:cBhvr additive="base">
                                        <p:cTn id="55" dur="500" fill="hold"/>
                                        <p:tgtEl>
                                          <p:spTgt spid="80899">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8089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80899">
                                            <p:txEl>
                                              <p:pRg st="9" end="9"/>
                                            </p:txEl>
                                          </p:spTgt>
                                        </p:tgtEl>
                                        <p:attrNameLst>
                                          <p:attrName>style.visibility</p:attrName>
                                        </p:attrNameLst>
                                      </p:cBhvr>
                                      <p:to>
                                        <p:strVal val="visible"/>
                                      </p:to>
                                    </p:set>
                                    <p:anim calcmode="lin" valueType="num">
                                      <p:cBhvr additive="base">
                                        <p:cTn id="61" dur="500" fill="hold"/>
                                        <p:tgtEl>
                                          <p:spTgt spid="80899">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8089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3" name="Rectangle 3"/>
          <p:cNvSpPr>
            <a:spLocks noGrp="1" noChangeArrowheads="1"/>
          </p:cNvSpPr>
          <p:nvPr>
            <p:ph type="body" idx="1"/>
          </p:nvPr>
        </p:nvSpPr>
        <p:spPr>
          <a:xfrm>
            <a:off x="228600" y="1066800"/>
            <a:ext cx="8686800" cy="5562600"/>
          </a:xfrm>
        </p:spPr>
        <p:txBody>
          <a:bodyPr/>
          <a:lstStyle/>
          <a:p>
            <a:r>
              <a:rPr lang="en-US" sz="2800" dirty="0" smtClean="0"/>
              <a:t>2:11 </a:t>
            </a:r>
            <a:r>
              <a:rPr lang="en-US" sz="2800" b="1" dirty="0" smtClean="0">
                <a:solidFill>
                  <a:srgbClr val="0070C0"/>
                </a:solidFill>
              </a:rPr>
              <a:t>“And for this reason God will send them strong delusion, that they should believe the lie,”  </a:t>
            </a:r>
            <a:endParaRPr lang="en-US" sz="2800" dirty="0"/>
          </a:p>
          <a:p>
            <a:pPr>
              <a:buFontTx/>
              <a:buNone/>
            </a:pPr>
            <a:r>
              <a:rPr lang="en-US" sz="2800" dirty="0"/>
              <a:t>  PEMPO pres act indic –God continually allows them to believe false realities and they harden their hearts.</a:t>
            </a:r>
          </a:p>
          <a:p>
            <a:pPr>
              <a:buFontTx/>
              <a:buNone/>
            </a:pPr>
            <a:r>
              <a:rPr lang="en-US" sz="2800" dirty="0"/>
              <a:t>  PISTEUO </a:t>
            </a:r>
            <a:r>
              <a:rPr lang="en-US" sz="2800" dirty="0" smtClean="0"/>
              <a:t>AAInfin– </a:t>
            </a:r>
            <a:r>
              <a:rPr lang="en-US" sz="2800" dirty="0"/>
              <a:t>to believe as a result without question due to their scarred souls (Romans 1:24)</a:t>
            </a:r>
          </a:p>
          <a:p>
            <a:pPr>
              <a:buFontTx/>
              <a:buNone/>
            </a:pPr>
            <a:r>
              <a:rPr lang="en-US" sz="2800" dirty="0"/>
              <a:t>  PSEUDEI the lie that man can be a god, he won’t die, God and the Bible are wrong, worship of self and Lucifer.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1923">
                                            <p:txEl>
                                              <p:pRg st="1" end="1"/>
                                            </p:txEl>
                                          </p:spTgt>
                                        </p:tgtEl>
                                        <p:attrNameLst>
                                          <p:attrName>style.visibility</p:attrName>
                                        </p:attrNameLst>
                                      </p:cBhvr>
                                      <p:to>
                                        <p:strVal val="visible"/>
                                      </p:to>
                                    </p:set>
                                    <p:anim calcmode="lin" valueType="num">
                                      <p:cBhvr additive="base">
                                        <p:cTn id="13" dur="500" fill="hold"/>
                                        <p:tgtEl>
                                          <p:spTgt spid="8192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19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1923">
                                            <p:txEl>
                                              <p:pRg st="2" end="2"/>
                                            </p:txEl>
                                          </p:spTgt>
                                        </p:tgtEl>
                                        <p:attrNameLst>
                                          <p:attrName>style.visibility</p:attrName>
                                        </p:attrNameLst>
                                      </p:cBhvr>
                                      <p:to>
                                        <p:strVal val="visible"/>
                                      </p:to>
                                    </p:set>
                                    <p:anim calcmode="lin" valueType="num">
                                      <p:cBhvr additive="base">
                                        <p:cTn id="19" dur="500" fill="hold"/>
                                        <p:tgtEl>
                                          <p:spTgt spid="8192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19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1923">
                                            <p:txEl>
                                              <p:pRg st="3" end="3"/>
                                            </p:txEl>
                                          </p:spTgt>
                                        </p:tgtEl>
                                        <p:attrNameLst>
                                          <p:attrName>style.visibility</p:attrName>
                                        </p:attrNameLst>
                                      </p:cBhvr>
                                      <p:to>
                                        <p:strVal val="visible"/>
                                      </p:to>
                                    </p:set>
                                    <p:anim calcmode="lin" valueType="num">
                                      <p:cBhvr additive="base">
                                        <p:cTn id="25" dur="500" fill="hold"/>
                                        <p:tgtEl>
                                          <p:spTgt spid="8192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192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304800" y="1143000"/>
            <a:ext cx="8839200" cy="5715000"/>
          </a:xfrm>
        </p:spPr>
        <p:txBody>
          <a:bodyPr/>
          <a:lstStyle/>
          <a:p>
            <a:pPr>
              <a:lnSpc>
                <a:spcPct val="90000"/>
              </a:lnSpc>
            </a:pPr>
            <a:r>
              <a:rPr lang="en-US" dirty="0" smtClean="0"/>
              <a:t>2:12 </a:t>
            </a:r>
            <a:r>
              <a:rPr lang="en-US" b="1" dirty="0" smtClean="0">
                <a:solidFill>
                  <a:srgbClr val="0070C0"/>
                </a:solidFill>
              </a:rPr>
              <a:t>“that they all may be condemned who did not believe the truth but had pleasure in unrighteousness.” </a:t>
            </a:r>
            <a:r>
              <a:rPr lang="en-US" dirty="0" smtClean="0"/>
              <a:t>(judgment upon unbels) </a:t>
            </a:r>
            <a:endParaRPr lang="en-US" dirty="0"/>
          </a:p>
          <a:p>
            <a:pPr>
              <a:lnSpc>
                <a:spcPct val="90000"/>
              </a:lnSpc>
              <a:buFontTx/>
              <a:buNone/>
            </a:pPr>
            <a:r>
              <a:rPr lang="en-US" b="1" dirty="0">
                <a:solidFill>
                  <a:srgbClr val="0070C0"/>
                </a:solidFill>
              </a:rPr>
              <a:t>“did not believe the truth” </a:t>
            </a:r>
            <a:r>
              <a:rPr lang="en-US" dirty="0"/>
              <a:t>negative volition of unbelievers rejected God, the Bible, salvation in Christ alone</a:t>
            </a:r>
            <a:r>
              <a:rPr lang="en-US" dirty="0" smtClean="0"/>
              <a:t>.</a:t>
            </a:r>
            <a:endParaRPr lang="en-US" b="1" dirty="0" smtClean="0">
              <a:solidFill>
                <a:srgbClr val="0070C0"/>
              </a:solidFill>
            </a:endParaRPr>
          </a:p>
          <a:p>
            <a:pPr>
              <a:lnSpc>
                <a:spcPct val="90000"/>
              </a:lnSpc>
              <a:buFontTx/>
              <a:buNone/>
            </a:pPr>
            <a:r>
              <a:rPr lang="en-US" b="1" dirty="0" smtClean="0">
                <a:solidFill>
                  <a:srgbClr val="0070C0"/>
                </a:solidFill>
              </a:rPr>
              <a:t>“pleasure </a:t>
            </a:r>
            <a:r>
              <a:rPr lang="en-US" b="1" dirty="0">
                <a:solidFill>
                  <a:srgbClr val="0070C0"/>
                </a:solidFill>
              </a:rPr>
              <a:t>in unrighteousness</a:t>
            </a:r>
            <a:r>
              <a:rPr lang="en-US" b="1" dirty="0" smtClean="0">
                <a:solidFill>
                  <a:srgbClr val="0070C0"/>
                </a:solidFill>
              </a:rPr>
              <a:t>” </a:t>
            </a:r>
            <a:r>
              <a:rPr lang="en-US" dirty="0" smtClean="0"/>
              <a:t>TE </a:t>
            </a:r>
            <a:r>
              <a:rPr lang="en-US" dirty="0"/>
              <a:t>ADIKIA the unrighteousness presented by antichrist appeals to neg. vol. so they took pleasure in it. It appeals to the unbeliever’s OSN and hardens them to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additive="base">
                                        <p:cTn id="7" dur="500" fill="hold"/>
                                        <p:tgtEl>
                                          <p:spTgt spid="8294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29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2947">
                                            <p:txEl>
                                              <p:pRg st="1" end="1"/>
                                            </p:txEl>
                                          </p:spTgt>
                                        </p:tgtEl>
                                        <p:attrNameLst>
                                          <p:attrName>style.visibility</p:attrName>
                                        </p:attrNameLst>
                                      </p:cBhvr>
                                      <p:to>
                                        <p:strVal val="visible"/>
                                      </p:to>
                                    </p:set>
                                    <p:anim calcmode="lin" valueType="num">
                                      <p:cBhvr additive="base">
                                        <p:cTn id="13" dur="500" fill="hold"/>
                                        <p:tgtEl>
                                          <p:spTgt spid="8294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29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2947">
                                            <p:txEl>
                                              <p:pRg st="2" end="2"/>
                                            </p:txEl>
                                          </p:spTgt>
                                        </p:tgtEl>
                                        <p:attrNameLst>
                                          <p:attrName>style.visibility</p:attrName>
                                        </p:attrNameLst>
                                      </p:cBhvr>
                                      <p:to>
                                        <p:strVal val="visible"/>
                                      </p:to>
                                    </p:set>
                                    <p:anim calcmode="lin" valueType="num">
                                      <p:cBhvr additive="base">
                                        <p:cTn id="19" dur="500" fill="hold"/>
                                        <p:tgtEl>
                                          <p:spTgt spid="8294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294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246063" y="930275"/>
            <a:ext cx="8212137" cy="1143000"/>
          </a:xfrm>
        </p:spPr>
        <p:txBody>
          <a:bodyPr/>
          <a:lstStyle/>
          <a:p>
            <a:r>
              <a:rPr lang="en-US" sz="4000" i="0">
                <a:solidFill>
                  <a:schemeClr val="tx1"/>
                </a:solidFill>
              </a:rPr>
              <a:t>    </a:t>
            </a:r>
            <a:r>
              <a:rPr lang="en-US" sz="3600" i="0">
                <a:solidFill>
                  <a:schemeClr val="tx1"/>
                </a:solidFill>
              </a:rPr>
              <a:t>Deliverance of Thessalonian Believers</a:t>
            </a:r>
            <a:r>
              <a:rPr lang="en-US" sz="4000" i="0">
                <a:solidFill>
                  <a:schemeClr val="tx1"/>
                </a:solidFill>
              </a:rPr>
              <a:t> </a:t>
            </a:r>
          </a:p>
        </p:txBody>
      </p:sp>
      <p:sp>
        <p:nvSpPr>
          <p:cNvPr id="83971" name="Rectangle 3"/>
          <p:cNvSpPr>
            <a:spLocks noGrp="1" noChangeArrowheads="1"/>
          </p:cNvSpPr>
          <p:nvPr>
            <p:ph type="body" idx="1"/>
          </p:nvPr>
        </p:nvSpPr>
        <p:spPr>
          <a:xfrm>
            <a:off x="228600" y="1905000"/>
            <a:ext cx="8915400" cy="4953000"/>
          </a:xfrm>
        </p:spPr>
        <p:txBody>
          <a:bodyPr/>
          <a:lstStyle/>
          <a:p>
            <a:pPr>
              <a:lnSpc>
                <a:spcPct val="90000"/>
              </a:lnSpc>
            </a:pPr>
            <a:r>
              <a:rPr lang="en-US" sz="2800" b="1" dirty="0" smtClean="0">
                <a:solidFill>
                  <a:srgbClr val="0070C0"/>
                </a:solidFill>
              </a:rPr>
              <a:t>2:13 “But we are bound to give thanks to God always for you, brethern beloved by the Lord, because God from the beginning chose you for salvation through sanctification by the Spirit and belief in the truth.”</a:t>
            </a:r>
          </a:p>
          <a:p>
            <a:pPr>
              <a:lnSpc>
                <a:spcPct val="90000"/>
              </a:lnSpc>
            </a:pPr>
            <a:endParaRPr lang="en-US" sz="2800" dirty="0" smtClean="0">
              <a:solidFill>
                <a:srgbClr val="0070C0"/>
              </a:solidFill>
            </a:endParaRPr>
          </a:p>
          <a:p>
            <a:pPr>
              <a:lnSpc>
                <a:spcPct val="90000"/>
              </a:lnSpc>
            </a:pPr>
            <a:r>
              <a:rPr lang="en-US" sz="2800" dirty="0" smtClean="0">
                <a:solidFill>
                  <a:srgbClr val="0070C0"/>
                </a:solidFill>
              </a:rPr>
              <a:t>“chose you for salvation” </a:t>
            </a:r>
            <a:r>
              <a:rPr lang="en-US" sz="2800" dirty="0" smtClean="0"/>
              <a:t>- Believers </a:t>
            </a:r>
            <a:r>
              <a:rPr lang="en-US" sz="2800" dirty="0"/>
              <a:t>have reason to rejoice because the Thessalonian believers were of the chosen (saved by grace). ELECTION</a:t>
            </a:r>
          </a:p>
          <a:p>
            <a:pPr>
              <a:lnSpc>
                <a:spcPct val="90000"/>
              </a:lnSpc>
              <a:buFontTx/>
              <a:buNone/>
            </a:pPr>
            <a:r>
              <a:rPr lang="en-US" sz="2800" dirty="0"/>
              <a:t>  </a:t>
            </a:r>
            <a:endParaRPr lang="en-US" sz="28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anim calcmode="lin" valueType="num">
                                      <p:cBhvr additive="base">
                                        <p:cTn id="7" dur="500" fill="hold"/>
                                        <p:tgtEl>
                                          <p:spTgt spid="8397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39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3971">
                                            <p:txEl>
                                              <p:pRg st="2" end="2"/>
                                            </p:txEl>
                                          </p:spTgt>
                                        </p:tgtEl>
                                        <p:attrNameLst>
                                          <p:attrName>style.visibility</p:attrName>
                                        </p:attrNameLst>
                                      </p:cBhvr>
                                      <p:to>
                                        <p:strVal val="visible"/>
                                      </p:to>
                                    </p:set>
                                    <p:anim calcmode="lin" valueType="num">
                                      <p:cBhvr additive="base">
                                        <p:cTn id="13" dur="500" fill="hold"/>
                                        <p:tgtEl>
                                          <p:spTgt spid="8397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39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3971">
                                            <p:txEl>
                                              <p:pRg st="3" end="3"/>
                                            </p:txEl>
                                          </p:spTgt>
                                        </p:tgtEl>
                                        <p:attrNameLst>
                                          <p:attrName>style.visibility</p:attrName>
                                        </p:attrNameLst>
                                      </p:cBhvr>
                                      <p:to>
                                        <p:strVal val="visible"/>
                                      </p:to>
                                    </p:set>
                                    <p:anim calcmode="lin" valueType="num">
                                      <p:cBhvr additive="base">
                                        <p:cTn id="19" dur="500" fill="hold"/>
                                        <p:tgtEl>
                                          <p:spTgt spid="83971">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397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dirty="0" smtClean="0"/>
              <a:t>HAIREO aor mid indic – to take, taken. “The Lord has taken you, the beginning or firstfruits of salvation through sanctification”</a:t>
            </a:r>
            <a:endParaRPr lang="en-US" i="1" dirty="0" smtClean="0"/>
          </a:p>
          <a:p>
            <a:endParaRPr lang="en-US" dirty="0" smtClean="0"/>
          </a:p>
          <a:p>
            <a:r>
              <a:rPr lang="en-US" dirty="0" smtClean="0"/>
              <a:t>HAGIASMO set apart in Christ, sanctified by PNEUMATOS the Spirit, and faith in the truth. </a:t>
            </a:r>
          </a:p>
          <a:p>
            <a:endParaRPr lang="en-US" dirty="0" smtClean="0"/>
          </a:p>
          <a:p>
            <a:r>
              <a:rPr lang="en-US" dirty="0" smtClean="0"/>
              <a:t>Paul rejoices that some Thess. have believed in the gospel and been saved. </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246063" y="930275"/>
            <a:ext cx="7772400" cy="746125"/>
          </a:xfrm>
        </p:spPr>
        <p:txBody>
          <a:bodyPr/>
          <a:lstStyle/>
          <a:p>
            <a:r>
              <a:rPr lang="en-US"/>
              <a:t>     Doctrine of Grace Election</a:t>
            </a:r>
          </a:p>
        </p:txBody>
      </p:sp>
      <p:sp>
        <p:nvSpPr>
          <p:cNvPr id="88067" name="Rectangle 3"/>
          <p:cNvSpPr>
            <a:spLocks noGrp="1" noChangeArrowheads="1"/>
          </p:cNvSpPr>
          <p:nvPr>
            <p:ph type="body" idx="1"/>
          </p:nvPr>
        </p:nvSpPr>
        <p:spPr>
          <a:xfrm>
            <a:off x="304800" y="1752600"/>
            <a:ext cx="8839200" cy="5105400"/>
          </a:xfrm>
        </p:spPr>
        <p:txBody>
          <a:bodyPr/>
          <a:lstStyle/>
          <a:p>
            <a:pPr>
              <a:lnSpc>
                <a:spcPct val="90000"/>
              </a:lnSpc>
            </a:pPr>
            <a:r>
              <a:rPr lang="en-US" sz="2800" dirty="0"/>
              <a:t>1. Vocabulary – EKLEGO to choose out, gather out or elect</a:t>
            </a:r>
          </a:p>
          <a:p>
            <a:pPr>
              <a:lnSpc>
                <a:spcPct val="90000"/>
              </a:lnSpc>
            </a:pPr>
            <a:r>
              <a:rPr lang="en-US" sz="2800" dirty="0"/>
              <a:t>2. I Peter 1:1-2 Chose according to the foreknowledge of God. </a:t>
            </a:r>
          </a:p>
          <a:p>
            <a:pPr>
              <a:lnSpc>
                <a:spcPct val="90000"/>
              </a:lnSpc>
              <a:buFontTx/>
              <a:buNone/>
            </a:pPr>
            <a:r>
              <a:rPr lang="en-US" sz="2800" dirty="0"/>
              <a:t>    Conclusions: a) God’s election acc. to</a:t>
            </a:r>
          </a:p>
          <a:p>
            <a:pPr>
              <a:lnSpc>
                <a:spcPct val="90000"/>
              </a:lnSpc>
              <a:buFontTx/>
              <a:buNone/>
            </a:pPr>
            <a:r>
              <a:rPr lang="en-US" sz="2800" dirty="0"/>
              <a:t>    omniscient foreknowledge </a:t>
            </a:r>
          </a:p>
          <a:p>
            <a:pPr>
              <a:lnSpc>
                <a:spcPct val="90000"/>
              </a:lnSpc>
              <a:buFontTx/>
              <a:buNone/>
            </a:pPr>
            <a:r>
              <a:rPr lang="en-US" sz="2800" dirty="0"/>
              <a:t>    b) Election is used to encourage bels. 1:2-9</a:t>
            </a:r>
          </a:p>
          <a:p>
            <a:pPr>
              <a:lnSpc>
                <a:spcPct val="90000"/>
              </a:lnSpc>
              <a:buFontTx/>
              <a:buNone/>
            </a:pPr>
            <a:r>
              <a:rPr lang="en-US" sz="2800" dirty="0"/>
              <a:t>    c) Election acc. To human vol. Choices, 1:5-9</a:t>
            </a:r>
          </a:p>
          <a:p>
            <a:pPr>
              <a:lnSpc>
                <a:spcPct val="90000"/>
              </a:lnSpc>
              <a:buFontTx/>
              <a:buNone/>
            </a:pPr>
            <a:r>
              <a:rPr lang="en-US" sz="2800" dirty="0"/>
              <a:t>    d) Election relates to Et. Sec. And eternal</a:t>
            </a:r>
          </a:p>
          <a:p>
            <a:pPr>
              <a:lnSpc>
                <a:spcPct val="90000"/>
              </a:lnSpc>
              <a:buFontTx/>
              <a:buNone/>
            </a:pPr>
            <a:r>
              <a:rPr lang="en-US" sz="2800" dirty="0"/>
              <a:t>        rewards  1:4-5, 7b, 9.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additive="base">
                                        <p:cTn id="19" dur="500" fill="hold"/>
                                        <p:tgtEl>
                                          <p:spTgt spid="8806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80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8067">
                                            <p:txEl>
                                              <p:pRg st="3" end="3"/>
                                            </p:txEl>
                                          </p:spTgt>
                                        </p:tgtEl>
                                        <p:attrNameLst>
                                          <p:attrName>style.visibility</p:attrName>
                                        </p:attrNameLst>
                                      </p:cBhvr>
                                      <p:to>
                                        <p:strVal val="visible"/>
                                      </p:to>
                                    </p:set>
                                    <p:anim calcmode="lin" valueType="num">
                                      <p:cBhvr additive="base">
                                        <p:cTn id="25" dur="500" fill="hold"/>
                                        <p:tgtEl>
                                          <p:spTgt spid="8806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80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88067">
                                            <p:txEl>
                                              <p:pRg st="4" end="4"/>
                                            </p:txEl>
                                          </p:spTgt>
                                        </p:tgtEl>
                                        <p:attrNameLst>
                                          <p:attrName>style.visibility</p:attrName>
                                        </p:attrNameLst>
                                      </p:cBhvr>
                                      <p:to>
                                        <p:strVal val="visible"/>
                                      </p:to>
                                    </p:set>
                                    <p:anim calcmode="lin" valueType="num">
                                      <p:cBhvr additive="base">
                                        <p:cTn id="31" dur="500" fill="hold"/>
                                        <p:tgtEl>
                                          <p:spTgt spid="8806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880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88067">
                                            <p:txEl>
                                              <p:pRg st="5" end="5"/>
                                            </p:txEl>
                                          </p:spTgt>
                                        </p:tgtEl>
                                        <p:attrNameLst>
                                          <p:attrName>style.visibility</p:attrName>
                                        </p:attrNameLst>
                                      </p:cBhvr>
                                      <p:to>
                                        <p:strVal val="visible"/>
                                      </p:to>
                                    </p:set>
                                    <p:anim calcmode="lin" valueType="num">
                                      <p:cBhvr additive="base">
                                        <p:cTn id="37" dur="500" fill="hold"/>
                                        <p:tgtEl>
                                          <p:spTgt spid="88067">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8806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88067">
                                            <p:txEl>
                                              <p:pRg st="6" end="6"/>
                                            </p:txEl>
                                          </p:spTgt>
                                        </p:tgtEl>
                                        <p:attrNameLst>
                                          <p:attrName>style.visibility</p:attrName>
                                        </p:attrNameLst>
                                      </p:cBhvr>
                                      <p:to>
                                        <p:strVal val="visible"/>
                                      </p:to>
                                    </p:set>
                                    <p:anim calcmode="lin" valueType="num">
                                      <p:cBhvr additive="base">
                                        <p:cTn id="43" dur="500" fill="hold"/>
                                        <p:tgtEl>
                                          <p:spTgt spid="88067">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8806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88067">
                                            <p:txEl>
                                              <p:pRg st="7" end="7"/>
                                            </p:txEl>
                                          </p:spTgt>
                                        </p:tgtEl>
                                        <p:attrNameLst>
                                          <p:attrName>style.visibility</p:attrName>
                                        </p:attrNameLst>
                                      </p:cBhvr>
                                      <p:to>
                                        <p:strVal val="visible"/>
                                      </p:to>
                                    </p:set>
                                    <p:anim calcmode="lin" valueType="num">
                                      <p:cBhvr additive="base">
                                        <p:cTn id="49" dur="500" fill="hold"/>
                                        <p:tgtEl>
                                          <p:spTgt spid="88067">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8806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r>
              <a:rPr lang="en-US" sz="2400" dirty="0" smtClean="0">
                <a:solidFill>
                  <a:schemeClr val="tx1"/>
                </a:solidFill>
                <a:latin typeface="+mn-lt"/>
                <a:ea typeface="+mn-ea"/>
                <a:cs typeface="+mn-cs"/>
              </a:rPr>
              <a:t>With this in mind Christ is never an issue until greater grace is reached. There is no such thing as love at first sight, love must have capacity. </a:t>
            </a:r>
          </a:p>
          <a:p>
            <a:endParaRPr lang="en-US" sz="2400" dirty="0"/>
          </a:p>
          <a:p>
            <a:r>
              <a:rPr lang="en-US" sz="2400" dirty="0" smtClean="0">
                <a:solidFill>
                  <a:schemeClr val="tx1"/>
                </a:solidFill>
                <a:latin typeface="+mn-lt"/>
                <a:ea typeface="+mn-ea"/>
                <a:cs typeface="+mn-cs"/>
              </a:rPr>
              <a:t>The capacity comes with spiritual maturity, the point at which the priesthood functions. </a:t>
            </a:r>
          </a:p>
          <a:p>
            <a:endParaRPr lang="en-US" sz="2400" dirty="0" smtClean="0">
              <a:solidFill>
                <a:schemeClr val="tx1"/>
              </a:solidFill>
              <a:latin typeface="+mn-lt"/>
              <a:ea typeface="+mn-ea"/>
              <a:cs typeface="+mn-cs"/>
            </a:endParaRPr>
          </a:p>
          <a:p>
            <a:r>
              <a:rPr lang="en-US" sz="2400" dirty="0" smtClean="0">
                <a:solidFill>
                  <a:schemeClr val="tx1"/>
                </a:solidFill>
                <a:latin typeface="+mn-lt"/>
                <a:ea typeface="+mn-ea"/>
                <a:cs typeface="+mn-cs"/>
              </a:rPr>
              <a:t>There is a hindrance to reaching greater grace and this is the problem with the Thessalonian believers. They are anticipating going through the Tribulation. </a:t>
            </a:r>
          </a:p>
          <a:p>
            <a:pPr hangingPunct="0"/>
            <a:endParaRPr lang="en-US" sz="2400" dirty="0" smtClean="0">
              <a:solidFill>
                <a:schemeClr val="tx1"/>
              </a:solidFill>
              <a:latin typeface="+mn-lt"/>
              <a:ea typeface="+mn-ea"/>
              <a:cs typeface="+mn-cs"/>
            </a:endParaRPr>
          </a:p>
          <a:p>
            <a:pPr hangingPunct="0"/>
            <a:r>
              <a:rPr lang="en-US" sz="2400" b="1" dirty="0" smtClean="0">
                <a:solidFill>
                  <a:srgbClr val="0070C0"/>
                </a:solidFill>
                <a:latin typeface="+mn-lt"/>
                <a:ea typeface="+mn-ea"/>
                <a:cs typeface="+mn-cs"/>
              </a:rPr>
              <a:t>“</a:t>
            </a:r>
            <a:r>
              <a:rPr lang="en-US" sz="2400" b="1" dirty="0">
                <a:solidFill>
                  <a:srgbClr val="0070C0"/>
                </a:solidFill>
                <a:latin typeface="+mn-lt"/>
                <a:ea typeface="+mn-ea"/>
                <a:cs typeface="+mn-cs"/>
              </a:rPr>
              <a:t>by the coming of our Lord Jesus Christ” </a:t>
            </a:r>
            <a:r>
              <a:rPr lang="en-US" sz="2400" dirty="0" smtClean="0">
                <a:solidFill>
                  <a:schemeClr val="tx1"/>
                </a:solidFill>
                <a:latin typeface="+mn-lt"/>
                <a:ea typeface="+mn-ea"/>
                <a:cs typeface="+mn-cs"/>
              </a:rPr>
              <a:t>— HUPER</a:t>
            </a:r>
          </a:p>
          <a:p>
            <a:pPr hangingPunct="0">
              <a:buNone/>
            </a:pPr>
            <a:r>
              <a:rPr lang="en-US" sz="2400" dirty="0"/>
              <a:t> </a:t>
            </a:r>
            <a:r>
              <a:rPr lang="en-US" sz="2400" dirty="0" smtClean="0"/>
              <a:t>   means under the authority.  </a:t>
            </a:r>
            <a:r>
              <a:rPr lang="en-US" sz="2400" dirty="0" smtClean="0">
                <a:solidFill>
                  <a:schemeClr val="tx1"/>
                </a:solidFill>
                <a:latin typeface="+mn-lt"/>
                <a:ea typeface="+mn-ea"/>
                <a:cs typeface="+mn-cs"/>
              </a:rPr>
              <a:t>“under </a:t>
            </a:r>
            <a:r>
              <a:rPr lang="en-US" sz="2400" dirty="0">
                <a:solidFill>
                  <a:schemeClr val="tx1"/>
                </a:solidFill>
                <a:latin typeface="+mn-lt"/>
                <a:ea typeface="+mn-ea"/>
                <a:cs typeface="+mn-cs"/>
              </a:rPr>
              <a:t>the coming</a:t>
            </a:r>
            <a:r>
              <a:rPr lang="en-US" sz="2400" dirty="0" smtClean="0">
                <a:solidFill>
                  <a:schemeClr val="tx1"/>
                </a:solidFill>
                <a:latin typeface="+mn-lt"/>
                <a:ea typeface="+mn-ea"/>
                <a:cs typeface="+mn-cs"/>
              </a:rPr>
              <a:t>.”</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1" name="Rectangle 3"/>
          <p:cNvSpPr>
            <a:spLocks noGrp="1" noChangeArrowheads="1"/>
          </p:cNvSpPr>
          <p:nvPr>
            <p:ph type="body" idx="1"/>
          </p:nvPr>
        </p:nvSpPr>
        <p:spPr>
          <a:xfrm>
            <a:off x="228600" y="1600200"/>
            <a:ext cx="8915400" cy="5257800"/>
          </a:xfrm>
        </p:spPr>
        <p:txBody>
          <a:bodyPr/>
          <a:lstStyle/>
          <a:p>
            <a:r>
              <a:rPr lang="en-US" dirty="0"/>
              <a:t>3. Titus 1:1 for the faith of those chosen of God. </a:t>
            </a:r>
          </a:p>
          <a:p>
            <a:pPr>
              <a:buFontTx/>
              <a:buNone/>
            </a:pPr>
            <a:r>
              <a:rPr lang="en-US" dirty="0"/>
              <a:t>   Conclusions: </a:t>
            </a:r>
            <a:endParaRPr lang="en-US" dirty="0" smtClean="0"/>
          </a:p>
          <a:p>
            <a:pPr>
              <a:buFontTx/>
              <a:buNone/>
            </a:pPr>
            <a:r>
              <a:rPr lang="en-US" dirty="0" smtClean="0"/>
              <a:t>   a</a:t>
            </a:r>
            <a:r>
              <a:rPr lang="en-US" dirty="0"/>
              <a:t>) God’s choosing included human </a:t>
            </a:r>
            <a:r>
              <a:rPr lang="en-US" dirty="0" smtClean="0"/>
              <a:t>vol. </a:t>
            </a:r>
            <a:r>
              <a:rPr lang="en-US" dirty="0"/>
              <a:t>responsibility ( “faith” 1:1,4)</a:t>
            </a:r>
          </a:p>
          <a:p>
            <a:pPr>
              <a:buFontTx/>
              <a:buNone/>
            </a:pPr>
            <a:r>
              <a:rPr lang="en-US" dirty="0"/>
              <a:t>   b) God’s choosing giving gospel (1:3b)</a:t>
            </a:r>
          </a:p>
          <a:p>
            <a:pPr>
              <a:buFontTx/>
              <a:buNone/>
            </a:pPr>
            <a:r>
              <a:rPr lang="en-US" dirty="0"/>
              <a:t>   Compare I Thess 1:3-5, 2 Tim 2:10</a:t>
            </a:r>
          </a:p>
          <a:p>
            <a:pPr>
              <a:buFontTx/>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9091">
                                            <p:txEl>
                                              <p:pRg st="2" end="2"/>
                                            </p:txEl>
                                          </p:spTgt>
                                        </p:tgtEl>
                                        <p:attrNameLst>
                                          <p:attrName>style.visibility</p:attrName>
                                        </p:attrNameLst>
                                      </p:cBhvr>
                                      <p:to>
                                        <p:strVal val="visible"/>
                                      </p:to>
                                    </p:set>
                                    <p:anim calcmode="lin" valueType="num">
                                      <p:cBhvr additive="base">
                                        <p:cTn id="19" dur="500" fill="hold"/>
                                        <p:tgtEl>
                                          <p:spTgt spid="8909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90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9091">
                                            <p:txEl>
                                              <p:pRg st="3" end="3"/>
                                            </p:txEl>
                                          </p:spTgt>
                                        </p:tgtEl>
                                        <p:attrNameLst>
                                          <p:attrName>style.visibility</p:attrName>
                                        </p:attrNameLst>
                                      </p:cBhvr>
                                      <p:to>
                                        <p:strVal val="visible"/>
                                      </p:to>
                                    </p:set>
                                    <p:anim calcmode="lin" valueType="num">
                                      <p:cBhvr additive="base">
                                        <p:cTn id="25" dur="500" fill="hold"/>
                                        <p:tgtEl>
                                          <p:spTgt spid="8909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90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89091">
                                            <p:txEl>
                                              <p:pRg st="4" end="4"/>
                                            </p:txEl>
                                          </p:spTgt>
                                        </p:tgtEl>
                                        <p:attrNameLst>
                                          <p:attrName>style.visibility</p:attrName>
                                        </p:attrNameLst>
                                      </p:cBhvr>
                                      <p:to>
                                        <p:strVal val="visible"/>
                                      </p:to>
                                    </p:set>
                                    <p:anim calcmode="lin" valueType="num">
                                      <p:cBhvr additive="base">
                                        <p:cTn id="31" dur="500" fill="hold"/>
                                        <p:tgtEl>
                                          <p:spTgt spid="8909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890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5" name="Rectangle 3"/>
          <p:cNvSpPr>
            <a:spLocks noGrp="1" noChangeArrowheads="1"/>
          </p:cNvSpPr>
          <p:nvPr>
            <p:ph type="body" idx="1"/>
          </p:nvPr>
        </p:nvSpPr>
        <p:spPr>
          <a:xfrm>
            <a:off x="152400" y="1066800"/>
            <a:ext cx="8991600" cy="5791200"/>
          </a:xfrm>
        </p:spPr>
        <p:txBody>
          <a:bodyPr/>
          <a:lstStyle/>
          <a:p>
            <a:r>
              <a:rPr lang="en-US" dirty="0"/>
              <a:t>4. Eph 1:4a He chose us in Him before the foundation of the world.</a:t>
            </a:r>
          </a:p>
          <a:p>
            <a:pPr>
              <a:buFontTx/>
              <a:buNone/>
            </a:pPr>
            <a:r>
              <a:rPr lang="en-US" dirty="0"/>
              <a:t>   </a:t>
            </a:r>
            <a:endParaRPr lang="en-US" dirty="0" smtClean="0"/>
          </a:p>
          <a:p>
            <a:pPr>
              <a:buFontTx/>
              <a:buNone/>
            </a:pPr>
            <a:r>
              <a:rPr lang="en-US" dirty="0" smtClean="0"/>
              <a:t>Conclusions</a:t>
            </a:r>
            <a:r>
              <a:rPr lang="en-US" dirty="0"/>
              <a:t>: </a:t>
            </a:r>
            <a:endParaRPr lang="en-US" dirty="0" smtClean="0"/>
          </a:p>
          <a:p>
            <a:pPr>
              <a:buFontTx/>
              <a:buNone/>
            </a:pPr>
            <a:r>
              <a:rPr lang="en-US" dirty="0" smtClean="0"/>
              <a:t>   a</a:t>
            </a:r>
            <a:r>
              <a:rPr lang="en-US" dirty="0"/>
              <a:t>) God’s choosing encourages us to live CWL (1:4) </a:t>
            </a:r>
          </a:p>
          <a:p>
            <a:pPr>
              <a:buFontTx/>
              <a:buNone/>
            </a:pPr>
            <a:r>
              <a:rPr lang="en-US" dirty="0"/>
              <a:t>   b) Choosing involves grace predestination (1:4) and “will”(1:5b, 9a,11)  </a:t>
            </a:r>
          </a:p>
          <a:p>
            <a:pPr>
              <a:buFontTx/>
              <a:buNone/>
            </a:pPr>
            <a:r>
              <a:rPr lang="en-US" dirty="0"/>
              <a:t>   c) 1:13, 15 human </a:t>
            </a:r>
            <a:r>
              <a:rPr lang="en-US" dirty="0" err="1"/>
              <a:t>vol</a:t>
            </a:r>
            <a:r>
              <a:rPr lang="en-US" dirty="0"/>
              <a:t> involved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 calcmode="lin" valueType="num">
                                      <p:cBhvr additive="base">
                                        <p:cTn id="7" dur="500" fill="hold"/>
                                        <p:tgtEl>
                                          <p:spTgt spid="9011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1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0115">
                                            <p:txEl>
                                              <p:pRg st="1" end="1"/>
                                            </p:txEl>
                                          </p:spTgt>
                                        </p:tgtEl>
                                        <p:attrNameLst>
                                          <p:attrName>style.visibility</p:attrName>
                                        </p:attrNameLst>
                                      </p:cBhvr>
                                      <p:to>
                                        <p:strVal val="visible"/>
                                      </p:to>
                                    </p:set>
                                    <p:anim calcmode="lin" valueType="num">
                                      <p:cBhvr additive="base">
                                        <p:cTn id="13" dur="500" fill="hold"/>
                                        <p:tgtEl>
                                          <p:spTgt spid="9011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1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0115">
                                            <p:txEl>
                                              <p:pRg st="2" end="2"/>
                                            </p:txEl>
                                          </p:spTgt>
                                        </p:tgtEl>
                                        <p:attrNameLst>
                                          <p:attrName>style.visibility</p:attrName>
                                        </p:attrNameLst>
                                      </p:cBhvr>
                                      <p:to>
                                        <p:strVal val="visible"/>
                                      </p:to>
                                    </p:set>
                                    <p:anim calcmode="lin" valueType="num">
                                      <p:cBhvr additive="base">
                                        <p:cTn id="19" dur="500" fill="hold"/>
                                        <p:tgtEl>
                                          <p:spTgt spid="9011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1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90115">
                                            <p:txEl>
                                              <p:pRg st="3" end="3"/>
                                            </p:txEl>
                                          </p:spTgt>
                                        </p:tgtEl>
                                        <p:attrNameLst>
                                          <p:attrName>style.visibility</p:attrName>
                                        </p:attrNameLst>
                                      </p:cBhvr>
                                      <p:to>
                                        <p:strVal val="visible"/>
                                      </p:to>
                                    </p:set>
                                    <p:anim calcmode="lin" valueType="num">
                                      <p:cBhvr additive="base">
                                        <p:cTn id="25" dur="500" fill="hold"/>
                                        <p:tgtEl>
                                          <p:spTgt spid="9011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01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90115">
                                            <p:txEl>
                                              <p:pRg st="4" end="4"/>
                                            </p:txEl>
                                          </p:spTgt>
                                        </p:tgtEl>
                                        <p:attrNameLst>
                                          <p:attrName>style.visibility</p:attrName>
                                        </p:attrNameLst>
                                      </p:cBhvr>
                                      <p:to>
                                        <p:strVal val="visible"/>
                                      </p:to>
                                    </p:set>
                                    <p:anim calcmode="lin" valueType="num">
                                      <p:cBhvr additive="base">
                                        <p:cTn id="31" dur="500" fill="hold"/>
                                        <p:tgtEl>
                                          <p:spTgt spid="9011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011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90115">
                                            <p:txEl>
                                              <p:pRg st="5" end="5"/>
                                            </p:txEl>
                                          </p:spTgt>
                                        </p:tgtEl>
                                        <p:attrNameLst>
                                          <p:attrName>style.visibility</p:attrName>
                                        </p:attrNameLst>
                                      </p:cBhvr>
                                      <p:to>
                                        <p:strVal val="visible"/>
                                      </p:to>
                                    </p:set>
                                    <p:anim calcmode="lin" valueType="num">
                                      <p:cBhvr additive="base">
                                        <p:cTn id="37" dur="500" fill="hold"/>
                                        <p:tgtEl>
                                          <p:spTgt spid="9011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9011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304800" y="1143000"/>
            <a:ext cx="8839200" cy="5715000"/>
          </a:xfrm>
        </p:spPr>
        <p:txBody>
          <a:bodyPr/>
          <a:lstStyle/>
          <a:p>
            <a:r>
              <a:rPr lang="en-US" dirty="0"/>
              <a:t>5. Col 3:12 Chosen of God, change heart</a:t>
            </a:r>
          </a:p>
          <a:p>
            <a:pPr>
              <a:buFontTx/>
              <a:buNone/>
            </a:pPr>
            <a:r>
              <a:rPr lang="en-US" dirty="0"/>
              <a:t>   Conclusions: </a:t>
            </a:r>
            <a:endParaRPr lang="en-US" dirty="0" smtClean="0"/>
          </a:p>
          <a:p>
            <a:pPr>
              <a:buFontTx/>
              <a:buNone/>
            </a:pPr>
            <a:r>
              <a:rPr lang="en-US" dirty="0" smtClean="0"/>
              <a:t>   a</a:t>
            </a:r>
            <a:r>
              <a:rPr lang="en-US" dirty="0"/>
              <a:t>) God’s choosing puts us in the “holy and beloved” (3:12).  </a:t>
            </a:r>
          </a:p>
          <a:p>
            <a:pPr>
              <a:buFontTx/>
              <a:buNone/>
            </a:pPr>
            <a:r>
              <a:rPr lang="en-US" dirty="0"/>
              <a:t>   b) Vol involved in living CWL (3:12b)</a:t>
            </a:r>
          </a:p>
          <a:p>
            <a:pPr>
              <a:buFontTx/>
              <a:buNone/>
            </a:pPr>
            <a:r>
              <a:rPr lang="en-US" dirty="0"/>
              <a:t>   c) Note </a:t>
            </a:r>
            <a:r>
              <a:rPr lang="en-US" dirty="0" err="1"/>
              <a:t>vol</a:t>
            </a:r>
            <a:r>
              <a:rPr lang="en-US" dirty="0"/>
              <a:t> appeal in Col 3:1-17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1139">
                                            <p:txEl>
                                              <p:pRg st="1" end="1"/>
                                            </p:txEl>
                                          </p:spTgt>
                                        </p:tgtEl>
                                        <p:attrNameLst>
                                          <p:attrName>style.visibility</p:attrName>
                                        </p:attrNameLst>
                                      </p:cBhvr>
                                      <p:to>
                                        <p:strVal val="visible"/>
                                      </p:to>
                                    </p:set>
                                    <p:anim calcmode="lin" valueType="num">
                                      <p:cBhvr additive="base">
                                        <p:cTn id="13" dur="500" fill="hold"/>
                                        <p:tgtEl>
                                          <p:spTgt spid="911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11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1139">
                                            <p:txEl>
                                              <p:pRg st="2" end="2"/>
                                            </p:txEl>
                                          </p:spTgt>
                                        </p:tgtEl>
                                        <p:attrNameLst>
                                          <p:attrName>style.visibility</p:attrName>
                                        </p:attrNameLst>
                                      </p:cBhvr>
                                      <p:to>
                                        <p:strVal val="visible"/>
                                      </p:to>
                                    </p:set>
                                    <p:anim calcmode="lin" valueType="num">
                                      <p:cBhvr additive="base">
                                        <p:cTn id="19" dur="500" fill="hold"/>
                                        <p:tgtEl>
                                          <p:spTgt spid="9113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1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91139">
                                            <p:txEl>
                                              <p:pRg st="3" end="3"/>
                                            </p:txEl>
                                          </p:spTgt>
                                        </p:tgtEl>
                                        <p:attrNameLst>
                                          <p:attrName>style.visibility</p:attrName>
                                        </p:attrNameLst>
                                      </p:cBhvr>
                                      <p:to>
                                        <p:strVal val="visible"/>
                                      </p:to>
                                    </p:set>
                                    <p:anim calcmode="lin" valueType="num">
                                      <p:cBhvr additive="base">
                                        <p:cTn id="25" dur="500" fill="hold"/>
                                        <p:tgtEl>
                                          <p:spTgt spid="9113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11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91139">
                                            <p:txEl>
                                              <p:pRg st="4" end="4"/>
                                            </p:txEl>
                                          </p:spTgt>
                                        </p:tgtEl>
                                        <p:attrNameLst>
                                          <p:attrName>style.visibility</p:attrName>
                                        </p:attrNameLst>
                                      </p:cBhvr>
                                      <p:to>
                                        <p:strVal val="visible"/>
                                      </p:to>
                                    </p:set>
                                    <p:anim calcmode="lin" valueType="num">
                                      <p:cBhvr additive="base">
                                        <p:cTn id="31" dur="500" fill="hold"/>
                                        <p:tgtEl>
                                          <p:spTgt spid="9113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11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3" name="Rectangle 3"/>
          <p:cNvSpPr>
            <a:spLocks noGrp="1" noChangeArrowheads="1"/>
          </p:cNvSpPr>
          <p:nvPr>
            <p:ph type="body" idx="1"/>
          </p:nvPr>
        </p:nvSpPr>
        <p:spPr>
          <a:xfrm>
            <a:off x="304800" y="1066800"/>
            <a:ext cx="8839200" cy="5791200"/>
          </a:xfrm>
        </p:spPr>
        <p:txBody>
          <a:bodyPr/>
          <a:lstStyle/>
          <a:p>
            <a:r>
              <a:rPr lang="en-US" dirty="0"/>
              <a:t>6. Romans 8:33 Who will bring a charge against God’s elect? God is the One who justifies.  </a:t>
            </a:r>
          </a:p>
          <a:p>
            <a:pPr>
              <a:buFontTx/>
              <a:buNone/>
            </a:pPr>
            <a:r>
              <a:rPr lang="en-US" dirty="0"/>
              <a:t>   Conclusions: </a:t>
            </a:r>
            <a:endParaRPr lang="en-US" dirty="0" smtClean="0"/>
          </a:p>
          <a:p>
            <a:pPr>
              <a:buFontTx/>
              <a:buNone/>
            </a:pPr>
            <a:r>
              <a:rPr lang="en-US" dirty="0" smtClean="0"/>
              <a:t>   a</a:t>
            </a:r>
            <a:r>
              <a:rPr lang="en-US" dirty="0"/>
              <a:t>) Rom 8 message of encouragement (vs 28, 31, 37).  </a:t>
            </a:r>
          </a:p>
          <a:p>
            <a:pPr>
              <a:buFontTx/>
              <a:buNone/>
            </a:pPr>
            <a:r>
              <a:rPr lang="en-US" dirty="0"/>
              <a:t>   b) Elect=justification in God’s eyes</a:t>
            </a:r>
          </a:p>
          <a:p>
            <a:pPr>
              <a:buFontTx/>
              <a:buNone/>
            </a:pPr>
            <a:r>
              <a:rPr lang="en-US" dirty="0"/>
              <a:t>   c) Election follows foreknowledge, predestination and calling of vs 29-30.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additive="base">
                                        <p:cTn id="7" dur="500" fill="hold"/>
                                        <p:tgtEl>
                                          <p:spTgt spid="9216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21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2163">
                                            <p:txEl>
                                              <p:pRg st="1" end="1"/>
                                            </p:txEl>
                                          </p:spTgt>
                                        </p:tgtEl>
                                        <p:attrNameLst>
                                          <p:attrName>style.visibility</p:attrName>
                                        </p:attrNameLst>
                                      </p:cBhvr>
                                      <p:to>
                                        <p:strVal val="visible"/>
                                      </p:to>
                                    </p:set>
                                    <p:anim calcmode="lin" valueType="num">
                                      <p:cBhvr additive="base">
                                        <p:cTn id="13" dur="500" fill="hold"/>
                                        <p:tgtEl>
                                          <p:spTgt spid="9216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21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2163">
                                            <p:txEl>
                                              <p:pRg st="2" end="2"/>
                                            </p:txEl>
                                          </p:spTgt>
                                        </p:tgtEl>
                                        <p:attrNameLst>
                                          <p:attrName>style.visibility</p:attrName>
                                        </p:attrNameLst>
                                      </p:cBhvr>
                                      <p:to>
                                        <p:strVal val="visible"/>
                                      </p:to>
                                    </p:set>
                                    <p:anim calcmode="lin" valueType="num">
                                      <p:cBhvr additive="base">
                                        <p:cTn id="19" dur="500" fill="hold"/>
                                        <p:tgtEl>
                                          <p:spTgt spid="9216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21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92163">
                                            <p:txEl>
                                              <p:pRg st="3" end="3"/>
                                            </p:txEl>
                                          </p:spTgt>
                                        </p:tgtEl>
                                        <p:attrNameLst>
                                          <p:attrName>style.visibility</p:attrName>
                                        </p:attrNameLst>
                                      </p:cBhvr>
                                      <p:to>
                                        <p:strVal val="visible"/>
                                      </p:to>
                                    </p:set>
                                    <p:anim calcmode="lin" valueType="num">
                                      <p:cBhvr additive="base">
                                        <p:cTn id="25" dur="500" fill="hold"/>
                                        <p:tgtEl>
                                          <p:spTgt spid="9216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21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92163">
                                            <p:txEl>
                                              <p:pRg st="4" end="4"/>
                                            </p:txEl>
                                          </p:spTgt>
                                        </p:tgtEl>
                                        <p:attrNameLst>
                                          <p:attrName>style.visibility</p:attrName>
                                        </p:attrNameLst>
                                      </p:cBhvr>
                                      <p:to>
                                        <p:strVal val="visible"/>
                                      </p:to>
                                    </p:set>
                                    <p:anim calcmode="lin" valueType="num">
                                      <p:cBhvr additive="base">
                                        <p:cTn id="31" dur="500" fill="hold"/>
                                        <p:tgtEl>
                                          <p:spTgt spid="9216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21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7" name="Rectangle 3"/>
          <p:cNvSpPr>
            <a:spLocks noGrp="1" noChangeArrowheads="1"/>
          </p:cNvSpPr>
          <p:nvPr>
            <p:ph type="body" idx="1"/>
          </p:nvPr>
        </p:nvSpPr>
        <p:spPr>
          <a:xfrm>
            <a:off x="304800" y="1295400"/>
            <a:ext cx="8686800" cy="5334000"/>
          </a:xfrm>
        </p:spPr>
        <p:txBody>
          <a:bodyPr/>
          <a:lstStyle/>
          <a:p>
            <a:r>
              <a:rPr lang="en-US" dirty="0"/>
              <a:t>Note the Grace progression</a:t>
            </a:r>
            <a:r>
              <a:rPr lang="en-US" dirty="0" smtClean="0"/>
              <a:t>:</a:t>
            </a:r>
          </a:p>
          <a:p>
            <a:pPr>
              <a:buNone/>
            </a:pPr>
            <a:endParaRPr lang="en-US" dirty="0"/>
          </a:p>
          <a:p>
            <a:pPr>
              <a:buFontTx/>
              <a:buNone/>
            </a:pPr>
            <a:r>
              <a:rPr lang="en-US" dirty="0"/>
              <a:t>Foreknowledge </a:t>
            </a:r>
          </a:p>
          <a:p>
            <a:pPr>
              <a:buFontTx/>
              <a:buNone/>
            </a:pPr>
            <a:r>
              <a:rPr lang="en-US" dirty="0"/>
              <a:t>    Predestination</a:t>
            </a:r>
          </a:p>
          <a:p>
            <a:pPr>
              <a:buFontTx/>
              <a:buNone/>
            </a:pPr>
            <a:r>
              <a:rPr lang="en-US" dirty="0"/>
              <a:t>      Calling (HS conviction, +Vol response</a:t>
            </a:r>
          </a:p>
          <a:p>
            <a:pPr>
              <a:buFontTx/>
              <a:buNone/>
            </a:pPr>
            <a:r>
              <a:rPr lang="en-US" dirty="0"/>
              <a:t>                  to gospel)</a:t>
            </a:r>
          </a:p>
          <a:p>
            <a:pPr>
              <a:buFontTx/>
              <a:buNone/>
            </a:pPr>
            <a:r>
              <a:rPr lang="en-US" dirty="0"/>
              <a:t>          Election (saved by grace)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3187">
                                            <p:txEl>
                                              <p:pRg st="2" end="2"/>
                                            </p:txEl>
                                          </p:spTgt>
                                        </p:tgtEl>
                                        <p:attrNameLst>
                                          <p:attrName>style.visibility</p:attrName>
                                        </p:attrNameLst>
                                      </p:cBhvr>
                                      <p:to>
                                        <p:strVal val="visible"/>
                                      </p:to>
                                    </p:set>
                                    <p:anim calcmode="lin" valueType="num">
                                      <p:cBhvr additive="base">
                                        <p:cTn id="13" dur="500" fill="hold"/>
                                        <p:tgtEl>
                                          <p:spTgt spid="9318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31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3187">
                                            <p:txEl>
                                              <p:pRg st="3" end="3"/>
                                            </p:txEl>
                                          </p:spTgt>
                                        </p:tgtEl>
                                        <p:attrNameLst>
                                          <p:attrName>style.visibility</p:attrName>
                                        </p:attrNameLst>
                                      </p:cBhvr>
                                      <p:to>
                                        <p:strVal val="visible"/>
                                      </p:to>
                                    </p:set>
                                    <p:anim calcmode="lin" valueType="num">
                                      <p:cBhvr additive="base">
                                        <p:cTn id="19" dur="500" fill="hold"/>
                                        <p:tgtEl>
                                          <p:spTgt spid="9318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31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93187">
                                            <p:txEl>
                                              <p:pRg st="4" end="4"/>
                                            </p:txEl>
                                          </p:spTgt>
                                        </p:tgtEl>
                                        <p:attrNameLst>
                                          <p:attrName>style.visibility</p:attrName>
                                        </p:attrNameLst>
                                      </p:cBhvr>
                                      <p:to>
                                        <p:strVal val="visible"/>
                                      </p:to>
                                    </p:set>
                                    <p:anim calcmode="lin" valueType="num">
                                      <p:cBhvr additive="base">
                                        <p:cTn id="25" dur="500" fill="hold"/>
                                        <p:tgtEl>
                                          <p:spTgt spid="93187">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31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93187">
                                            <p:txEl>
                                              <p:pRg st="5" end="5"/>
                                            </p:txEl>
                                          </p:spTgt>
                                        </p:tgtEl>
                                        <p:attrNameLst>
                                          <p:attrName>style.visibility</p:attrName>
                                        </p:attrNameLst>
                                      </p:cBhvr>
                                      <p:to>
                                        <p:strVal val="visible"/>
                                      </p:to>
                                    </p:set>
                                    <p:anim calcmode="lin" valueType="num">
                                      <p:cBhvr additive="base">
                                        <p:cTn id="31" dur="500" fill="hold"/>
                                        <p:tgtEl>
                                          <p:spTgt spid="93187">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318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93187">
                                            <p:txEl>
                                              <p:pRg st="6" end="6"/>
                                            </p:txEl>
                                          </p:spTgt>
                                        </p:tgtEl>
                                        <p:attrNameLst>
                                          <p:attrName>style.visibility</p:attrName>
                                        </p:attrNameLst>
                                      </p:cBhvr>
                                      <p:to>
                                        <p:strVal val="visible"/>
                                      </p:to>
                                    </p:set>
                                    <p:anim calcmode="lin" valueType="num">
                                      <p:cBhvr additive="base">
                                        <p:cTn id="37" dur="500" fill="hold"/>
                                        <p:tgtEl>
                                          <p:spTgt spid="93187">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9318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1" name="Rectangle 3"/>
          <p:cNvSpPr>
            <a:spLocks noGrp="1" noChangeArrowheads="1"/>
          </p:cNvSpPr>
          <p:nvPr>
            <p:ph type="body" idx="1"/>
          </p:nvPr>
        </p:nvSpPr>
        <p:spPr>
          <a:xfrm>
            <a:off x="228600" y="1066800"/>
            <a:ext cx="8915400" cy="5791200"/>
          </a:xfrm>
        </p:spPr>
        <p:txBody>
          <a:bodyPr/>
          <a:lstStyle/>
          <a:p>
            <a:pPr>
              <a:lnSpc>
                <a:spcPct val="90000"/>
              </a:lnSpc>
            </a:pPr>
            <a:r>
              <a:rPr lang="en-US" sz="2800" dirty="0"/>
              <a:t>7. Romans 9:11 God’s purpose acc to His choice might stand, not because of works but because of Him who calls.</a:t>
            </a:r>
          </a:p>
          <a:p>
            <a:pPr>
              <a:lnSpc>
                <a:spcPct val="90000"/>
              </a:lnSpc>
              <a:buFontTx/>
              <a:buNone/>
            </a:pPr>
            <a:r>
              <a:rPr lang="en-US" sz="2800" dirty="0"/>
              <a:t>   Conclusions: </a:t>
            </a:r>
            <a:endParaRPr lang="en-US" sz="2800" dirty="0" smtClean="0"/>
          </a:p>
          <a:p>
            <a:pPr>
              <a:lnSpc>
                <a:spcPct val="90000"/>
              </a:lnSpc>
              <a:buFontTx/>
              <a:buNone/>
            </a:pPr>
            <a:r>
              <a:rPr lang="en-US" sz="2800" dirty="0" smtClean="0"/>
              <a:t>   a</a:t>
            </a:r>
            <a:r>
              <a:rPr lang="en-US" sz="2800" dirty="0"/>
              <a:t>) God’s calling (v11) is guided by His purpose and choice.</a:t>
            </a:r>
          </a:p>
          <a:p>
            <a:pPr>
              <a:lnSpc>
                <a:spcPct val="90000"/>
              </a:lnSpc>
              <a:buFontTx/>
              <a:buNone/>
            </a:pPr>
            <a:r>
              <a:rPr lang="en-US" sz="2800" dirty="0"/>
              <a:t>   b) God’s grace calling is opposite to human works for righteousness</a:t>
            </a:r>
          </a:p>
          <a:p>
            <a:pPr>
              <a:lnSpc>
                <a:spcPct val="90000"/>
              </a:lnSpc>
              <a:buFontTx/>
              <a:buNone/>
            </a:pPr>
            <a:r>
              <a:rPr lang="en-US" sz="2800" dirty="0"/>
              <a:t>   c) Calling includes human </a:t>
            </a:r>
            <a:r>
              <a:rPr lang="en-US" sz="2800" dirty="0" err="1"/>
              <a:t>vol</a:t>
            </a:r>
            <a:r>
              <a:rPr lang="en-US" sz="2800" dirty="0"/>
              <a:t> (9:30-33)</a:t>
            </a:r>
          </a:p>
          <a:p>
            <a:pPr>
              <a:lnSpc>
                <a:spcPct val="90000"/>
              </a:lnSpc>
              <a:buFontTx/>
              <a:buNone/>
            </a:pPr>
            <a:r>
              <a:rPr lang="en-US" sz="2800" dirty="0"/>
              <a:t>      Compare “called and chosen and faithful” in</a:t>
            </a:r>
          </a:p>
          <a:p>
            <a:pPr>
              <a:lnSpc>
                <a:spcPct val="90000"/>
              </a:lnSpc>
              <a:buFontTx/>
              <a:buNone/>
            </a:pPr>
            <a:r>
              <a:rPr lang="en-US" sz="2800" dirty="0"/>
              <a:t>      Rev 17:14.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 calcmode="lin" valueType="num">
                                      <p:cBhvr additive="base">
                                        <p:cTn id="7" dur="500" fill="hold"/>
                                        <p:tgtEl>
                                          <p:spTgt spid="9421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2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4211">
                                            <p:txEl>
                                              <p:pRg st="1" end="1"/>
                                            </p:txEl>
                                          </p:spTgt>
                                        </p:tgtEl>
                                        <p:attrNameLst>
                                          <p:attrName>style.visibility</p:attrName>
                                        </p:attrNameLst>
                                      </p:cBhvr>
                                      <p:to>
                                        <p:strVal val="visible"/>
                                      </p:to>
                                    </p:set>
                                    <p:anim calcmode="lin" valueType="num">
                                      <p:cBhvr additive="base">
                                        <p:cTn id="13" dur="500" fill="hold"/>
                                        <p:tgtEl>
                                          <p:spTgt spid="9421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42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4211">
                                            <p:txEl>
                                              <p:pRg st="2" end="2"/>
                                            </p:txEl>
                                          </p:spTgt>
                                        </p:tgtEl>
                                        <p:attrNameLst>
                                          <p:attrName>style.visibility</p:attrName>
                                        </p:attrNameLst>
                                      </p:cBhvr>
                                      <p:to>
                                        <p:strVal val="visible"/>
                                      </p:to>
                                    </p:set>
                                    <p:anim calcmode="lin" valueType="num">
                                      <p:cBhvr additive="base">
                                        <p:cTn id="19" dur="500" fill="hold"/>
                                        <p:tgtEl>
                                          <p:spTgt spid="9421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42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94211">
                                            <p:txEl>
                                              <p:pRg st="3" end="3"/>
                                            </p:txEl>
                                          </p:spTgt>
                                        </p:tgtEl>
                                        <p:attrNameLst>
                                          <p:attrName>style.visibility</p:attrName>
                                        </p:attrNameLst>
                                      </p:cBhvr>
                                      <p:to>
                                        <p:strVal val="visible"/>
                                      </p:to>
                                    </p:set>
                                    <p:anim calcmode="lin" valueType="num">
                                      <p:cBhvr additive="base">
                                        <p:cTn id="25" dur="500" fill="hold"/>
                                        <p:tgtEl>
                                          <p:spTgt spid="9421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42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94211">
                                            <p:txEl>
                                              <p:pRg st="4" end="4"/>
                                            </p:txEl>
                                          </p:spTgt>
                                        </p:tgtEl>
                                        <p:attrNameLst>
                                          <p:attrName>style.visibility</p:attrName>
                                        </p:attrNameLst>
                                      </p:cBhvr>
                                      <p:to>
                                        <p:strVal val="visible"/>
                                      </p:to>
                                    </p:set>
                                    <p:anim calcmode="lin" valueType="num">
                                      <p:cBhvr additive="base">
                                        <p:cTn id="31" dur="500" fill="hold"/>
                                        <p:tgtEl>
                                          <p:spTgt spid="9421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42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94211">
                                            <p:txEl>
                                              <p:pRg st="5" end="5"/>
                                            </p:txEl>
                                          </p:spTgt>
                                        </p:tgtEl>
                                        <p:attrNameLst>
                                          <p:attrName>style.visibility</p:attrName>
                                        </p:attrNameLst>
                                      </p:cBhvr>
                                      <p:to>
                                        <p:strVal val="visible"/>
                                      </p:to>
                                    </p:set>
                                    <p:anim calcmode="lin" valueType="num">
                                      <p:cBhvr additive="base">
                                        <p:cTn id="37" dur="500" fill="hold"/>
                                        <p:tgtEl>
                                          <p:spTgt spid="94211">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942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94211">
                                            <p:txEl>
                                              <p:pRg st="6" end="6"/>
                                            </p:txEl>
                                          </p:spTgt>
                                        </p:tgtEl>
                                        <p:attrNameLst>
                                          <p:attrName>style.visibility</p:attrName>
                                        </p:attrNameLst>
                                      </p:cBhvr>
                                      <p:to>
                                        <p:strVal val="visible"/>
                                      </p:to>
                                    </p:set>
                                    <p:anim calcmode="lin" valueType="num">
                                      <p:cBhvr additive="base">
                                        <p:cTn id="43" dur="500" fill="hold"/>
                                        <p:tgtEl>
                                          <p:spTgt spid="94211">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9421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28600" y="1066800"/>
            <a:ext cx="8915400" cy="5791200"/>
          </a:xfrm>
        </p:spPr>
        <p:txBody>
          <a:bodyPr/>
          <a:lstStyle/>
          <a:p>
            <a:pPr>
              <a:lnSpc>
                <a:spcPct val="90000"/>
              </a:lnSpc>
            </a:pPr>
            <a:r>
              <a:rPr lang="en-US" sz="2800" dirty="0"/>
              <a:t>8. Election Summation</a:t>
            </a:r>
          </a:p>
          <a:p>
            <a:pPr>
              <a:lnSpc>
                <a:spcPct val="90000"/>
              </a:lnSpc>
              <a:buFontTx/>
              <a:buNone/>
            </a:pPr>
            <a:r>
              <a:rPr lang="en-US" sz="2800" dirty="0"/>
              <a:t>   a) Election is climax of God’s planned </a:t>
            </a:r>
          </a:p>
          <a:p>
            <a:pPr>
              <a:lnSpc>
                <a:spcPct val="90000"/>
              </a:lnSpc>
              <a:buFontTx/>
              <a:buNone/>
            </a:pPr>
            <a:r>
              <a:rPr lang="en-US" sz="2800" dirty="0"/>
              <a:t>       EP salvation activity.</a:t>
            </a:r>
          </a:p>
          <a:p>
            <a:pPr>
              <a:lnSpc>
                <a:spcPct val="90000"/>
              </a:lnSpc>
              <a:buFontTx/>
              <a:buNone/>
            </a:pPr>
            <a:r>
              <a:rPr lang="en-US" sz="2800" dirty="0"/>
              <a:t>   b) Election follows God’s foreknowledge</a:t>
            </a:r>
          </a:p>
          <a:p>
            <a:pPr>
              <a:lnSpc>
                <a:spcPct val="90000"/>
              </a:lnSpc>
              <a:buFontTx/>
              <a:buNone/>
            </a:pPr>
            <a:r>
              <a:rPr lang="en-US" sz="2800" dirty="0"/>
              <a:t>       predestination and calling.</a:t>
            </a:r>
          </a:p>
          <a:p>
            <a:pPr>
              <a:lnSpc>
                <a:spcPct val="90000"/>
              </a:lnSpc>
              <a:buFontTx/>
              <a:buNone/>
            </a:pPr>
            <a:r>
              <a:rPr lang="en-US" sz="2800" dirty="0"/>
              <a:t>   c) Election takes into account human</a:t>
            </a:r>
          </a:p>
          <a:p>
            <a:pPr>
              <a:lnSpc>
                <a:spcPct val="90000"/>
              </a:lnSpc>
              <a:buFontTx/>
              <a:buNone/>
            </a:pPr>
            <a:r>
              <a:rPr lang="en-US" sz="2800" dirty="0"/>
              <a:t>      </a:t>
            </a:r>
            <a:r>
              <a:rPr lang="en-US" sz="2800" dirty="0" err="1"/>
              <a:t>vol</a:t>
            </a:r>
            <a:r>
              <a:rPr lang="en-US" sz="2800" dirty="0"/>
              <a:t> responsibility regarding gospel, faith, </a:t>
            </a:r>
          </a:p>
          <a:p>
            <a:pPr>
              <a:lnSpc>
                <a:spcPct val="90000"/>
              </a:lnSpc>
              <a:buFontTx/>
              <a:buNone/>
            </a:pPr>
            <a:r>
              <a:rPr lang="en-US" sz="2800" dirty="0"/>
              <a:t>      and CWL.</a:t>
            </a:r>
          </a:p>
          <a:p>
            <a:pPr>
              <a:lnSpc>
                <a:spcPct val="90000"/>
              </a:lnSpc>
              <a:buFontTx/>
              <a:buNone/>
            </a:pPr>
            <a:r>
              <a:rPr lang="en-US" sz="2800" dirty="0"/>
              <a:t>   d) Election concerns Christian </a:t>
            </a:r>
          </a:p>
          <a:p>
            <a:pPr>
              <a:lnSpc>
                <a:spcPct val="90000"/>
              </a:lnSpc>
              <a:buFontTx/>
              <a:buNone/>
            </a:pPr>
            <a:r>
              <a:rPr lang="en-US" sz="2800" dirty="0"/>
              <a:t>       encouragement, security and rewards</a:t>
            </a:r>
          </a:p>
          <a:p>
            <a:pPr>
              <a:lnSpc>
                <a:spcPct val="90000"/>
              </a:lnSpc>
              <a:buFontTx/>
              <a:buNone/>
            </a:pP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 calcmode="lin" valueType="num">
                                      <p:cBhvr additive="base">
                                        <p:cTn id="7" dur="500" fill="hold"/>
                                        <p:tgtEl>
                                          <p:spTgt spid="952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2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5235">
                                            <p:txEl>
                                              <p:pRg st="1" end="1"/>
                                            </p:txEl>
                                          </p:spTgt>
                                        </p:tgtEl>
                                        <p:attrNameLst>
                                          <p:attrName>style.visibility</p:attrName>
                                        </p:attrNameLst>
                                      </p:cBhvr>
                                      <p:to>
                                        <p:strVal val="visible"/>
                                      </p:to>
                                    </p:set>
                                    <p:anim calcmode="lin" valueType="num">
                                      <p:cBhvr additive="base">
                                        <p:cTn id="13" dur="500" fill="hold"/>
                                        <p:tgtEl>
                                          <p:spTgt spid="9523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5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5235">
                                            <p:txEl>
                                              <p:pRg st="2" end="2"/>
                                            </p:txEl>
                                          </p:spTgt>
                                        </p:tgtEl>
                                        <p:attrNameLst>
                                          <p:attrName>style.visibility</p:attrName>
                                        </p:attrNameLst>
                                      </p:cBhvr>
                                      <p:to>
                                        <p:strVal val="visible"/>
                                      </p:to>
                                    </p:set>
                                    <p:anim calcmode="lin" valueType="num">
                                      <p:cBhvr additive="base">
                                        <p:cTn id="19" dur="500" fill="hold"/>
                                        <p:tgtEl>
                                          <p:spTgt spid="9523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52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95235">
                                            <p:txEl>
                                              <p:pRg st="3" end="3"/>
                                            </p:txEl>
                                          </p:spTgt>
                                        </p:tgtEl>
                                        <p:attrNameLst>
                                          <p:attrName>style.visibility</p:attrName>
                                        </p:attrNameLst>
                                      </p:cBhvr>
                                      <p:to>
                                        <p:strVal val="visible"/>
                                      </p:to>
                                    </p:set>
                                    <p:anim calcmode="lin" valueType="num">
                                      <p:cBhvr additive="base">
                                        <p:cTn id="25" dur="500" fill="hold"/>
                                        <p:tgtEl>
                                          <p:spTgt spid="9523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52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95235">
                                            <p:txEl>
                                              <p:pRg st="4" end="4"/>
                                            </p:txEl>
                                          </p:spTgt>
                                        </p:tgtEl>
                                        <p:attrNameLst>
                                          <p:attrName>style.visibility</p:attrName>
                                        </p:attrNameLst>
                                      </p:cBhvr>
                                      <p:to>
                                        <p:strVal val="visible"/>
                                      </p:to>
                                    </p:set>
                                    <p:anim calcmode="lin" valueType="num">
                                      <p:cBhvr additive="base">
                                        <p:cTn id="31" dur="500" fill="hold"/>
                                        <p:tgtEl>
                                          <p:spTgt spid="9523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52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95235">
                                            <p:txEl>
                                              <p:pRg st="5" end="5"/>
                                            </p:txEl>
                                          </p:spTgt>
                                        </p:tgtEl>
                                        <p:attrNameLst>
                                          <p:attrName>style.visibility</p:attrName>
                                        </p:attrNameLst>
                                      </p:cBhvr>
                                      <p:to>
                                        <p:strVal val="visible"/>
                                      </p:to>
                                    </p:set>
                                    <p:anim calcmode="lin" valueType="num">
                                      <p:cBhvr additive="base">
                                        <p:cTn id="37" dur="500" fill="hold"/>
                                        <p:tgtEl>
                                          <p:spTgt spid="9523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9523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95235">
                                            <p:txEl>
                                              <p:pRg st="6" end="6"/>
                                            </p:txEl>
                                          </p:spTgt>
                                        </p:tgtEl>
                                        <p:attrNameLst>
                                          <p:attrName>style.visibility</p:attrName>
                                        </p:attrNameLst>
                                      </p:cBhvr>
                                      <p:to>
                                        <p:strVal val="visible"/>
                                      </p:to>
                                    </p:set>
                                    <p:anim calcmode="lin" valueType="num">
                                      <p:cBhvr additive="base">
                                        <p:cTn id="43" dur="500" fill="hold"/>
                                        <p:tgtEl>
                                          <p:spTgt spid="95235">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9523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95235">
                                            <p:txEl>
                                              <p:pRg st="7" end="7"/>
                                            </p:txEl>
                                          </p:spTgt>
                                        </p:tgtEl>
                                        <p:attrNameLst>
                                          <p:attrName>style.visibility</p:attrName>
                                        </p:attrNameLst>
                                      </p:cBhvr>
                                      <p:to>
                                        <p:strVal val="visible"/>
                                      </p:to>
                                    </p:set>
                                    <p:anim calcmode="lin" valueType="num">
                                      <p:cBhvr additive="base">
                                        <p:cTn id="49" dur="500" fill="hold"/>
                                        <p:tgtEl>
                                          <p:spTgt spid="95235">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9523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95235">
                                            <p:txEl>
                                              <p:pRg st="8" end="8"/>
                                            </p:txEl>
                                          </p:spTgt>
                                        </p:tgtEl>
                                        <p:attrNameLst>
                                          <p:attrName>style.visibility</p:attrName>
                                        </p:attrNameLst>
                                      </p:cBhvr>
                                      <p:to>
                                        <p:strVal val="visible"/>
                                      </p:to>
                                    </p:set>
                                    <p:anim calcmode="lin" valueType="num">
                                      <p:cBhvr additive="base">
                                        <p:cTn id="55" dur="500" fill="hold"/>
                                        <p:tgtEl>
                                          <p:spTgt spid="95235">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9523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95235">
                                            <p:txEl>
                                              <p:pRg st="9" end="9"/>
                                            </p:txEl>
                                          </p:spTgt>
                                        </p:tgtEl>
                                        <p:attrNameLst>
                                          <p:attrName>style.visibility</p:attrName>
                                        </p:attrNameLst>
                                      </p:cBhvr>
                                      <p:to>
                                        <p:strVal val="visible"/>
                                      </p:to>
                                    </p:set>
                                    <p:anim calcmode="lin" valueType="num">
                                      <p:cBhvr additive="base">
                                        <p:cTn id="61" dur="500" fill="hold"/>
                                        <p:tgtEl>
                                          <p:spTgt spid="95235">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9523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95235">
                                            <p:txEl>
                                              <p:pRg st="10" end="10"/>
                                            </p:txEl>
                                          </p:spTgt>
                                        </p:tgtEl>
                                        <p:attrNameLst>
                                          <p:attrName>style.visibility</p:attrName>
                                        </p:attrNameLst>
                                      </p:cBhvr>
                                      <p:to>
                                        <p:strVal val="visible"/>
                                      </p:to>
                                    </p:set>
                                    <p:anim calcmode="lin" valueType="num">
                                      <p:cBhvr additive="base">
                                        <p:cTn id="67" dur="500" fill="hold"/>
                                        <p:tgtEl>
                                          <p:spTgt spid="95235">
                                            <p:txEl>
                                              <p:pRg st="10" end="1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95235">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b="1" dirty="0" smtClean="0">
                <a:solidFill>
                  <a:srgbClr val="0070C0"/>
                </a:solidFill>
              </a:rPr>
              <a:t>through sanctification by the Spirit and belief in the truth.”</a:t>
            </a:r>
            <a:r>
              <a:rPr lang="en-US" sz="2400" dirty="0" smtClean="0"/>
              <a:t>  EN plus instrumental of HAGIOSMOI - “by means of sanctification or set apartness of the Holy Spirit”. </a:t>
            </a:r>
            <a:endParaRPr lang="en-US" sz="2400" b="1" dirty="0" smtClean="0">
              <a:solidFill>
                <a:srgbClr val="0070C0"/>
              </a:solidFill>
            </a:endParaRPr>
          </a:p>
          <a:p>
            <a:pPr hangingPunct="0">
              <a:buNone/>
            </a:pPr>
            <a:endParaRPr lang="en-US" sz="2400" dirty="0" smtClean="0"/>
          </a:p>
          <a:p>
            <a:pPr hangingPunct="0">
              <a:buNone/>
            </a:pPr>
            <a:r>
              <a:rPr lang="en-US" sz="2400" dirty="0" smtClean="0"/>
              <a:t>Doctrine of the Baptism of the Holy Spirit</a:t>
            </a:r>
          </a:p>
          <a:p>
            <a:endParaRPr lang="en-US" sz="2400" dirty="0" smtClean="0"/>
          </a:p>
          <a:p>
            <a:r>
              <a:rPr lang="en-US" sz="2400" dirty="0" smtClean="0"/>
              <a:t>1. The BHS is a function  which did not occur before the Church Age.</a:t>
            </a:r>
          </a:p>
          <a:p>
            <a:r>
              <a:rPr lang="en-US" sz="2400" dirty="0" smtClean="0"/>
              <a:t>It could not occur until Jesus Christ had achieved strategic victory from the cross, resurrection, ascension and session. </a:t>
            </a:r>
          </a:p>
          <a:p>
            <a:r>
              <a:rPr lang="en-US" sz="2400" dirty="0" smtClean="0"/>
              <a:t>Until there is strategic victory God the Holy Spirit could not function under the baptism of the Spirit.  Why? </a:t>
            </a:r>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dirty="0" smtClean="0"/>
              <a:t>Because the Age of Israel is interrupted and a new dispensation is necessary to fulfill the principle of the intensified stage of the angelic conflict. </a:t>
            </a:r>
          </a:p>
          <a:p>
            <a:r>
              <a:rPr lang="en-US" dirty="0" smtClean="0"/>
              <a:t>The Levitical priesthood is inadequate for the intensified stage of the angelic conflict. </a:t>
            </a:r>
            <a:endParaRPr lang="en-US" b="1" dirty="0" smtClean="0">
              <a:solidFill>
                <a:srgbClr val="0070C0"/>
              </a:solidFill>
            </a:endParaRPr>
          </a:p>
          <a:p>
            <a:endParaRPr lang="en-US" dirty="0" smtClean="0"/>
          </a:p>
          <a:p>
            <a:r>
              <a:rPr lang="en-US" dirty="0" smtClean="0"/>
              <a:t>Christ is at the right hand of the Father, He has broken the back of Satan, and therefore it is impossible to continue in a dispensation of a specialized priesthood.</a:t>
            </a: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t>There must be a universal priesthood, every believer must be able to represent himself before God in this intensified stage. </a:t>
            </a:r>
          </a:p>
          <a:p>
            <a:endParaRPr lang="en-US" sz="2400" dirty="0" smtClean="0"/>
          </a:p>
          <a:p>
            <a:r>
              <a:rPr lang="en-US" sz="2400" dirty="0" smtClean="0"/>
              <a:t>The reason is that every believer is a target in the angelic conflict and therefore an entire new dispensation begins, the Age of Israel is interrupted before its completion, the completion of Israel is in the Tribulation. </a:t>
            </a:r>
          </a:p>
          <a:p>
            <a:endParaRPr lang="en-US" sz="2400" dirty="0" smtClean="0"/>
          </a:p>
          <a:p>
            <a:r>
              <a:rPr lang="en-US" sz="2400" dirty="0" smtClean="0"/>
              <a:t>In this particular dispensation, the Church Age, it is imperative to understand a total change has occurred, a change which makes every believer what Melchizedek was and what Jesus Christ is at the right hand of the Father, and that is a royal priest.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buFont typeface="Arial" pitchFamily="34" charset="0"/>
              <a:buChar char="•"/>
            </a:pPr>
            <a:r>
              <a:rPr lang="en-US" sz="2400" dirty="0" smtClean="0">
                <a:solidFill>
                  <a:schemeClr val="tx1"/>
                </a:solidFill>
                <a:latin typeface="+mn-lt"/>
                <a:ea typeface="+mn-ea"/>
                <a:cs typeface="+mn-cs"/>
              </a:rPr>
              <a:t>These people need to be under the authority of the true doctrine of the Rapture and of the second advent. </a:t>
            </a:r>
          </a:p>
          <a:p>
            <a:pPr hangingPunct="0">
              <a:buFont typeface="Arial" pitchFamily="34" charset="0"/>
              <a:buChar char="•"/>
            </a:pPr>
            <a:endParaRPr lang="en-US" sz="2400" dirty="0"/>
          </a:p>
          <a:p>
            <a:pPr hangingPunct="0">
              <a:buFont typeface="Arial" pitchFamily="34" charset="0"/>
              <a:buChar char="•"/>
            </a:pPr>
            <a:r>
              <a:rPr lang="en-US" sz="2400" dirty="0" smtClean="0">
                <a:solidFill>
                  <a:schemeClr val="tx1"/>
                </a:solidFill>
                <a:latin typeface="+mn-lt"/>
                <a:ea typeface="+mn-ea"/>
                <a:cs typeface="+mn-cs"/>
              </a:rPr>
              <a:t>They need to be under the doctrine; “the coming” is </a:t>
            </a:r>
            <a:r>
              <a:rPr lang="en-US" sz="2400" i="1" dirty="0" err="1" smtClean="0">
                <a:solidFill>
                  <a:schemeClr val="tx1"/>
                </a:solidFill>
                <a:latin typeface="+mn-lt"/>
                <a:ea typeface="+mn-ea"/>
                <a:cs typeface="+mn-cs"/>
              </a:rPr>
              <a:t>parousia</a:t>
            </a:r>
            <a:r>
              <a:rPr lang="en-US" sz="2400" dirty="0" smtClean="0">
                <a:solidFill>
                  <a:schemeClr val="tx1"/>
                </a:solidFill>
                <a:latin typeface="+mn-lt"/>
                <a:ea typeface="+mn-ea"/>
                <a:cs typeface="+mn-cs"/>
              </a:rPr>
              <a:t>, used for both the second advent and the Rapture; here it is used for the </a:t>
            </a:r>
            <a:r>
              <a:rPr lang="en-US" sz="2400" b="1" dirty="0" smtClean="0">
                <a:solidFill>
                  <a:schemeClr val="tx1"/>
                </a:solidFill>
                <a:latin typeface="+mn-lt"/>
                <a:ea typeface="+mn-ea"/>
                <a:cs typeface="+mn-cs"/>
              </a:rPr>
              <a:t>Rapture</a:t>
            </a:r>
            <a:r>
              <a:rPr lang="en-US" sz="2400" dirty="0" smtClean="0">
                <a:solidFill>
                  <a:schemeClr val="tx1"/>
                </a:solidFill>
                <a:latin typeface="+mn-lt"/>
                <a:ea typeface="+mn-ea"/>
                <a:cs typeface="+mn-cs"/>
              </a:rPr>
              <a:t>. </a:t>
            </a:r>
          </a:p>
          <a:p>
            <a:pPr hangingPunct="0">
              <a:buFont typeface="Arial" pitchFamily="34" charset="0"/>
              <a:buChar char="•"/>
            </a:pPr>
            <a:endParaRPr lang="en-US" sz="2400" dirty="0"/>
          </a:p>
          <a:p>
            <a:pPr hangingPunct="0">
              <a:buFont typeface="Arial" pitchFamily="34" charset="0"/>
              <a:buChar char="•"/>
            </a:pPr>
            <a:r>
              <a:rPr lang="en-US" sz="2400" dirty="0" smtClean="0">
                <a:solidFill>
                  <a:schemeClr val="tx1"/>
                </a:solidFill>
                <a:latin typeface="+mn-lt"/>
                <a:ea typeface="+mn-ea"/>
                <a:cs typeface="+mn-cs"/>
              </a:rPr>
              <a:t>We know because of </a:t>
            </a:r>
            <a:r>
              <a:rPr lang="en-US" sz="2400" dirty="0" smtClean="0">
                <a:solidFill>
                  <a:srgbClr val="0070C0"/>
                </a:solidFill>
                <a:latin typeface="+mn-lt"/>
                <a:ea typeface="+mn-ea"/>
                <a:cs typeface="+mn-cs"/>
              </a:rPr>
              <a:t>“and our gathering together to him.” </a:t>
            </a:r>
            <a:r>
              <a:rPr lang="en-US" sz="2400" dirty="0" smtClean="0">
                <a:solidFill>
                  <a:schemeClr val="tx1"/>
                </a:solidFill>
                <a:latin typeface="+mn-lt"/>
                <a:ea typeface="+mn-ea"/>
                <a:cs typeface="+mn-cs"/>
              </a:rPr>
              <a:t>That is the Rapture. EPISUNAGOGE - means upon, with escort; it means an escort or a guard of honor. </a:t>
            </a:r>
          </a:p>
          <a:p>
            <a:pPr hangingPunct="0">
              <a:buFont typeface="Arial" pitchFamily="34" charset="0"/>
              <a:buChar char="•"/>
            </a:pPr>
            <a:endParaRPr lang="en-US" sz="2400" dirty="0"/>
          </a:p>
          <a:p>
            <a:pPr hangingPunct="0">
              <a:buFont typeface="Arial" pitchFamily="34" charset="0"/>
              <a:buChar char="•"/>
            </a:pPr>
            <a:r>
              <a:rPr lang="en-US" sz="2400" dirty="0" smtClean="0">
                <a:solidFill>
                  <a:schemeClr val="tx1"/>
                </a:solidFill>
                <a:latin typeface="+mn-lt"/>
                <a:ea typeface="+mn-ea"/>
                <a:cs typeface="+mn-cs"/>
              </a:rPr>
              <a:t>We are not only the bride of Christ at the point of the Rapture but we are the guard of honor. We escort Him, as it were. 	</a:t>
            </a:r>
          </a:p>
          <a:p>
            <a:endParaRPr lang="en-US" sz="2400" b="1" dirty="0" smtClean="0"/>
          </a:p>
          <a:p>
            <a:endParaRPr lang="en-US" sz="2400" b="1" dirty="0" smtClean="0">
              <a:solidFill>
                <a:srgbClr val="0070C0"/>
              </a:solidFill>
            </a:endParaRPr>
          </a:p>
          <a:p>
            <a:endParaRPr lang="en-US" sz="2400" b="1" dirty="0" smtClean="0">
              <a:solidFill>
                <a:srgbClr val="0070C0"/>
              </a:solidFill>
            </a:endParaRPr>
          </a:p>
          <a:p>
            <a:r>
              <a:rPr lang="en-US" sz="2400" b="1" dirty="0" smtClean="0">
                <a:solidFill>
                  <a:srgbClr val="0070C0"/>
                </a:solidFill>
              </a:rPr>
              <a:t>“with regard to the coming of our Lord Jesus Christ, and our gathering together with Him” </a:t>
            </a:r>
            <a:r>
              <a:rPr lang="en-US" sz="2400" dirty="0" smtClean="0"/>
              <a:t>– PAROUSIAS presence, coming, i.e. Rapture of Church </a:t>
            </a:r>
          </a:p>
          <a:p>
            <a:pPr>
              <a:buFontTx/>
              <a:buNone/>
            </a:pPr>
            <a:r>
              <a:rPr lang="en-US" sz="2400" b="1" dirty="0" smtClean="0">
                <a:solidFill>
                  <a:srgbClr val="0070C0"/>
                </a:solidFill>
              </a:rPr>
              <a:t>  </a:t>
            </a:r>
            <a:endParaRPr lang="en-US" sz="2400" dirty="0" smtClean="0"/>
          </a:p>
          <a:p>
            <a:pPr>
              <a:buNone/>
            </a:pPr>
            <a:r>
              <a:rPr lang="en-US" sz="2400" b="1" dirty="0" smtClean="0">
                <a:solidFill>
                  <a:srgbClr val="0070C0"/>
                </a:solidFill>
              </a:rPr>
              <a:t>   “our gathering together with Him” </a:t>
            </a:r>
            <a:r>
              <a:rPr lang="en-US" sz="2400" dirty="0" smtClean="0"/>
              <a:t>EPISUNAGOGES- see  </a:t>
            </a:r>
          </a:p>
          <a:p>
            <a:pPr>
              <a:buFontTx/>
              <a:buNone/>
            </a:pPr>
            <a:r>
              <a:rPr lang="en-US" sz="2400" dirty="0" smtClean="0"/>
              <a:t>    1 Thess 4:13-17.</a:t>
            </a:r>
          </a:p>
          <a:p>
            <a:endParaRPr lang="en-US" dirty="0" smtClean="0"/>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t>So the baptism of the Holy Spirit is designed to take every believer in the Church Age and relate him to the decrees and election, relate him to the cross, relate him to Jesus Christ seated at the right hand of the Father, waiting for operation footstool.</a:t>
            </a:r>
          </a:p>
          <a:p>
            <a:r>
              <a:rPr lang="en-US" sz="2400" dirty="0" smtClean="0"/>
              <a:t>No believer had the baptism of the Spirit until then. </a:t>
            </a:r>
          </a:p>
          <a:p>
            <a:endParaRPr lang="en-US" sz="2400" dirty="0" smtClean="0"/>
          </a:p>
          <a:p>
            <a:r>
              <a:rPr lang="en-US" sz="2400" dirty="0" smtClean="0"/>
              <a:t>The baptism of the Spirit on its first occurrence was accompanied by a special warning to Israel. </a:t>
            </a:r>
          </a:p>
          <a:p>
            <a:r>
              <a:rPr lang="en-US" sz="2400" dirty="0" smtClean="0"/>
              <a:t>It occurred in Jerusalem and it was only fair that all believers in Jerusalem might begin to understand that Jerusalem was close to its destruction and to its loss. </a:t>
            </a:r>
            <a:endParaRPr lang="en-US" sz="240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sz="2400" dirty="0" smtClean="0"/>
              <a:t>Therefore the first time the baptism of the Spirit occurred it occurred in Jerusalem accompanied by another special gift — tongues. </a:t>
            </a:r>
          </a:p>
          <a:p>
            <a:r>
              <a:rPr lang="en-US" sz="2400" dirty="0" smtClean="0"/>
              <a:t>The purpose of tongues was to warn the unbeliever of the coming of the fifth cycle of discipline, </a:t>
            </a:r>
            <a:r>
              <a:rPr lang="en-US" sz="2400" b="1" u="sng" dirty="0" smtClean="0"/>
              <a:t>it was not a part of the baptism of the Spirit. </a:t>
            </a:r>
          </a:p>
          <a:p>
            <a:endParaRPr lang="en-US" sz="2400" dirty="0" smtClean="0"/>
          </a:p>
          <a:p>
            <a:r>
              <a:rPr lang="en-US" sz="2400" dirty="0" smtClean="0"/>
              <a:t>They occurred simultaneously on the first occasion but that is </a:t>
            </a:r>
            <a:r>
              <a:rPr lang="en-US" sz="2400" b="1" dirty="0" smtClean="0"/>
              <a:t>the only time, </a:t>
            </a:r>
            <a:r>
              <a:rPr lang="en-US" sz="2400" dirty="0" smtClean="0"/>
              <a:t>tongues is not a part of the baptism of the Spirit and later on Satan used it as a distortion of the baptism of the Spirit. </a:t>
            </a:r>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2. We know that the BHS did not occur until the day of Pentecost because it was prophesied by Jesus Christ. While Christ was on earth the baptism of the Spirit did not occur because He prophesied it — John 14:20; Acts 1:5. </a:t>
            </a:r>
          </a:p>
          <a:p>
            <a:pPr hangingPunct="0"/>
            <a:endParaRPr lang="en-US" sz="2400" dirty="0" smtClean="0"/>
          </a:p>
          <a:p>
            <a:pPr hangingPunct="0"/>
            <a:r>
              <a:rPr lang="en-US" sz="2400" dirty="0" smtClean="0"/>
              <a:t>3. The mechanics of the BHS are given in 1 Corinthians 12:13 — God the Holy Spirit enters every believer into union with Christ. </a:t>
            </a:r>
          </a:p>
          <a:p>
            <a:pPr hangingPunct="0">
              <a:buNone/>
            </a:pPr>
            <a:r>
              <a:rPr lang="en-US" sz="2400" dirty="0" smtClean="0"/>
              <a:t>    ---He is identified with Christ in His death, burial, resurrection and ascension; he is identified with Christ as Christ was a part of the election and a part of the destiny of the divine decrees. </a:t>
            </a:r>
          </a:p>
          <a:p>
            <a:pPr hangingPunct="0">
              <a:buNone/>
            </a:pPr>
            <a:r>
              <a:rPr lang="en-US" sz="2400" dirty="0" smtClean="0"/>
              <a:t>    ---Therefore because of positional truth every believer is predestined to live with God forever under perfect circumstances. </a:t>
            </a:r>
          </a:p>
          <a:p>
            <a:pPr hangingPunct="0"/>
            <a:r>
              <a:rPr lang="en-US" sz="2400" dirty="0" smtClean="0"/>
              <a:t>	</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4. The unification of believers is achieved by the baptism of the Spirit — Ephesians 4:5. </a:t>
            </a:r>
          </a:p>
          <a:p>
            <a:pPr hangingPunct="0"/>
            <a:endParaRPr lang="en-US" sz="2400" dirty="0" smtClean="0"/>
          </a:p>
          <a:p>
            <a:pPr hangingPunct="0"/>
            <a:r>
              <a:rPr lang="en-US" sz="2400" dirty="0" smtClean="0"/>
              <a:t>5. The implications of the baptism of the Spirit provide equality not existent in physical birth — Galatians 3:26-28.</a:t>
            </a:r>
          </a:p>
          <a:p>
            <a:pPr hangingPunct="0"/>
            <a:endParaRPr lang="en-US" sz="2400" dirty="0" smtClean="0"/>
          </a:p>
          <a:p>
            <a:pPr hangingPunct="0"/>
            <a:r>
              <a:rPr lang="en-US" sz="2400" dirty="0" smtClean="0"/>
              <a:t>6. The basis for retroactive positional truth is found in Romans 6:3,4; Colossians 2:12. </a:t>
            </a:r>
          </a:p>
          <a:p>
            <a:pPr hangingPunct="0"/>
            <a:r>
              <a:rPr lang="en-US" sz="2400" dirty="0" smtClean="0"/>
              <a:t>Retroactive positional truth identifies us with Christ in His death.</a:t>
            </a:r>
          </a:p>
          <a:p>
            <a:pPr hangingPunct="0"/>
            <a:r>
              <a:rPr lang="en-US" sz="2400" dirty="0" smtClean="0"/>
              <a:t>The significant thing with this part of the baptism of the Spirit is the fact that when Christ was bearing our sins, which came from the old sin nature, He was also rejecting human good and lust which come from the old sin nature. </a:t>
            </a:r>
          </a:p>
          <a:p>
            <a:pPr hangingPunct="0"/>
            <a:endParaRPr lang="en-US" dirty="0" smtClean="0"/>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t>Lust is the motivator of life, human good is the carrying out of this motivation. Human good was rejected. </a:t>
            </a:r>
          </a:p>
          <a:p>
            <a:endParaRPr lang="en-US" sz="2400" dirty="0" smtClean="0"/>
          </a:p>
          <a:p>
            <a:r>
              <a:rPr lang="en-US" sz="2400" dirty="0" smtClean="0"/>
              <a:t>The royal priesthood demands that we never be motivated by lust or jealousy or bitterness, and that furthermore we never in our lifetime as a royal priesthood perform human good. </a:t>
            </a:r>
          </a:p>
          <a:p>
            <a:r>
              <a:rPr lang="en-US" sz="2400" dirty="0" smtClean="0"/>
              <a:t>7. The baptism of the Spirit is also related to current positional truth — Ephesians 1:3-6; Colossians 2:10. </a:t>
            </a:r>
          </a:p>
          <a:p>
            <a:endParaRPr lang="en-US" sz="2400" dirty="0" smtClean="0"/>
          </a:p>
          <a:p>
            <a:r>
              <a:rPr lang="en-US" sz="2400" dirty="0" smtClean="0"/>
              <a:t>The implication of current positional truth: Jesus Christ is resurrected, He is seated at the right hand of the Father. </a:t>
            </a:r>
          </a:p>
          <a:p>
            <a:r>
              <a:rPr lang="en-US" sz="2400" dirty="0" smtClean="0"/>
              <a:t>We are in union with Him, therefore we share everything that He has. </a:t>
            </a:r>
            <a:endParaRPr lang="en-US" sz="24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r>
              <a:rPr lang="en-US" sz="2400" dirty="0" smtClean="0"/>
              <a:t>We share His heirship, we share His election, we share His destiny, we share His sonship, we share His righteousness, we share His eternal life. </a:t>
            </a:r>
          </a:p>
          <a:p>
            <a:r>
              <a:rPr lang="en-US" sz="2400" dirty="0" smtClean="0"/>
              <a:t>The very basis of strategic victory is now ours in toto. We have a total strategic victory and because we do it is imperative that we move to our tactical objective. </a:t>
            </a:r>
          </a:p>
          <a:p>
            <a:pPr hangingPunct="0"/>
            <a:endParaRPr lang="en-US" sz="2400" dirty="0" smtClean="0"/>
          </a:p>
          <a:p>
            <a:pPr hangingPunct="0"/>
            <a:r>
              <a:rPr lang="en-US" sz="2400" dirty="0" smtClean="0"/>
              <a:t>8. The baptism of the Spirit begins the Church Age — Matthew 16:18; Acts 1:5; 2:3 cf Acts 11:15-17.</a:t>
            </a:r>
          </a:p>
          <a:p>
            <a:pPr hangingPunct="0"/>
            <a:endParaRPr lang="en-US" sz="2400" dirty="0" smtClean="0"/>
          </a:p>
          <a:p>
            <a:pPr hangingPunct="0"/>
            <a:r>
              <a:rPr lang="en-US" sz="2400" dirty="0" smtClean="0"/>
              <a:t>9. The baptism of the Spirit is not an experience of any kind. It is not ecstatics, it is not speaking in tongues. The aorist tense of 1 Corinthians 12:13 plus the subject of that verb, “we all,” indicates that no one experiences this ministry of the Spirit at salvation. </a:t>
            </a:r>
          </a:p>
          <a:p>
            <a:endParaRPr lang="en-US" dirty="0" smtClean="0"/>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t>10. The baptism of the Spirit occurs at the moment we believe in Jesus Christ — Colossians 2:12. </a:t>
            </a:r>
          </a:p>
          <a:p>
            <a:endParaRPr lang="en-US" sz="2400" dirty="0" smtClean="0"/>
          </a:p>
          <a:p>
            <a:pPr hangingPunct="0"/>
            <a:r>
              <a:rPr lang="en-US" sz="2400" dirty="0" smtClean="0"/>
              <a:t>2:14 — </a:t>
            </a:r>
            <a:r>
              <a:rPr lang="en-US" sz="2400" b="1" dirty="0" smtClean="0">
                <a:solidFill>
                  <a:srgbClr val="0070C0"/>
                </a:solidFill>
              </a:rPr>
              <a:t>“to which He called you by our gospel for the obtaining of the glory of our Lord Jesus Christ” </a:t>
            </a:r>
            <a:r>
              <a:rPr lang="en-US" sz="2400" dirty="0" smtClean="0"/>
              <a:t> the objective here is  greater grace. The purpose of salvation and staying in this life is to reach the maturity. God delights in blessing you to the maximum in time, right under the devil’s nose and in the devil’s kingdom. </a:t>
            </a:r>
          </a:p>
          <a:p>
            <a:pPr hangingPunct="0"/>
            <a:endParaRPr lang="en-US" sz="2400" dirty="0" smtClean="0"/>
          </a:p>
          <a:p>
            <a:pPr hangingPunct="0"/>
            <a:r>
              <a:rPr lang="en-US" sz="2400" b="1" dirty="0" smtClean="0">
                <a:solidFill>
                  <a:srgbClr val="0070C0"/>
                </a:solidFill>
              </a:rPr>
              <a:t>“he called” </a:t>
            </a:r>
            <a:r>
              <a:rPr lang="en-US" sz="2400" dirty="0" smtClean="0"/>
              <a:t>— KALEO – AAIndic - generally used to relate salvation to the eternal decrees. The aorist tense is a constantive aorist, which means that in eternity past God knew that you were going to believe and He provided everything for your life.  </a:t>
            </a:r>
            <a:endParaRPr lang="en-US" dirty="0" smtClean="0"/>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dirty="0" smtClean="0"/>
              <a:t>The active voice: God the Father produces the decrees in eternity past. His omniscience knew what we would need and what the situation would be at every moment in our lives. </a:t>
            </a:r>
          </a:p>
          <a:p>
            <a:endParaRPr lang="en-US" sz="2400" dirty="0" smtClean="0"/>
          </a:p>
          <a:p>
            <a:pPr hangingPunct="0"/>
            <a:r>
              <a:rPr lang="en-US" sz="2400" b="1" dirty="0" smtClean="0">
                <a:solidFill>
                  <a:srgbClr val="0070C0"/>
                </a:solidFill>
              </a:rPr>
              <a:t>“by our gospel for the obtaining of the glory of our Lord Jesus Christ”</a:t>
            </a:r>
            <a:r>
              <a:rPr lang="en-US" sz="2400" dirty="0" smtClean="0"/>
              <a:t> - the glory of Christ is the greater grace life. So in eternity past not only did God design for us salvation He also designed spiritual maturity. That is the glory of Christ. </a:t>
            </a:r>
          </a:p>
          <a:p>
            <a:pPr hangingPunct="0">
              <a:buNone/>
            </a:pPr>
            <a:r>
              <a:rPr lang="en-US" sz="2400" dirty="0" smtClean="0"/>
              <a:t> </a:t>
            </a:r>
          </a:p>
          <a:p>
            <a:pPr hangingPunct="0">
              <a:buNone/>
            </a:pPr>
            <a:r>
              <a:rPr lang="en-US" sz="2400" dirty="0" smtClean="0"/>
              <a:t> </a:t>
            </a:r>
            <a:r>
              <a:rPr lang="en-US" sz="2400" b="1" dirty="0" smtClean="0"/>
              <a:t>Doctrine of the  Greater Grace Life</a:t>
            </a:r>
          </a:p>
          <a:p>
            <a:pPr hangingPunct="0"/>
            <a:r>
              <a:rPr lang="en-US" sz="2400" dirty="0" smtClean="0"/>
              <a:t>1.</a:t>
            </a:r>
            <a:r>
              <a:rPr lang="en-US" sz="2400" u="sng" dirty="0" smtClean="0"/>
              <a:t> Definition</a:t>
            </a:r>
            <a:r>
              <a:rPr lang="en-US" sz="2400" dirty="0" smtClean="0"/>
              <a:t>. The  greater grace life is the ultimate stage of Christian growth, the stage beyond the ECS. </a:t>
            </a:r>
          </a:p>
          <a:p>
            <a:pPr hangingPunct="0"/>
            <a:endParaRPr lang="en-US" sz="2400" dirty="0" smtClean="0"/>
          </a:p>
          <a:p>
            <a:endParaRPr lang="en-US" sz="2400" b="1" dirty="0" smtClean="0">
              <a:solidFill>
                <a:srgbClr val="0070C0"/>
              </a:solidFill>
            </a:endParaRPr>
          </a:p>
          <a:p>
            <a:endParaRPr lang="en-US" sz="24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839200" cy="5715000"/>
          </a:xfrm>
        </p:spPr>
        <p:txBody>
          <a:bodyPr/>
          <a:lstStyle/>
          <a:p>
            <a:r>
              <a:rPr lang="en-US" sz="2400" dirty="0" smtClean="0"/>
              <a:t>Greater grace ( James 4:6) is the area of reaping what God has sown in eternity past. </a:t>
            </a:r>
          </a:p>
          <a:p>
            <a:endParaRPr lang="en-US" sz="2400" dirty="0" smtClean="0"/>
          </a:p>
          <a:p>
            <a:r>
              <a:rPr lang="en-US" sz="2400" dirty="0" smtClean="0"/>
              <a:t>Greater grace is characterized by O/C and the greater grace capacities:</a:t>
            </a:r>
          </a:p>
          <a:p>
            <a:pPr>
              <a:buNone/>
            </a:pPr>
            <a:r>
              <a:rPr lang="en-US" sz="2400" dirty="0" smtClean="0"/>
              <a:t>     - Capacity for freedom, for life, for love, for happiness, for prosperity, and even for adversity. </a:t>
            </a:r>
          </a:p>
          <a:p>
            <a:pPr>
              <a:buNone/>
            </a:pPr>
            <a:endParaRPr lang="en-US" sz="2400" dirty="0" smtClean="0"/>
          </a:p>
          <a:p>
            <a:pPr>
              <a:buNone/>
            </a:pPr>
            <a:r>
              <a:rPr lang="en-US" sz="2400" dirty="0" smtClean="0"/>
              <a:t>     - Above all, whatever  greater grace blessings were assigned to you in eternity past you have the capacity to enjoy them.</a:t>
            </a:r>
            <a:endParaRPr lang="en-US" sz="2400"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274638"/>
            <a:ext cx="8229600" cy="563562"/>
          </a:xfrm>
          <a:gradFill rotWithShape="1">
            <a:gsLst>
              <a:gs pos="0">
                <a:srgbClr val="F5F5A9">
                  <a:gamma/>
                  <a:shade val="46275"/>
                  <a:invGamma/>
                </a:srgbClr>
              </a:gs>
              <a:gs pos="50000">
                <a:srgbClr val="F5F5A9"/>
              </a:gs>
              <a:gs pos="100000">
                <a:srgbClr val="F5F5A9">
                  <a:gamma/>
                  <a:shade val="46275"/>
                  <a:invGamma/>
                </a:srgbClr>
              </a:gs>
            </a:gsLst>
            <a:lin ang="5400000" scaled="1"/>
          </a:gradFill>
          <a:scene3d>
            <a:camera prst="legacyObliqueTopRight"/>
            <a:lightRig rig="legacyFlat3" dir="b"/>
          </a:scene3d>
          <a:sp3d extrusionH="430200" prstMaterial="legacyMatte">
            <a:bevelT w="13500" h="13500" prst="angle"/>
            <a:bevelB w="13500" h="13500" prst="angle"/>
            <a:extrusionClr>
              <a:srgbClr val="F5F5A9"/>
            </a:extrusionClr>
          </a:sp3d>
        </p:spPr>
        <p:txBody>
          <a:bodyPr>
            <a:flatTx/>
          </a:bodyPr>
          <a:lstStyle/>
          <a:p>
            <a:pPr algn="ctr"/>
            <a:r>
              <a:rPr lang="en-US" sz="4000" b="1" dirty="0"/>
              <a:t>Human Soul</a:t>
            </a:r>
          </a:p>
        </p:txBody>
      </p:sp>
      <p:sp>
        <p:nvSpPr>
          <p:cNvPr id="6150" name="Rectangle 6"/>
          <p:cNvSpPr>
            <a:spLocks noChangeArrowheads="1"/>
          </p:cNvSpPr>
          <p:nvPr/>
        </p:nvSpPr>
        <p:spPr bwMode="auto">
          <a:xfrm>
            <a:off x="457200" y="1066800"/>
            <a:ext cx="8382000" cy="5486400"/>
          </a:xfrm>
          <a:prstGeom prst="rect">
            <a:avLst/>
          </a:prstGeom>
          <a:solidFill>
            <a:schemeClr val="accent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endParaRPr lang="en-US"/>
          </a:p>
        </p:txBody>
      </p:sp>
      <p:sp>
        <p:nvSpPr>
          <p:cNvPr id="6152" name="Oval 8"/>
          <p:cNvSpPr>
            <a:spLocks noChangeArrowheads="1"/>
          </p:cNvSpPr>
          <p:nvPr/>
        </p:nvSpPr>
        <p:spPr bwMode="auto">
          <a:xfrm>
            <a:off x="685800" y="2057400"/>
            <a:ext cx="2895600" cy="3200400"/>
          </a:xfrm>
          <a:prstGeom prst="ellipse">
            <a:avLst/>
          </a:prstGeom>
          <a:gradFill rotWithShape="1">
            <a:gsLst>
              <a:gs pos="0">
                <a:srgbClr val="F6C6A8">
                  <a:gamma/>
                  <a:shade val="46275"/>
                  <a:invGamma/>
                </a:srgbClr>
              </a:gs>
              <a:gs pos="50000">
                <a:srgbClr val="F6C6A8"/>
              </a:gs>
              <a:gs pos="100000">
                <a:srgbClr val="F6C6A8">
                  <a:gamma/>
                  <a:shade val="46275"/>
                  <a:invGamma/>
                </a:srgbClr>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6C6A8"/>
            </a:extrusionClr>
          </a:sp3d>
        </p:spPr>
        <p:txBody>
          <a:bodyPr wrap="none" anchor="ctr">
            <a:flatTx/>
          </a:bodyPr>
          <a:lstStyle/>
          <a:p>
            <a:endParaRPr lang="en-US"/>
          </a:p>
        </p:txBody>
      </p:sp>
      <p:sp>
        <p:nvSpPr>
          <p:cNvPr id="6153" name="Oval 9"/>
          <p:cNvSpPr>
            <a:spLocks noChangeArrowheads="1"/>
          </p:cNvSpPr>
          <p:nvPr/>
        </p:nvSpPr>
        <p:spPr bwMode="auto">
          <a:xfrm>
            <a:off x="5638800" y="2133600"/>
            <a:ext cx="2971800" cy="3048000"/>
          </a:xfrm>
          <a:prstGeom prst="ellipse">
            <a:avLst/>
          </a:prstGeom>
          <a:gradFill rotWithShape="1">
            <a:gsLst>
              <a:gs pos="0">
                <a:srgbClr val="F6C6A8">
                  <a:gamma/>
                  <a:shade val="46275"/>
                  <a:invGamma/>
                </a:srgbClr>
              </a:gs>
              <a:gs pos="50000">
                <a:srgbClr val="F6C6A8"/>
              </a:gs>
              <a:gs pos="100000">
                <a:srgbClr val="F6C6A8">
                  <a:gamma/>
                  <a:shade val="46275"/>
                  <a:invGamma/>
                </a:srgbClr>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6C6A8"/>
            </a:extrusionClr>
          </a:sp3d>
        </p:spPr>
        <p:txBody>
          <a:bodyPr wrap="none" anchor="ctr">
            <a:flatTx/>
          </a:bodyPr>
          <a:lstStyle/>
          <a:p>
            <a:endParaRPr lang="en-US"/>
          </a:p>
        </p:txBody>
      </p:sp>
      <p:sp>
        <p:nvSpPr>
          <p:cNvPr id="6154" name="Rectangle 10"/>
          <p:cNvSpPr>
            <a:spLocks noChangeArrowheads="1"/>
          </p:cNvSpPr>
          <p:nvPr/>
        </p:nvSpPr>
        <p:spPr bwMode="auto">
          <a:xfrm>
            <a:off x="5867400" y="5410200"/>
            <a:ext cx="2590800" cy="990600"/>
          </a:xfrm>
          <a:prstGeom prst="rect">
            <a:avLst/>
          </a:prstGeom>
          <a:gradFill rotWithShape="1">
            <a:gsLst>
              <a:gs pos="0">
                <a:srgbClr val="F5F5A9"/>
              </a:gs>
              <a:gs pos="100000">
                <a:srgbClr val="F5F5A9">
                  <a:gamma/>
                  <a:shade val="46275"/>
                  <a:invGamma/>
                </a:srgbClr>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5F5A9"/>
            </a:extrusionClr>
          </a:sp3d>
        </p:spPr>
        <p:txBody>
          <a:bodyPr wrap="none" anchor="ctr">
            <a:flatTx/>
          </a:bodyPr>
          <a:lstStyle/>
          <a:p>
            <a:endParaRPr lang="en-US"/>
          </a:p>
        </p:txBody>
      </p:sp>
      <p:sp>
        <p:nvSpPr>
          <p:cNvPr id="6158" name="Text Box 14"/>
          <p:cNvSpPr txBox="1">
            <a:spLocks noChangeArrowheads="1"/>
          </p:cNvSpPr>
          <p:nvPr/>
        </p:nvSpPr>
        <p:spPr bwMode="auto">
          <a:xfrm>
            <a:off x="1295400" y="1447800"/>
            <a:ext cx="1905000" cy="457200"/>
          </a:xfrm>
          <a:prstGeom prst="rect">
            <a:avLst/>
          </a:prstGeom>
          <a:noFill/>
          <a:ln w="9525">
            <a:noFill/>
            <a:miter lim="800000"/>
            <a:headEnd/>
            <a:tailEnd/>
          </a:ln>
          <a:effectLst/>
        </p:spPr>
        <p:txBody>
          <a:bodyPr>
            <a:spAutoFit/>
          </a:bodyPr>
          <a:lstStyle/>
          <a:p>
            <a:pPr algn="ctr">
              <a:spcBef>
                <a:spcPct val="50000"/>
              </a:spcBef>
            </a:pPr>
            <a:r>
              <a:rPr lang="en-US" sz="2400" b="1"/>
              <a:t>MIND</a:t>
            </a:r>
          </a:p>
        </p:txBody>
      </p:sp>
      <p:sp>
        <p:nvSpPr>
          <p:cNvPr id="6159" name="Text Box 15"/>
          <p:cNvSpPr txBox="1">
            <a:spLocks noChangeArrowheads="1"/>
          </p:cNvSpPr>
          <p:nvPr/>
        </p:nvSpPr>
        <p:spPr bwMode="auto">
          <a:xfrm>
            <a:off x="6248400" y="1447800"/>
            <a:ext cx="1905000" cy="457200"/>
          </a:xfrm>
          <a:prstGeom prst="rect">
            <a:avLst/>
          </a:prstGeom>
          <a:noFill/>
          <a:ln w="9525">
            <a:noFill/>
            <a:miter lim="800000"/>
            <a:headEnd/>
            <a:tailEnd/>
          </a:ln>
          <a:effectLst/>
        </p:spPr>
        <p:txBody>
          <a:bodyPr>
            <a:spAutoFit/>
          </a:bodyPr>
          <a:lstStyle/>
          <a:p>
            <a:pPr algn="ctr">
              <a:spcBef>
                <a:spcPct val="50000"/>
              </a:spcBef>
            </a:pPr>
            <a:r>
              <a:rPr lang="en-US" sz="2400" b="1" dirty="0"/>
              <a:t>HEART</a:t>
            </a:r>
          </a:p>
        </p:txBody>
      </p:sp>
      <p:sp>
        <p:nvSpPr>
          <p:cNvPr id="6160" name="AutoShape 16"/>
          <p:cNvSpPr>
            <a:spLocks noChangeArrowheads="1"/>
          </p:cNvSpPr>
          <p:nvPr/>
        </p:nvSpPr>
        <p:spPr bwMode="auto">
          <a:xfrm>
            <a:off x="304800" y="3352800"/>
            <a:ext cx="609600" cy="381000"/>
          </a:xfrm>
          <a:prstGeom prst="rightArrow">
            <a:avLst>
              <a:gd name="adj1" fmla="val 50000"/>
              <a:gd name="adj2" fmla="val 40000"/>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endParaRPr lang="en-US"/>
          </a:p>
        </p:txBody>
      </p:sp>
      <p:sp>
        <p:nvSpPr>
          <p:cNvPr id="6161" name="AutoShape 17"/>
          <p:cNvSpPr>
            <a:spLocks noChangeArrowheads="1"/>
          </p:cNvSpPr>
          <p:nvPr/>
        </p:nvSpPr>
        <p:spPr bwMode="auto">
          <a:xfrm rot="5400000">
            <a:off x="1943100" y="5448300"/>
            <a:ext cx="838200" cy="6096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endParaRPr lang="en-US"/>
          </a:p>
        </p:txBody>
      </p:sp>
      <p:sp>
        <p:nvSpPr>
          <p:cNvPr id="6162" name="Text Box 18"/>
          <p:cNvSpPr txBox="1">
            <a:spLocks noChangeArrowheads="1"/>
          </p:cNvSpPr>
          <p:nvPr/>
        </p:nvSpPr>
        <p:spPr bwMode="auto">
          <a:xfrm>
            <a:off x="2590800" y="5791200"/>
            <a:ext cx="1828800" cy="830997"/>
          </a:xfrm>
          <a:prstGeom prst="rect">
            <a:avLst/>
          </a:prstGeom>
          <a:noFill/>
          <a:ln w="9525">
            <a:noFill/>
            <a:miter lim="800000"/>
            <a:headEnd/>
            <a:tailEnd/>
          </a:ln>
          <a:effectLst/>
        </p:spPr>
        <p:txBody>
          <a:bodyPr wrap="square">
            <a:spAutoFit/>
          </a:bodyPr>
          <a:lstStyle/>
          <a:p>
            <a:pPr algn="ctr">
              <a:spcBef>
                <a:spcPct val="50000"/>
              </a:spcBef>
            </a:pPr>
            <a:r>
              <a:rPr lang="en-US" b="1" dirty="0"/>
              <a:t>FAITH</a:t>
            </a:r>
            <a:r>
              <a:rPr lang="en-US" dirty="0"/>
              <a:t> </a:t>
            </a:r>
            <a:r>
              <a:rPr lang="en-US" b="1" dirty="0"/>
              <a:t>TRANSFER</a:t>
            </a:r>
          </a:p>
        </p:txBody>
      </p:sp>
      <p:sp>
        <p:nvSpPr>
          <p:cNvPr id="6164" name="Text Box 20"/>
          <p:cNvSpPr txBox="1">
            <a:spLocks noChangeArrowheads="1"/>
          </p:cNvSpPr>
          <p:nvPr/>
        </p:nvSpPr>
        <p:spPr bwMode="auto">
          <a:xfrm>
            <a:off x="5943600" y="5486400"/>
            <a:ext cx="2438400" cy="366713"/>
          </a:xfrm>
          <a:prstGeom prst="rect">
            <a:avLst/>
          </a:prstGeom>
          <a:noFill/>
          <a:ln w="9525">
            <a:noFill/>
            <a:miter lim="800000"/>
            <a:headEnd/>
            <a:tailEnd/>
          </a:ln>
          <a:effectLst/>
        </p:spPr>
        <p:txBody>
          <a:bodyPr>
            <a:spAutoFit/>
          </a:bodyPr>
          <a:lstStyle/>
          <a:p>
            <a:pPr algn="ctr">
              <a:spcBef>
                <a:spcPct val="50000"/>
              </a:spcBef>
            </a:pPr>
            <a:r>
              <a:rPr lang="en-US" b="1" dirty="0"/>
              <a:t>HUMAN</a:t>
            </a:r>
            <a:r>
              <a:rPr lang="en-US" dirty="0"/>
              <a:t> </a:t>
            </a:r>
            <a:r>
              <a:rPr lang="en-US" b="1" dirty="0"/>
              <a:t>SPIRIT</a:t>
            </a:r>
          </a:p>
        </p:txBody>
      </p:sp>
      <p:sp>
        <p:nvSpPr>
          <p:cNvPr id="6169" name="AutoShape 25"/>
          <p:cNvSpPr>
            <a:spLocks noChangeArrowheads="1"/>
          </p:cNvSpPr>
          <p:nvPr/>
        </p:nvSpPr>
        <p:spPr bwMode="auto">
          <a:xfrm>
            <a:off x="6858000" y="5181600"/>
            <a:ext cx="533400" cy="381000"/>
          </a:xfrm>
          <a:prstGeom prst="upArrow">
            <a:avLst>
              <a:gd name="adj1" fmla="val 50000"/>
              <a:gd name="adj2"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p:spPr>
        <p:txBody>
          <a:bodyPr vert="eaVert" wrap="none" anchor="ctr"/>
          <a:lstStyle/>
          <a:p>
            <a:endParaRPr lang="en-US"/>
          </a:p>
        </p:txBody>
      </p:sp>
      <p:sp>
        <p:nvSpPr>
          <p:cNvPr id="6170" name="Oval 26"/>
          <p:cNvSpPr>
            <a:spLocks noChangeArrowheads="1"/>
          </p:cNvSpPr>
          <p:nvPr/>
        </p:nvSpPr>
        <p:spPr bwMode="auto">
          <a:xfrm>
            <a:off x="3581400" y="4800600"/>
            <a:ext cx="1981200" cy="838200"/>
          </a:xfrm>
          <a:prstGeom prst="ellipse">
            <a:avLst/>
          </a:prstGeom>
          <a:gradFill rotWithShape="1">
            <a:gsLst>
              <a:gs pos="0">
                <a:srgbClr val="B8EFAF">
                  <a:gamma/>
                  <a:shade val="46275"/>
                  <a:invGamma/>
                </a:srgbClr>
              </a:gs>
              <a:gs pos="50000">
                <a:srgbClr val="B8EFAF"/>
              </a:gs>
              <a:gs pos="100000">
                <a:srgbClr val="B8EFAF">
                  <a:gamma/>
                  <a:shade val="46275"/>
                  <a:invGamma/>
                </a:srgbClr>
              </a:gs>
            </a:gsLst>
            <a:lin ang="5400000" scaled="1"/>
          </a:gradFill>
          <a:ln w="9525">
            <a:round/>
            <a:headEnd/>
            <a:tailEnd/>
          </a:ln>
          <a:effectLst/>
          <a:scene3d>
            <a:camera prst="legacyPerspectiveTopRight"/>
            <a:lightRig rig="legacyFlat3" dir="b"/>
          </a:scene3d>
          <a:sp3d extrusionH="887400" prstMaterial="legacyMatte">
            <a:bevelT w="13500" h="13500" prst="angle"/>
            <a:bevelB w="13500" h="13500" prst="angle"/>
            <a:extrusionClr>
              <a:srgbClr val="B8EFAF"/>
            </a:extrusionClr>
          </a:sp3d>
        </p:spPr>
        <p:txBody>
          <a:bodyPr wrap="none" anchor="ctr">
            <a:flatTx/>
          </a:bodyPr>
          <a:lstStyle/>
          <a:p>
            <a:endParaRPr lang="en-US"/>
          </a:p>
        </p:txBody>
      </p:sp>
      <p:sp>
        <p:nvSpPr>
          <p:cNvPr id="6171" name="Text Box 27"/>
          <p:cNvSpPr txBox="1">
            <a:spLocks noChangeArrowheads="1"/>
          </p:cNvSpPr>
          <p:nvPr/>
        </p:nvSpPr>
        <p:spPr bwMode="auto">
          <a:xfrm>
            <a:off x="3581400" y="5029200"/>
            <a:ext cx="2286000" cy="461665"/>
          </a:xfrm>
          <a:prstGeom prst="rect">
            <a:avLst/>
          </a:prstGeom>
          <a:noFill/>
          <a:ln w="9525">
            <a:noFill/>
            <a:miter lim="800000"/>
            <a:headEnd/>
            <a:tailEnd/>
          </a:ln>
          <a:effectLst/>
        </p:spPr>
        <p:txBody>
          <a:bodyPr wrap="square">
            <a:spAutoFit/>
          </a:bodyPr>
          <a:lstStyle/>
          <a:p>
            <a:pPr>
              <a:spcBef>
                <a:spcPct val="50000"/>
              </a:spcBef>
            </a:pPr>
            <a:r>
              <a:rPr lang="en-US" b="1" dirty="0"/>
              <a:t>CONSCIENCE</a:t>
            </a:r>
          </a:p>
        </p:txBody>
      </p:sp>
      <p:sp>
        <p:nvSpPr>
          <p:cNvPr id="6172" name="Rectangle 28"/>
          <p:cNvSpPr>
            <a:spLocks noChangeArrowheads="1"/>
          </p:cNvSpPr>
          <p:nvPr/>
        </p:nvSpPr>
        <p:spPr bwMode="auto">
          <a:xfrm>
            <a:off x="6172200" y="2286000"/>
            <a:ext cx="1981200" cy="2438400"/>
          </a:xfrm>
          <a:prstGeom prst="rect">
            <a:avLst/>
          </a:prstGeom>
          <a:gradFill rotWithShape="1">
            <a:gsLst>
              <a:gs pos="0">
                <a:srgbClr val="FFFFCC">
                  <a:gamma/>
                  <a:shade val="46275"/>
                  <a:invGamma/>
                </a:srgbClr>
              </a:gs>
              <a:gs pos="50000">
                <a:srgbClr val="FFFFCC"/>
              </a:gs>
              <a:gs pos="100000">
                <a:srgbClr val="FFFFCC">
                  <a:gamma/>
                  <a:shade val="46275"/>
                  <a:invGamma/>
                </a:srgbClr>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CC"/>
            </a:extrusionClr>
          </a:sp3d>
        </p:spPr>
        <p:txBody>
          <a:bodyPr wrap="none" anchor="ctr">
            <a:flatTx/>
          </a:bodyPr>
          <a:lstStyle/>
          <a:p>
            <a:endParaRPr lang="en-US"/>
          </a:p>
        </p:txBody>
      </p:sp>
      <p:sp>
        <p:nvSpPr>
          <p:cNvPr id="6173" name="Text Box 29"/>
          <p:cNvSpPr txBox="1">
            <a:spLocks noChangeArrowheads="1"/>
          </p:cNvSpPr>
          <p:nvPr/>
        </p:nvSpPr>
        <p:spPr bwMode="auto">
          <a:xfrm>
            <a:off x="8001000" y="3429000"/>
            <a:ext cx="1143000" cy="366713"/>
          </a:xfrm>
          <a:prstGeom prst="rect">
            <a:avLst/>
          </a:prstGeom>
          <a:noFill/>
          <a:ln w="9525">
            <a:noFill/>
            <a:miter lim="800000"/>
            <a:headEnd/>
            <a:tailEnd/>
          </a:ln>
          <a:effectLst/>
        </p:spPr>
        <p:txBody>
          <a:bodyPr>
            <a:spAutoFit/>
          </a:bodyPr>
          <a:lstStyle/>
          <a:p>
            <a:pPr algn="ctr">
              <a:spcBef>
                <a:spcPct val="50000"/>
              </a:spcBef>
            </a:pPr>
            <a:r>
              <a:rPr lang="en-US" b="1" dirty="0"/>
              <a:t>ECS</a:t>
            </a:r>
          </a:p>
        </p:txBody>
      </p:sp>
      <p:sp>
        <p:nvSpPr>
          <p:cNvPr id="6175" name="Rectangle 31"/>
          <p:cNvSpPr>
            <a:spLocks noChangeArrowheads="1"/>
          </p:cNvSpPr>
          <p:nvPr/>
        </p:nvSpPr>
        <p:spPr bwMode="auto">
          <a:xfrm>
            <a:off x="1219200" y="2438400"/>
            <a:ext cx="1676400" cy="2362200"/>
          </a:xfrm>
          <a:prstGeom prst="rect">
            <a:avLst/>
          </a:prstGeom>
          <a:gradFill rotWithShape="1">
            <a:gsLst>
              <a:gs pos="0">
                <a:srgbClr val="F2F8A6">
                  <a:gamma/>
                  <a:shade val="46275"/>
                  <a:invGamma/>
                </a:srgbClr>
              </a:gs>
              <a:gs pos="50000">
                <a:srgbClr val="F2F8A6"/>
              </a:gs>
              <a:gs pos="100000">
                <a:srgbClr val="F2F8A6">
                  <a:gamma/>
                  <a:shade val="46275"/>
                  <a:invGamma/>
                </a:srgbClr>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2F8A6"/>
            </a:extrusionClr>
          </a:sp3d>
        </p:spPr>
        <p:txBody>
          <a:bodyPr wrap="none" anchor="ctr">
            <a:flatTx/>
          </a:bodyPr>
          <a:lstStyle/>
          <a:p>
            <a:endParaRPr lang="en-US"/>
          </a:p>
        </p:txBody>
      </p:sp>
      <p:sp>
        <p:nvSpPr>
          <p:cNvPr id="6176" name="Text Box 32"/>
          <p:cNvSpPr txBox="1">
            <a:spLocks noChangeArrowheads="1"/>
          </p:cNvSpPr>
          <p:nvPr/>
        </p:nvSpPr>
        <p:spPr bwMode="auto">
          <a:xfrm>
            <a:off x="1295400" y="2514600"/>
            <a:ext cx="1600200" cy="2308324"/>
          </a:xfrm>
          <a:prstGeom prst="rect">
            <a:avLst/>
          </a:prstGeom>
          <a:noFill/>
          <a:ln w="9525">
            <a:noFill/>
            <a:miter lim="800000"/>
            <a:headEnd/>
            <a:tailEnd/>
          </a:ln>
          <a:effectLst/>
        </p:spPr>
        <p:txBody>
          <a:bodyPr wrap="square">
            <a:spAutoFit/>
          </a:bodyPr>
          <a:lstStyle/>
          <a:p>
            <a:pPr algn="ctr">
              <a:spcBef>
                <a:spcPct val="50000"/>
              </a:spcBef>
            </a:pPr>
            <a:r>
              <a:rPr lang="en-US" b="1" dirty="0" smtClean="0"/>
              <a:t>LAWS DIVINE ESTABL.</a:t>
            </a:r>
            <a:r>
              <a:rPr lang="en-US" dirty="0" smtClean="0"/>
              <a:t> </a:t>
            </a:r>
          </a:p>
          <a:p>
            <a:pPr algn="ctr">
              <a:spcBef>
                <a:spcPct val="50000"/>
              </a:spcBef>
            </a:pPr>
            <a:endParaRPr lang="en-US" b="1" dirty="0" smtClean="0"/>
          </a:p>
          <a:p>
            <a:pPr algn="ctr">
              <a:spcBef>
                <a:spcPct val="50000"/>
              </a:spcBef>
            </a:pPr>
            <a:r>
              <a:rPr lang="en-US" b="1" dirty="0" smtClean="0"/>
              <a:t>MORALS</a:t>
            </a:r>
            <a:endParaRPr lang="en-US" b="1" dirty="0"/>
          </a:p>
        </p:txBody>
      </p:sp>
      <p:sp>
        <p:nvSpPr>
          <p:cNvPr id="6177" name="Oval 33"/>
          <p:cNvSpPr>
            <a:spLocks noChangeArrowheads="1"/>
          </p:cNvSpPr>
          <p:nvPr/>
        </p:nvSpPr>
        <p:spPr bwMode="auto">
          <a:xfrm>
            <a:off x="3886200" y="1752600"/>
            <a:ext cx="1524000" cy="609600"/>
          </a:xfrm>
          <a:prstGeom prst="ellipse">
            <a:avLst/>
          </a:prstGeom>
          <a:gradFill rotWithShape="1">
            <a:gsLst>
              <a:gs pos="0">
                <a:srgbClr val="F6C6A8">
                  <a:gamma/>
                  <a:shade val="46275"/>
                  <a:invGamma/>
                </a:srgbClr>
              </a:gs>
              <a:gs pos="50000">
                <a:srgbClr val="F6C6A8"/>
              </a:gs>
              <a:gs pos="100000">
                <a:srgbClr val="F6C6A8">
                  <a:gamma/>
                  <a:shade val="46275"/>
                  <a:invGamma/>
                </a:srgbClr>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6C6A8"/>
            </a:extrusionClr>
          </a:sp3d>
        </p:spPr>
        <p:txBody>
          <a:bodyPr wrap="none" anchor="ctr">
            <a:flatTx/>
          </a:bodyPr>
          <a:lstStyle/>
          <a:p>
            <a:endParaRPr lang="en-US"/>
          </a:p>
        </p:txBody>
      </p:sp>
      <p:sp>
        <p:nvSpPr>
          <p:cNvPr id="6178" name="Text Box 34"/>
          <p:cNvSpPr txBox="1">
            <a:spLocks noChangeArrowheads="1"/>
          </p:cNvSpPr>
          <p:nvPr/>
        </p:nvSpPr>
        <p:spPr bwMode="auto">
          <a:xfrm>
            <a:off x="3810000" y="1752600"/>
            <a:ext cx="1752600" cy="461665"/>
          </a:xfrm>
          <a:prstGeom prst="rect">
            <a:avLst/>
          </a:prstGeom>
          <a:noFill/>
          <a:ln w="9525">
            <a:noFill/>
            <a:miter lim="800000"/>
            <a:headEnd/>
            <a:tailEnd/>
          </a:ln>
          <a:effectLst/>
        </p:spPr>
        <p:txBody>
          <a:bodyPr wrap="square">
            <a:spAutoFit/>
          </a:bodyPr>
          <a:lstStyle/>
          <a:p>
            <a:pPr algn="ctr">
              <a:spcBef>
                <a:spcPct val="50000"/>
              </a:spcBef>
            </a:pPr>
            <a:r>
              <a:rPr lang="en-US" b="1" dirty="0"/>
              <a:t>VOLITION</a:t>
            </a:r>
          </a:p>
        </p:txBody>
      </p:sp>
      <p:sp>
        <p:nvSpPr>
          <p:cNvPr id="6179" name="Oval 35"/>
          <p:cNvSpPr>
            <a:spLocks noChangeArrowheads="1"/>
          </p:cNvSpPr>
          <p:nvPr/>
        </p:nvSpPr>
        <p:spPr bwMode="auto">
          <a:xfrm>
            <a:off x="3886200" y="2590800"/>
            <a:ext cx="1524000" cy="533400"/>
          </a:xfrm>
          <a:prstGeom prst="ellipse">
            <a:avLst/>
          </a:prstGeom>
          <a:gradFill rotWithShape="1">
            <a:gsLst>
              <a:gs pos="0">
                <a:srgbClr val="F6C6A8">
                  <a:gamma/>
                  <a:shade val="46275"/>
                  <a:invGamma/>
                </a:srgbClr>
              </a:gs>
              <a:gs pos="50000">
                <a:srgbClr val="F6C6A8"/>
              </a:gs>
              <a:gs pos="100000">
                <a:srgbClr val="F6C6A8">
                  <a:gamma/>
                  <a:shade val="46275"/>
                  <a:invGamma/>
                </a:srgbClr>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6C6A8"/>
            </a:extrusionClr>
          </a:sp3d>
        </p:spPr>
        <p:txBody>
          <a:bodyPr wrap="none" anchor="ctr">
            <a:flatTx/>
          </a:bodyPr>
          <a:lstStyle/>
          <a:p>
            <a:endParaRPr lang="en-US"/>
          </a:p>
        </p:txBody>
      </p:sp>
      <p:sp>
        <p:nvSpPr>
          <p:cNvPr id="6181" name="Text Box 37"/>
          <p:cNvSpPr txBox="1">
            <a:spLocks noChangeArrowheads="1"/>
          </p:cNvSpPr>
          <p:nvPr/>
        </p:nvSpPr>
        <p:spPr bwMode="auto">
          <a:xfrm>
            <a:off x="6629400" y="3200400"/>
            <a:ext cx="9906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6182" name="Text Box 38"/>
          <p:cNvSpPr txBox="1">
            <a:spLocks noChangeArrowheads="1"/>
          </p:cNvSpPr>
          <p:nvPr/>
        </p:nvSpPr>
        <p:spPr bwMode="auto">
          <a:xfrm>
            <a:off x="3810000" y="2590800"/>
            <a:ext cx="1828800" cy="461665"/>
          </a:xfrm>
          <a:prstGeom prst="rect">
            <a:avLst/>
          </a:prstGeom>
          <a:noFill/>
          <a:ln w="9525">
            <a:noFill/>
            <a:miter lim="800000"/>
            <a:headEnd/>
            <a:tailEnd/>
          </a:ln>
          <a:effectLst/>
        </p:spPr>
        <p:txBody>
          <a:bodyPr wrap="square">
            <a:spAutoFit/>
          </a:bodyPr>
          <a:lstStyle/>
          <a:p>
            <a:pPr algn="ctr">
              <a:spcBef>
                <a:spcPct val="50000"/>
              </a:spcBef>
            </a:pPr>
            <a:r>
              <a:rPr lang="en-US" b="1" dirty="0"/>
              <a:t>EMOTION</a:t>
            </a:r>
          </a:p>
        </p:txBody>
      </p:sp>
      <p:sp>
        <p:nvSpPr>
          <p:cNvPr id="6183" name="Oval 39"/>
          <p:cNvSpPr>
            <a:spLocks noChangeArrowheads="1"/>
          </p:cNvSpPr>
          <p:nvPr/>
        </p:nvSpPr>
        <p:spPr bwMode="auto">
          <a:xfrm>
            <a:off x="3886200" y="3352800"/>
            <a:ext cx="1524000" cy="533400"/>
          </a:xfrm>
          <a:prstGeom prst="ellipse">
            <a:avLst/>
          </a:prstGeom>
          <a:gradFill rotWithShape="1">
            <a:gsLst>
              <a:gs pos="0">
                <a:srgbClr val="F6C6A8">
                  <a:gamma/>
                  <a:shade val="46275"/>
                  <a:invGamma/>
                </a:srgbClr>
              </a:gs>
              <a:gs pos="50000">
                <a:srgbClr val="F6C6A8"/>
              </a:gs>
              <a:gs pos="100000">
                <a:srgbClr val="F6C6A8">
                  <a:gamma/>
                  <a:shade val="46275"/>
                  <a:invGamma/>
                </a:srgbClr>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6C6A8"/>
            </a:extrusionClr>
          </a:sp3d>
        </p:spPr>
        <p:txBody>
          <a:bodyPr wrap="none" anchor="ctr">
            <a:flatTx/>
          </a:bodyPr>
          <a:lstStyle/>
          <a:p>
            <a:endParaRPr lang="en-US"/>
          </a:p>
        </p:txBody>
      </p:sp>
      <p:sp>
        <p:nvSpPr>
          <p:cNvPr id="6184" name="Text Box 40"/>
          <p:cNvSpPr txBox="1">
            <a:spLocks noChangeArrowheads="1"/>
          </p:cNvSpPr>
          <p:nvPr/>
        </p:nvSpPr>
        <p:spPr bwMode="auto">
          <a:xfrm>
            <a:off x="4267200" y="3429000"/>
            <a:ext cx="9906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6186" name="Text Box 42"/>
          <p:cNvSpPr txBox="1">
            <a:spLocks noChangeArrowheads="1"/>
          </p:cNvSpPr>
          <p:nvPr/>
        </p:nvSpPr>
        <p:spPr bwMode="auto">
          <a:xfrm>
            <a:off x="3733800" y="3352800"/>
            <a:ext cx="2133600" cy="461665"/>
          </a:xfrm>
          <a:prstGeom prst="rect">
            <a:avLst/>
          </a:prstGeom>
          <a:noFill/>
          <a:ln w="9525">
            <a:noFill/>
            <a:miter lim="800000"/>
            <a:headEnd/>
            <a:tailEnd/>
          </a:ln>
          <a:effectLst/>
        </p:spPr>
        <p:txBody>
          <a:bodyPr wrap="square">
            <a:spAutoFit/>
          </a:bodyPr>
          <a:lstStyle/>
          <a:p>
            <a:pPr>
              <a:spcBef>
                <a:spcPct val="50000"/>
              </a:spcBef>
            </a:pPr>
            <a:r>
              <a:rPr lang="en-US" b="1" dirty="0"/>
              <a:t>MENTALITY</a:t>
            </a:r>
          </a:p>
        </p:txBody>
      </p:sp>
      <p:sp>
        <p:nvSpPr>
          <p:cNvPr id="6187" name="Oval 43"/>
          <p:cNvSpPr>
            <a:spLocks noChangeArrowheads="1"/>
          </p:cNvSpPr>
          <p:nvPr/>
        </p:nvSpPr>
        <p:spPr bwMode="auto">
          <a:xfrm>
            <a:off x="3810000" y="4114800"/>
            <a:ext cx="1676400" cy="533400"/>
          </a:xfrm>
          <a:prstGeom prst="ellipse">
            <a:avLst/>
          </a:prstGeom>
          <a:gradFill rotWithShape="1">
            <a:gsLst>
              <a:gs pos="0">
                <a:srgbClr val="F6C6A8">
                  <a:gamma/>
                  <a:shade val="46275"/>
                  <a:invGamma/>
                </a:srgbClr>
              </a:gs>
              <a:gs pos="50000">
                <a:srgbClr val="F6C6A8"/>
              </a:gs>
              <a:gs pos="100000">
                <a:srgbClr val="F6C6A8">
                  <a:gamma/>
                  <a:shade val="46275"/>
                  <a:invGamma/>
                </a:srgbClr>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6C6A8"/>
            </a:extrusionClr>
          </a:sp3d>
        </p:spPr>
        <p:txBody>
          <a:bodyPr wrap="none" anchor="ctr">
            <a:flatTx/>
          </a:bodyPr>
          <a:lstStyle/>
          <a:p>
            <a:endParaRPr lang="en-US"/>
          </a:p>
        </p:txBody>
      </p:sp>
      <p:sp>
        <p:nvSpPr>
          <p:cNvPr id="6188" name="Text Box 44"/>
          <p:cNvSpPr txBox="1">
            <a:spLocks noChangeArrowheads="1"/>
          </p:cNvSpPr>
          <p:nvPr/>
        </p:nvSpPr>
        <p:spPr bwMode="auto">
          <a:xfrm>
            <a:off x="3657600" y="4114800"/>
            <a:ext cx="2133600" cy="461665"/>
          </a:xfrm>
          <a:prstGeom prst="rect">
            <a:avLst/>
          </a:prstGeom>
          <a:noFill/>
          <a:ln w="9525">
            <a:noFill/>
            <a:miter lim="800000"/>
            <a:headEnd/>
            <a:tailEnd/>
          </a:ln>
          <a:effectLst/>
        </p:spPr>
        <p:txBody>
          <a:bodyPr wrap="square">
            <a:spAutoFit/>
          </a:bodyPr>
          <a:lstStyle/>
          <a:p>
            <a:pPr>
              <a:spcBef>
                <a:spcPct val="50000"/>
              </a:spcBef>
            </a:pPr>
            <a:r>
              <a:rPr lang="en-US" b="1" dirty="0" smtClean="0"/>
              <a:t>SELF AWARE</a:t>
            </a:r>
            <a:endParaRPr lang="en-US" b="1" dirty="0"/>
          </a:p>
        </p:txBody>
      </p:sp>
      <p:sp>
        <p:nvSpPr>
          <p:cNvPr id="6189" name="AutoShape 45"/>
          <p:cNvSpPr>
            <a:spLocks noChangeArrowheads="1"/>
          </p:cNvSpPr>
          <p:nvPr/>
        </p:nvSpPr>
        <p:spPr bwMode="auto">
          <a:xfrm>
            <a:off x="4572000" y="5867400"/>
            <a:ext cx="914400" cy="457200"/>
          </a:xfrm>
          <a:prstGeom prst="rightArrow">
            <a:avLst>
              <a:gd name="adj1" fmla="val 50000"/>
              <a:gd name="adj2" fmla="val 50000"/>
            </a:avLst>
          </a:prstGeom>
          <a:gradFill rotWithShape="1">
            <a:gsLst>
              <a:gs pos="0">
                <a:schemeClr val="accent1">
                  <a:gamma/>
                  <a:shade val="46275"/>
                  <a:invGamma/>
                </a:schemeClr>
              </a:gs>
              <a:gs pos="100000">
                <a:schemeClr val="accent1"/>
              </a:gs>
            </a:gsLst>
            <a:lin ang="5400000" scaled="1"/>
          </a:gradFill>
          <a:ln w="9525">
            <a:solidFill>
              <a:schemeClr val="tx1"/>
            </a:solidFill>
            <a:miter lim="800000"/>
            <a:headEnd/>
            <a:tailEnd/>
          </a:ln>
          <a:effectLst/>
        </p:spPr>
        <p:txBody>
          <a:bodyPr wrap="none" anchor="ctr"/>
          <a:lstStyle/>
          <a:p>
            <a:endParaRPr lang="en-US"/>
          </a:p>
        </p:txBody>
      </p:sp>
      <p:sp>
        <p:nvSpPr>
          <p:cNvPr id="6190" name="Text Box 46"/>
          <p:cNvSpPr txBox="1">
            <a:spLocks noChangeArrowheads="1"/>
          </p:cNvSpPr>
          <p:nvPr/>
        </p:nvSpPr>
        <p:spPr bwMode="auto">
          <a:xfrm>
            <a:off x="6019800" y="1828800"/>
            <a:ext cx="2590800" cy="461665"/>
          </a:xfrm>
          <a:prstGeom prst="rect">
            <a:avLst/>
          </a:prstGeom>
          <a:noFill/>
          <a:ln w="9525">
            <a:noFill/>
            <a:miter lim="800000"/>
            <a:headEnd/>
            <a:tailEnd/>
          </a:ln>
          <a:effectLst/>
        </p:spPr>
        <p:txBody>
          <a:bodyPr wrap="square">
            <a:spAutoFit/>
          </a:bodyPr>
          <a:lstStyle/>
          <a:p>
            <a:pPr>
              <a:spcBef>
                <a:spcPct val="50000"/>
              </a:spcBef>
            </a:pPr>
            <a:r>
              <a:rPr lang="en-US" b="1" dirty="0"/>
              <a:t>INDW</a:t>
            </a:r>
            <a:r>
              <a:rPr lang="en-US" dirty="0" smtClean="0"/>
              <a:t>. </a:t>
            </a:r>
            <a:r>
              <a:rPr lang="en-US" b="1" dirty="0" smtClean="0"/>
              <a:t>CHRIST</a:t>
            </a:r>
            <a:endParaRPr lang="en-US" b="1" dirty="0"/>
          </a:p>
        </p:txBody>
      </p:sp>
      <p:sp>
        <p:nvSpPr>
          <p:cNvPr id="6192" name="AutoShape 48"/>
          <p:cNvSpPr>
            <a:spLocks noChangeArrowheads="1"/>
          </p:cNvSpPr>
          <p:nvPr/>
        </p:nvSpPr>
        <p:spPr bwMode="auto">
          <a:xfrm rot="2159340">
            <a:off x="2971800" y="4572000"/>
            <a:ext cx="609600" cy="457200"/>
          </a:xfrm>
          <a:prstGeom prst="rightArrow">
            <a:avLst>
              <a:gd name="adj1" fmla="val 50000"/>
              <a:gd name="adj2" fmla="val 33333"/>
            </a:avLst>
          </a:prstGeom>
          <a:gradFill rotWithShape="1">
            <a:gsLst>
              <a:gs pos="0">
                <a:srgbClr val="EEEBB0">
                  <a:gamma/>
                  <a:shade val="46275"/>
                  <a:invGamma/>
                </a:srgbClr>
              </a:gs>
              <a:gs pos="50000">
                <a:srgbClr val="EEEBB0"/>
              </a:gs>
              <a:gs pos="100000">
                <a:srgbClr val="EEEBB0">
                  <a:gamma/>
                  <a:shade val="46275"/>
                  <a:invGamma/>
                </a:srgbClr>
              </a:gs>
            </a:gsLst>
            <a:lin ang="5400000" scaled="1"/>
          </a:gradFill>
          <a:ln w="9525">
            <a:solidFill>
              <a:schemeClr val="tx1"/>
            </a:solidFill>
            <a:miter lim="800000"/>
            <a:headEnd/>
            <a:tailEnd/>
          </a:ln>
          <a:effectLst/>
        </p:spPr>
        <p:txBody>
          <a:bodyPr wrap="none" anchor="ctr"/>
          <a:lstStyle/>
          <a:p>
            <a:endParaRPr lang="en-US"/>
          </a:p>
        </p:txBody>
      </p:sp>
      <p:sp>
        <p:nvSpPr>
          <p:cNvPr id="6193" name="AutoShape 49"/>
          <p:cNvSpPr>
            <a:spLocks noChangeArrowheads="1"/>
          </p:cNvSpPr>
          <p:nvPr/>
        </p:nvSpPr>
        <p:spPr bwMode="auto">
          <a:xfrm rot="-2457738">
            <a:off x="5619750" y="4521200"/>
            <a:ext cx="609600" cy="381000"/>
          </a:xfrm>
          <a:prstGeom prst="leftArrow">
            <a:avLst>
              <a:gd name="adj1" fmla="val 50000"/>
              <a:gd name="adj2" fmla="val 40000"/>
            </a:avLst>
          </a:prstGeom>
          <a:gradFill rotWithShape="1">
            <a:gsLst>
              <a:gs pos="0">
                <a:srgbClr val="EEEBB0">
                  <a:gamma/>
                  <a:shade val="46275"/>
                  <a:invGamma/>
                </a:srgbClr>
              </a:gs>
              <a:gs pos="50000">
                <a:srgbClr val="EEEBB0"/>
              </a:gs>
              <a:gs pos="100000">
                <a:srgbClr val="EEEBB0">
                  <a:gamma/>
                  <a:shade val="46275"/>
                  <a:invGamma/>
                </a:srgbClr>
              </a:gs>
            </a:gsLst>
            <a:lin ang="5400000" scaled="1"/>
          </a:gradFill>
          <a:ln w="9525">
            <a:solidFill>
              <a:schemeClr val="tx1"/>
            </a:solidFill>
            <a:miter lim="800000"/>
            <a:headEnd/>
            <a:tailEnd/>
          </a:ln>
          <a:effectLst/>
        </p:spPr>
        <p:txBody>
          <a:bodyPr wrap="none" anchor="ctr"/>
          <a:lstStyle/>
          <a:p>
            <a:endParaRPr lang="en-US"/>
          </a:p>
        </p:txBody>
      </p:sp>
      <p:sp>
        <p:nvSpPr>
          <p:cNvPr id="6194" name="Text Box 50"/>
          <p:cNvSpPr txBox="1">
            <a:spLocks noChangeArrowheads="1"/>
          </p:cNvSpPr>
          <p:nvPr/>
        </p:nvSpPr>
        <p:spPr bwMode="auto">
          <a:xfrm>
            <a:off x="0" y="2895600"/>
            <a:ext cx="990600" cy="461665"/>
          </a:xfrm>
          <a:prstGeom prst="rect">
            <a:avLst/>
          </a:prstGeom>
          <a:gradFill rotWithShape="1">
            <a:gsLst>
              <a:gs pos="0">
                <a:srgbClr val="FAFCA2">
                  <a:gamma/>
                  <a:shade val="46275"/>
                  <a:invGamma/>
                </a:srgbClr>
              </a:gs>
              <a:gs pos="50000">
                <a:srgbClr val="FAFCA2"/>
              </a:gs>
              <a:gs pos="100000">
                <a:srgbClr val="FAFCA2">
                  <a:gamma/>
                  <a:shade val="46275"/>
                  <a:invGamma/>
                </a:srgbClr>
              </a:gs>
            </a:gsLst>
            <a:lin ang="5400000" scaled="1"/>
          </a:gradFill>
          <a:ln w="9525">
            <a:noFill/>
            <a:miter lim="800000"/>
            <a:headEnd/>
            <a:tailEnd/>
          </a:ln>
          <a:effectLst/>
          <a:scene3d>
            <a:camera prst="legacyObliqueTopRight"/>
            <a:lightRig rig="legacyFlat3" dir="b"/>
          </a:scene3d>
          <a:sp3d extrusionH="430200" prstMaterial="legacyMatte">
            <a:bevelT w="13500" h="13500" prst="angle"/>
            <a:bevelB w="13500" h="13500" prst="angle"/>
            <a:extrusionClr>
              <a:srgbClr val="FAFCA2"/>
            </a:extrusionClr>
          </a:sp3d>
        </p:spPr>
        <p:txBody>
          <a:bodyPr wrap="square">
            <a:spAutoFit/>
            <a:flatTx/>
          </a:bodyPr>
          <a:lstStyle/>
          <a:p>
            <a:pPr>
              <a:spcBef>
                <a:spcPct val="50000"/>
              </a:spcBef>
            </a:pPr>
            <a:r>
              <a:rPr lang="en-US" b="1" dirty="0"/>
              <a:t>WOG</a:t>
            </a:r>
          </a:p>
        </p:txBody>
      </p:sp>
      <p:sp>
        <p:nvSpPr>
          <p:cNvPr id="6195" name="Text Box 51"/>
          <p:cNvSpPr txBox="1">
            <a:spLocks noChangeArrowheads="1"/>
          </p:cNvSpPr>
          <p:nvPr/>
        </p:nvSpPr>
        <p:spPr bwMode="auto">
          <a:xfrm>
            <a:off x="5943600" y="5943600"/>
            <a:ext cx="24384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6196" name="Text Box 52"/>
          <p:cNvSpPr txBox="1">
            <a:spLocks noChangeArrowheads="1"/>
          </p:cNvSpPr>
          <p:nvPr/>
        </p:nvSpPr>
        <p:spPr bwMode="auto">
          <a:xfrm>
            <a:off x="6096000" y="5867400"/>
            <a:ext cx="20574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39" name="TextBox 38"/>
          <p:cNvSpPr txBox="1"/>
          <p:nvPr/>
        </p:nvSpPr>
        <p:spPr>
          <a:xfrm>
            <a:off x="6172200" y="2286000"/>
            <a:ext cx="2209800" cy="461665"/>
          </a:xfrm>
          <a:prstGeom prst="rect">
            <a:avLst/>
          </a:prstGeom>
          <a:noFill/>
        </p:spPr>
        <p:txBody>
          <a:bodyPr wrap="square" rtlCol="0">
            <a:spAutoFit/>
          </a:bodyPr>
          <a:lstStyle/>
          <a:p>
            <a:r>
              <a:rPr lang="en-US" b="1" dirty="0" smtClean="0">
                <a:solidFill>
                  <a:schemeClr val="accent1">
                    <a:lumMod val="75000"/>
                  </a:schemeClr>
                </a:solidFill>
              </a:rPr>
              <a:t>Greater Grace</a:t>
            </a:r>
            <a:endParaRPr lang="en-US" b="1" dirty="0">
              <a:solidFill>
                <a:schemeClr val="accent1">
                  <a:lumMod val="75000"/>
                </a:schemeClr>
              </a:solidFill>
            </a:endParaRPr>
          </a:p>
        </p:txBody>
      </p:sp>
      <p:sp>
        <p:nvSpPr>
          <p:cNvPr id="40" name="TextBox 39"/>
          <p:cNvSpPr txBox="1"/>
          <p:nvPr/>
        </p:nvSpPr>
        <p:spPr>
          <a:xfrm>
            <a:off x="6248400" y="2743200"/>
            <a:ext cx="1828800" cy="2308324"/>
          </a:xfrm>
          <a:prstGeom prst="rect">
            <a:avLst/>
          </a:prstGeom>
          <a:noFill/>
        </p:spPr>
        <p:txBody>
          <a:bodyPr wrap="square" rtlCol="0">
            <a:spAutoFit/>
          </a:bodyPr>
          <a:lstStyle/>
          <a:p>
            <a:pPr algn="ctr"/>
            <a:r>
              <a:rPr lang="en-US" b="1" dirty="0" smtClean="0"/>
              <a:t>Happiness</a:t>
            </a:r>
          </a:p>
          <a:p>
            <a:pPr algn="ctr"/>
            <a:r>
              <a:rPr lang="en-US" b="1" dirty="0" smtClean="0"/>
              <a:t>Love</a:t>
            </a:r>
          </a:p>
          <a:p>
            <a:pPr algn="ctr"/>
            <a:r>
              <a:rPr lang="en-US" b="1" dirty="0" smtClean="0"/>
              <a:t>R.M.A</a:t>
            </a:r>
          </a:p>
          <a:p>
            <a:pPr algn="ctr"/>
            <a:r>
              <a:rPr lang="en-US" b="1" dirty="0" smtClean="0"/>
              <a:t>M.D.L</a:t>
            </a:r>
          </a:p>
          <a:p>
            <a:pPr algn="ctr"/>
            <a:r>
              <a:rPr lang="en-US" b="1" dirty="0" smtClean="0"/>
              <a:t>G.O</a:t>
            </a:r>
          </a:p>
          <a:p>
            <a:pPr algn="ctr"/>
            <a:r>
              <a:rPr lang="en-US" b="1" dirty="0" smtClean="0"/>
              <a:t>GOSPEL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r>
              <a:rPr lang="en-US" sz="2400" b="1" dirty="0" smtClean="0">
                <a:solidFill>
                  <a:srgbClr val="0070C0"/>
                </a:solidFill>
                <a:latin typeface="+mn-lt"/>
                <a:ea typeface="+mn-ea"/>
                <a:cs typeface="+mn-cs"/>
              </a:rPr>
              <a:t>“unto him” </a:t>
            </a:r>
            <a:r>
              <a:rPr lang="en-US" sz="2400" dirty="0" smtClean="0">
                <a:solidFill>
                  <a:schemeClr val="tx1"/>
                </a:solidFill>
                <a:latin typeface="+mn-lt"/>
                <a:ea typeface="+mn-ea"/>
                <a:cs typeface="+mn-cs"/>
              </a:rPr>
              <a:t>is the preposition EPI plus the accusative and it means “upon him” or “around him.”</a:t>
            </a:r>
          </a:p>
          <a:p>
            <a:endParaRPr lang="en-US" sz="2400" dirty="0"/>
          </a:p>
          <a:p>
            <a:pPr hangingPunct="0"/>
            <a:r>
              <a:rPr lang="en-US" sz="2400" b="1" dirty="0" smtClean="0">
                <a:solidFill>
                  <a:srgbClr val="0070C0"/>
                </a:solidFill>
                <a:latin typeface="+mn-lt"/>
                <a:ea typeface="+mn-ea"/>
                <a:cs typeface="+mn-cs"/>
              </a:rPr>
              <a:t>2:2 </a:t>
            </a:r>
            <a:r>
              <a:rPr lang="en-US" sz="2400" b="1" dirty="0">
                <a:solidFill>
                  <a:srgbClr val="0070C0"/>
                </a:solidFill>
                <a:latin typeface="+mn-lt"/>
                <a:ea typeface="+mn-ea"/>
                <a:cs typeface="+mn-cs"/>
              </a:rPr>
              <a:t>— “</a:t>
            </a:r>
            <a:r>
              <a:rPr lang="en-US" sz="2400" b="1" dirty="0" smtClean="0">
                <a:solidFill>
                  <a:srgbClr val="0070C0"/>
                </a:solidFill>
                <a:latin typeface="+mn-lt"/>
                <a:ea typeface="+mn-ea"/>
                <a:cs typeface="+mn-cs"/>
              </a:rPr>
              <a:t>That you may not be quickly shaken from your composure or be disturbed either by a spirit or a message or a letter as if from us, to the effect that the day of the Lord has come.” </a:t>
            </a:r>
          </a:p>
          <a:p>
            <a:pPr hangingPunct="0"/>
            <a:endParaRPr lang="en-US" sz="2400" b="1" dirty="0" smtClean="0">
              <a:solidFill>
                <a:srgbClr val="0070C0"/>
              </a:solidFill>
              <a:latin typeface="+mn-lt"/>
              <a:ea typeface="+mn-ea"/>
              <a:cs typeface="+mn-cs"/>
            </a:endParaRPr>
          </a:p>
          <a:p>
            <a:pPr hangingPunct="0"/>
            <a:r>
              <a:rPr lang="en-US" sz="2400" b="1" dirty="0" smtClean="0">
                <a:solidFill>
                  <a:srgbClr val="0070C0"/>
                </a:solidFill>
                <a:latin typeface="+mn-lt"/>
                <a:ea typeface="+mn-ea"/>
                <a:cs typeface="+mn-cs"/>
              </a:rPr>
              <a:t>“that” </a:t>
            </a:r>
            <a:r>
              <a:rPr lang="en-US" sz="2400" dirty="0" smtClean="0">
                <a:solidFill>
                  <a:schemeClr val="tx1"/>
                </a:solidFill>
                <a:latin typeface="+mn-lt"/>
                <a:ea typeface="+mn-ea"/>
                <a:cs typeface="+mn-cs"/>
              </a:rPr>
              <a:t>– EIS TO - introduces </a:t>
            </a:r>
            <a:r>
              <a:rPr lang="en-US" sz="2400" dirty="0">
                <a:solidFill>
                  <a:schemeClr val="tx1"/>
                </a:solidFill>
                <a:latin typeface="+mn-lt"/>
                <a:ea typeface="+mn-ea"/>
                <a:cs typeface="+mn-cs"/>
              </a:rPr>
              <a:t>a purpose </a:t>
            </a:r>
            <a:r>
              <a:rPr lang="en-US" sz="2400" dirty="0" smtClean="0">
                <a:solidFill>
                  <a:schemeClr val="tx1"/>
                </a:solidFill>
                <a:latin typeface="+mn-lt"/>
                <a:ea typeface="+mn-ea"/>
                <a:cs typeface="+mn-cs"/>
              </a:rPr>
              <a:t>clause plus the </a:t>
            </a:r>
            <a:r>
              <a:rPr lang="en-US" sz="2400" b="1" dirty="0" smtClean="0">
                <a:solidFill>
                  <a:srgbClr val="0070C0"/>
                </a:solidFill>
                <a:latin typeface="+mn-lt"/>
                <a:ea typeface="+mn-ea"/>
                <a:cs typeface="+mn-cs"/>
              </a:rPr>
              <a:t>“quickly shaken” </a:t>
            </a:r>
            <a:r>
              <a:rPr lang="en-US" sz="2400" dirty="0" smtClean="0">
                <a:solidFill>
                  <a:schemeClr val="tx1"/>
                </a:solidFill>
                <a:latin typeface="+mn-lt"/>
                <a:ea typeface="+mn-ea"/>
                <a:cs typeface="+mn-cs"/>
              </a:rPr>
              <a:t>-APInfin of SALEUO – means to </a:t>
            </a:r>
            <a:r>
              <a:rPr lang="en-US" sz="2400" dirty="0">
                <a:solidFill>
                  <a:schemeClr val="tx1"/>
                </a:solidFill>
                <a:latin typeface="+mn-lt"/>
                <a:ea typeface="+mn-ea"/>
                <a:cs typeface="+mn-cs"/>
              </a:rPr>
              <a:t>receive </a:t>
            </a:r>
            <a:r>
              <a:rPr lang="en-US" sz="2400" dirty="0" smtClean="0">
                <a:solidFill>
                  <a:schemeClr val="tx1"/>
                </a:solidFill>
                <a:latin typeface="+mn-lt"/>
                <a:ea typeface="+mn-ea"/>
                <a:cs typeface="+mn-cs"/>
              </a:rPr>
              <a:t>instability, to </a:t>
            </a:r>
            <a:r>
              <a:rPr lang="en-US" sz="2400" dirty="0">
                <a:solidFill>
                  <a:schemeClr val="tx1"/>
                </a:solidFill>
                <a:latin typeface="+mn-lt"/>
                <a:ea typeface="+mn-ea"/>
                <a:cs typeface="+mn-cs"/>
              </a:rPr>
              <a:t>be </a:t>
            </a:r>
            <a:r>
              <a:rPr lang="en-US" sz="2400" dirty="0" smtClean="0">
                <a:solidFill>
                  <a:schemeClr val="tx1"/>
                </a:solidFill>
                <a:latin typeface="+mn-lt"/>
                <a:ea typeface="+mn-ea"/>
                <a:cs typeface="+mn-cs"/>
              </a:rPr>
              <a:t>agitated or shaken. </a:t>
            </a:r>
          </a:p>
          <a:p>
            <a:pPr hangingPunct="0"/>
            <a:r>
              <a:rPr lang="en-US" sz="2400" dirty="0" smtClean="0">
                <a:solidFill>
                  <a:schemeClr val="tx1"/>
                </a:solidFill>
                <a:latin typeface="+mn-lt"/>
                <a:ea typeface="+mn-ea"/>
                <a:cs typeface="+mn-cs"/>
              </a:rPr>
              <a:t>They were shaken because they reacted to the false teachers with discouragement</a:t>
            </a:r>
            <a:r>
              <a:rPr lang="en-US" sz="2400" dirty="0">
                <a:solidFill>
                  <a:schemeClr val="tx1"/>
                </a:solidFill>
                <a:latin typeface="+mn-lt"/>
                <a:ea typeface="+mn-ea"/>
                <a:cs typeface="+mn-cs"/>
              </a:rPr>
              <a:t>, boredom, disillusion, self-pity and loneliness, frustration, jealousy and bitterness. </a:t>
            </a:r>
            <a:endParaRPr lang="en-US" sz="2400"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pPr hangingPunct="0"/>
            <a:r>
              <a:rPr lang="en-US" sz="2400" dirty="0" smtClean="0"/>
              <a:t>2. Characteristics. The greater grace life is related to the analogy of the cup running over in Psalm 23:5. </a:t>
            </a:r>
          </a:p>
          <a:p>
            <a:pPr hangingPunct="0"/>
            <a:r>
              <a:rPr lang="en-US" sz="2400" dirty="0" smtClean="0"/>
              <a:t>The cup in the greater grace capacity is maximum blessing through capacity. </a:t>
            </a:r>
          </a:p>
          <a:p>
            <a:pPr hangingPunct="0"/>
            <a:r>
              <a:rPr lang="en-US" sz="2400" dirty="0" smtClean="0"/>
              <a:t>The cup is made up of doctrine and God does not pour until you have a cup. </a:t>
            </a:r>
          </a:p>
          <a:p>
            <a:pPr hangingPunct="0">
              <a:buNone/>
            </a:pPr>
            <a:r>
              <a:rPr lang="en-US" sz="2400" dirty="0" smtClean="0"/>
              <a:t> </a:t>
            </a:r>
          </a:p>
          <a:p>
            <a:pPr hangingPunct="0"/>
            <a:r>
              <a:rPr lang="en-US" sz="2400" dirty="0" smtClean="0"/>
              <a:t>3. Greater grace is distinguished from other categories of God’s grace. </a:t>
            </a:r>
          </a:p>
          <a:p>
            <a:pPr hangingPunct="0">
              <a:buNone/>
            </a:pPr>
            <a:r>
              <a:rPr lang="en-US" sz="2400" dirty="0" smtClean="0"/>
              <a:t>     a) </a:t>
            </a:r>
            <a:r>
              <a:rPr lang="en-US" sz="2400" dirty="0" smtClean="0">
                <a:solidFill>
                  <a:srgbClr val="7030A0"/>
                </a:solidFill>
              </a:rPr>
              <a:t>Salvation grace </a:t>
            </a:r>
            <a:r>
              <a:rPr lang="en-US" sz="2400" dirty="0" smtClean="0"/>
              <a:t>— Ephesians 2:8ff.  It demands positive volition towards the person and work of Jesus Christ which results in being saved from eternal judgment.  </a:t>
            </a:r>
          </a:p>
          <a:p>
            <a:pPr hangingPunct="0">
              <a:buNone/>
            </a:pPr>
            <a:r>
              <a:rPr lang="en-US" sz="2400" dirty="0" smtClean="0"/>
              <a:t>     b) </a:t>
            </a:r>
            <a:r>
              <a:rPr lang="en-US" sz="2400" dirty="0" smtClean="0">
                <a:solidFill>
                  <a:srgbClr val="7030A0"/>
                </a:solidFill>
              </a:rPr>
              <a:t>Second category </a:t>
            </a:r>
            <a:r>
              <a:rPr lang="en-US" sz="2400" dirty="0" smtClean="0"/>
              <a:t>- Living or Logistical Grace -  the grace that keeps you alive in phase two (time). </a:t>
            </a:r>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buNone/>
            </a:pPr>
            <a:r>
              <a:rPr lang="en-US" sz="2400" dirty="0" smtClean="0"/>
              <a:t>    This is everything that God does for you in time to keep you </a:t>
            </a:r>
          </a:p>
          <a:p>
            <a:pPr hangingPunct="0">
              <a:buNone/>
            </a:pPr>
            <a:r>
              <a:rPr lang="en-US" sz="2400" dirty="0" smtClean="0"/>
              <a:t>    alive and intact in the intensified stage of the angelic conflict. </a:t>
            </a:r>
          </a:p>
          <a:p>
            <a:pPr hangingPunct="0">
              <a:buNone/>
            </a:pPr>
            <a:r>
              <a:rPr lang="en-US" sz="2400" b="1" dirty="0" smtClean="0"/>
              <a:t>    - No volition is involved, </a:t>
            </a:r>
            <a:r>
              <a:rPr lang="en-US" sz="2400" dirty="0" smtClean="0"/>
              <a:t>this is a matter of the sovereignty of God. </a:t>
            </a:r>
          </a:p>
          <a:p>
            <a:pPr hangingPunct="0">
              <a:buNone/>
            </a:pPr>
            <a:r>
              <a:rPr lang="en-US" sz="2400" dirty="0" smtClean="0"/>
              <a:t> </a:t>
            </a:r>
          </a:p>
          <a:p>
            <a:pPr hangingPunct="0">
              <a:buNone/>
            </a:pPr>
            <a:r>
              <a:rPr lang="en-US" sz="2400" dirty="0" smtClean="0"/>
              <a:t>   c) </a:t>
            </a:r>
            <a:r>
              <a:rPr lang="en-US" sz="2400" dirty="0" smtClean="0">
                <a:solidFill>
                  <a:srgbClr val="7030A0"/>
                </a:solidFill>
              </a:rPr>
              <a:t>Third category </a:t>
            </a:r>
            <a:r>
              <a:rPr lang="en-US" sz="2400" dirty="0" smtClean="0"/>
              <a:t>—  Greater grace. Volition is involved here. Positive volition is expressed toward the written Word            ( doctrine ) instead of the living Word. </a:t>
            </a:r>
          </a:p>
          <a:p>
            <a:pPr hangingPunct="0">
              <a:buNone/>
            </a:pPr>
            <a:r>
              <a:rPr lang="en-US" sz="2400" dirty="0" smtClean="0"/>
              <a:t> </a:t>
            </a:r>
          </a:p>
          <a:p>
            <a:pPr hangingPunct="0">
              <a:buNone/>
            </a:pPr>
            <a:r>
              <a:rPr lang="en-US" sz="2400" dirty="0" smtClean="0"/>
              <a:t>   d) </a:t>
            </a:r>
            <a:r>
              <a:rPr lang="en-US" sz="2400" dirty="0" smtClean="0">
                <a:solidFill>
                  <a:srgbClr val="7030A0"/>
                </a:solidFill>
              </a:rPr>
              <a:t>Fourth category </a:t>
            </a:r>
            <a:r>
              <a:rPr lang="en-US" sz="2400" dirty="0" smtClean="0"/>
              <a:t>in this distinction has to do with Ephesians 2:7 where you have </a:t>
            </a:r>
            <a:r>
              <a:rPr lang="en-US" sz="2400" dirty="0" smtClean="0">
                <a:solidFill>
                  <a:srgbClr val="C00000"/>
                </a:solidFill>
              </a:rPr>
              <a:t>“the exceeding riches of his grace.” </a:t>
            </a:r>
          </a:p>
          <a:p>
            <a:endParaRPr lang="en-US" dirty="0" smtClean="0"/>
          </a:p>
          <a:p>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buFont typeface="Arial" pitchFamily="34" charset="0"/>
              <a:buChar char="•"/>
            </a:pPr>
            <a:r>
              <a:rPr lang="en-US" sz="2400" dirty="0" smtClean="0"/>
              <a:t>But the Greek says, </a:t>
            </a:r>
            <a:r>
              <a:rPr lang="en-US" sz="2400" dirty="0" smtClean="0">
                <a:solidFill>
                  <a:srgbClr val="C00000"/>
                </a:solidFill>
              </a:rPr>
              <a:t>“surpassing grace.” </a:t>
            </a:r>
            <a:r>
              <a:rPr lang="en-US" sz="2400" dirty="0" smtClean="0"/>
              <a:t>Surpassing grace is phase three (eternity) grace, and there is no volition involved. </a:t>
            </a:r>
          </a:p>
          <a:p>
            <a:pPr hangingPunct="0">
              <a:buFont typeface="Arial" pitchFamily="34" charset="0"/>
              <a:buChar char="•"/>
            </a:pPr>
            <a:endParaRPr lang="en-US" sz="2400" dirty="0" smtClean="0"/>
          </a:p>
          <a:p>
            <a:pPr hangingPunct="0">
              <a:buFont typeface="Arial" pitchFamily="34" charset="0"/>
              <a:buChar char="•"/>
            </a:pPr>
            <a:r>
              <a:rPr lang="en-US" sz="2400" dirty="0" smtClean="0"/>
              <a:t>The angelic conflict is over, this is the place of ultimate sanctification, this depends upon the sovereignty of God and it lasts forever.  </a:t>
            </a:r>
          </a:p>
          <a:p>
            <a:endParaRPr lang="en-US" sz="2400" dirty="0" smtClean="0"/>
          </a:p>
          <a:p>
            <a:r>
              <a:rPr lang="en-US" sz="2400" dirty="0" smtClean="0"/>
              <a:t>4. The analogy - Greater grace is analogous to God resting on the seventh day. This is brought out in Hebrews 4:3, 10. </a:t>
            </a:r>
          </a:p>
          <a:p>
            <a:endParaRPr lang="en-US" sz="2400"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endParaRPr lang="en-US" sz="2400" dirty="0" smtClean="0"/>
          </a:p>
          <a:p>
            <a:pPr hangingPunct="0"/>
            <a:r>
              <a:rPr lang="en-US" sz="2400" dirty="0" smtClean="0"/>
              <a:t>5. The love problem related here. Because greater grace is different from reversionism, believers under discipline of reversionism sometimes have the feeling that in reversionism God doesn’t love them any more. </a:t>
            </a:r>
          </a:p>
          <a:p>
            <a:pPr hangingPunct="0"/>
            <a:endParaRPr lang="en-US" sz="2400" dirty="0" smtClean="0"/>
          </a:p>
          <a:p>
            <a:pPr hangingPunct="0"/>
            <a:r>
              <a:rPr lang="en-US" sz="2400" dirty="0" smtClean="0"/>
              <a:t>When a believer is carnal Christ still indwells him, it is only when he goes into reversionism that Christ goes outside the door and starts knocking — Revelation 3:20. </a:t>
            </a:r>
          </a:p>
          <a:p>
            <a:pPr hangingPunct="0">
              <a:buNone/>
            </a:pPr>
            <a:endParaRPr lang="en-US" sz="2400" dirty="0" smtClean="0"/>
          </a:p>
          <a:p>
            <a:pPr hangingPunct="0"/>
            <a:r>
              <a:rPr lang="en-US" sz="2400" dirty="0" smtClean="0"/>
              <a:t>The issue here is, does God love the reversionist? The answer </a:t>
            </a:r>
            <a:r>
              <a:rPr lang="en-US" sz="2400" dirty="0" smtClean="0"/>
              <a:t>is that </a:t>
            </a:r>
            <a:r>
              <a:rPr lang="en-US" sz="2400" dirty="0" smtClean="0"/>
              <a:t>God loves every believer with maximum love. </a:t>
            </a: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dirty="0" smtClean="0"/>
              <a:t>The issue was settled at the cross through propitiation whereby God found a way to love every believer regardless of his status in time and not compromise His righteousness and His justice.</a:t>
            </a:r>
          </a:p>
          <a:p>
            <a:pPr hangingPunct="0"/>
            <a:endParaRPr lang="en-US" sz="2400" dirty="0" smtClean="0"/>
          </a:p>
          <a:p>
            <a:pPr hangingPunct="0"/>
            <a:r>
              <a:rPr lang="en-US" sz="2400" dirty="0" smtClean="0"/>
              <a:t>So the believer’s love response varies according to the amount of doctrine in his soul. </a:t>
            </a:r>
          </a:p>
          <a:p>
            <a:pPr hangingPunct="0"/>
            <a:endParaRPr lang="en-US" sz="2400" dirty="0" smtClean="0"/>
          </a:p>
          <a:p>
            <a:pPr hangingPunct="0"/>
            <a:r>
              <a:rPr lang="en-US" sz="2400" dirty="0" smtClean="0"/>
              <a:t>God expresses His love in different ways, the means of expression is different. Expression to the greater grace believer is Romans 8:28 or God pouring. </a:t>
            </a:r>
          </a:p>
          <a:p>
            <a:endParaRPr lang="en-US" sz="2400" dirty="0" smtClean="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dirty="0" smtClean="0"/>
              <a:t>6. The key to greater grace begins with the happiness spectrum. </a:t>
            </a:r>
          </a:p>
          <a:p>
            <a:pPr hangingPunct="0"/>
            <a:r>
              <a:rPr lang="en-US" sz="2400" dirty="0" smtClean="0"/>
              <a:t>It always begins with the acquiring of +H. Our +H runs all the way from tranquility to ecstatics, it all depends on the situation. </a:t>
            </a:r>
          </a:p>
          <a:p>
            <a:pPr hangingPunct="0"/>
            <a:r>
              <a:rPr lang="en-US" sz="2400" dirty="0" smtClean="0"/>
              <a:t>The key is sharing God’s happiness — Philippians 4:4 and     1 Thessalonians 5:16. This happiness is acquired through the intake of doctrine — 1 John 1:4. </a:t>
            </a:r>
          </a:p>
          <a:p>
            <a:pPr hangingPunct="0"/>
            <a:endParaRPr lang="en-US" sz="2400" dirty="0" smtClean="0"/>
          </a:p>
          <a:p>
            <a:pPr hangingPunct="0"/>
            <a:r>
              <a:rPr lang="en-US" sz="2400" dirty="0" smtClean="0"/>
              <a:t>7. The celebrityship of Christ. The greater grace believer has maximum love and appreciation for the Lord Jesus Christ — Lamentations 3:22-25; Hebrews 12:2; Colossians 3:1,2. </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pPr hangingPunct="0"/>
            <a:r>
              <a:rPr lang="en-US" sz="2400" dirty="0" smtClean="0"/>
              <a:t>The celebrityship of Christ has a constant test, the communion table is one of the issues. </a:t>
            </a:r>
          </a:p>
          <a:p>
            <a:pPr hangingPunct="0"/>
            <a:r>
              <a:rPr lang="en-US" sz="2400" dirty="0" smtClean="0"/>
              <a:t>When believers reach greater grace communion has a meaning that it never had before.</a:t>
            </a:r>
          </a:p>
          <a:p>
            <a:endParaRPr lang="en-US" sz="2400" dirty="0" smtClean="0"/>
          </a:p>
          <a:p>
            <a:pPr hangingPunct="0"/>
            <a:r>
              <a:rPr lang="en-US" sz="2400" dirty="0" smtClean="0"/>
              <a:t>8. The capacity factor is involved in  greater grace. </a:t>
            </a:r>
          </a:p>
          <a:p>
            <a:pPr hangingPunct="0">
              <a:buNone/>
            </a:pPr>
            <a:r>
              <a:rPr lang="en-US" sz="2400" dirty="0" smtClean="0"/>
              <a:t>    </a:t>
            </a:r>
            <a:r>
              <a:rPr lang="en-US" sz="2400" u="sng" dirty="0" smtClean="0"/>
              <a:t>Freedom </a:t>
            </a:r>
            <a:r>
              <a:rPr lang="en-US" sz="2400" dirty="0" smtClean="0"/>
              <a:t>— Galatians 5:1; James 1:25-2:12; Romans 8:21;   2 Corinthians 3:17; </a:t>
            </a:r>
          </a:p>
          <a:p>
            <a:pPr hangingPunct="0">
              <a:buNone/>
            </a:pPr>
            <a:r>
              <a:rPr lang="en-US" sz="2400" dirty="0" smtClean="0"/>
              <a:t>    </a:t>
            </a:r>
            <a:r>
              <a:rPr lang="en-US" sz="2400" u="sng" dirty="0" smtClean="0"/>
              <a:t>Life</a:t>
            </a:r>
            <a:r>
              <a:rPr lang="en-US" sz="2400" dirty="0" smtClean="0"/>
              <a:t> — 1 Samuel 17:47; 18:5, 14, 30; </a:t>
            </a:r>
          </a:p>
          <a:p>
            <a:pPr hangingPunct="0">
              <a:buNone/>
            </a:pPr>
            <a:r>
              <a:rPr lang="en-US" sz="2400" dirty="0" smtClean="0"/>
              <a:t>    </a:t>
            </a:r>
            <a:r>
              <a:rPr lang="en-US" sz="2400" u="sng" dirty="0" smtClean="0"/>
              <a:t>Love</a:t>
            </a:r>
            <a:r>
              <a:rPr lang="en-US" sz="2400" dirty="0" smtClean="0"/>
              <a:t> in all of its categories — </a:t>
            </a:r>
          </a:p>
          <a:p>
            <a:pPr hangingPunct="0">
              <a:buNone/>
            </a:pPr>
            <a:r>
              <a:rPr lang="en-US" sz="2400" dirty="0" smtClean="0"/>
              <a:t>       * For God ( Deuteronomy 6:6; 30:20; Joshua 23:10,11; </a:t>
            </a:r>
            <a:r>
              <a:rPr lang="en-US" sz="2400" dirty="0" smtClean="0"/>
              <a:t>    1 </a:t>
            </a:r>
            <a:r>
              <a:rPr lang="en-US" sz="2400" dirty="0" smtClean="0"/>
              <a:t>John 2:5; 4:19 )</a:t>
            </a:r>
          </a:p>
          <a:p>
            <a:pPr hangingPunct="0">
              <a:buNone/>
            </a:pPr>
            <a:r>
              <a:rPr lang="en-US" sz="2400" dirty="0" smtClean="0"/>
              <a:t>       * Marriage ( Song of Solomon 8:6,7 )</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buNone/>
            </a:pPr>
            <a:r>
              <a:rPr lang="en-US" dirty="0" smtClean="0"/>
              <a:t> </a:t>
            </a:r>
            <a:r>
              <a:rPr lang="en-US" sz="2400" dirty="0" smtClean="0"/>
              <a:t>    * Friends – ( 2 Samuel 1:26 ) </a:t>
            </a:r>
          </a:p>
          <a:p>
            <a:pPr hangingPunct="0">
              <a:buNone/>
            </a:pPr>
            <a:r>
              <a:rPr lang="en-US" sz="2400" dirty="0" smtClean="0"/>
              <a:t>     * Happiness — ( Psalm 9:1,2; 21:1; 31:7; 43:4; 97:12; John 17:13; 1 John 1:4 )</a:t>
            </a:r>
          </a:p>
          <a:p>
            <a:pPr hangingPunct="0">
              <a:buNone/>
            </a:pPr>
            <a:r>
              <a:rPr lang="en-US" sz="2400" dirty="0" smtClean="0"/>
              <a:t>     * Suffering — ( 2 Corinthians 12:7-10)</a:t>
            </a:r>
          </a:p>
          <a:p>
            <a:pPr hangingPunct="0">
              <a:buNone/>
            </a:pPr>
            <a:r>
              <a:rPr lang="en-US" sz="2400" dirty="0" smtClean="0"/>
              <a:t> </a:t>
            </a:r>
          </a:p>
          <a:p>
            <a:pPr hangingPunct="0"/>
            <a:r>
              <a:rPr lang="en-US" sz="2400" dirty="0" smtClean="0"/>
              <a:t>9. The availability of greater grace — Isaiah 30:18, God is tapping His foot waiting for us to get there. This is an anthropomorphism of impatience. </a:t>
            </a:r>
          </a:p>
          <a:p>
            <a:pPr hangingPunct="0"/>
            <a:endParaRPr lang="en-US" sz="2400" dirty="0" smtClean="0"/>
          </a:p>
          <a:p>
            <a:pPr hangingPunct="0"/>
            <a:r>
              <a:rPr lang="en-US" sz="2400" dirty="0" smtClean="0"/>
              <a:t>10. The promotion of greater grace — Psalm 84; 1 Samuel 17. </a:t>
            </a:r>
          </a:p>
          <a:p>
            <a:endParaRPr lang="en-US" dirty="0" smtClean="0"/>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991600" cy="5867400"/>
          </a:xfrm>
        </p:spPr>
        <p:txBody>
          <a:bodyPr/>
          <a:lstStyle/>
          <a:p>
            <a:pPr hangingPunct="0"/>
            <a:r>
              <a:rPr lang="en-US" sz="2400" dirty="0" smtClean="0"/>
              <a:t>2:15 </a:t>
            </a:r>
            <a:r>
              <a:rPr lang="en-US" sz="2400" b="1" dirty="0" smtClean="0">
                <a:solidFill>
                  <a:srgbClr val="0070C0"/>
                </a:solidFill>
              </a:rPr>
              <a:t>— “Therefore, brethren stand fast” </a:t>
            </a:r>
            <a:r>
              <a:rPr lang="en-US" sz="2400" dirty="0" smtClean="0"/>
              <a:t>— royal priests, members of the royal family of God. STEKO PAImpv -  to stand firm under pressure. </a:t>
            </a:r>
          </a:p>
          <a:p>
            <a:pPr hangingPunct="0"/>
            <a:r>
              <a:rPr lang="en-US" sz="2400" dirty="0" smtClean="0"/>
              <a:t>The present tense is the progressive present. As you continue to take in doctrine you continue to stand firm. </a:t>
            </a:r>
          </a:p>
          <a:p>
            <a:pPr hangingPunct="0"/>
            <a:r>
              <a:rPr lang="en-US" sz="2400" dirty="0" smtClean="0"/>
              <a:t>The active voice: the royal priest produces the action under the control of the Holy Spirit and the application of doctrine. </a:t>
            </a:r>
          </a:p>
          <a:p>
            <a:pPr hangingPunct="0"/>
            <a:r>
              <a:rPr lang="en-US" sz="2400" dirty="0" smtClean="0"/>
              <a:t>The imperative mood is a direct command. This verb means to be consistent. </a:t>
            </a:r>
          </a:p>
          <a:p>
            <a:pPr hangingPunct="0"/>
            <a:r>
              <a:rPr lang="en-US" sz="2400" b="1" dirty="0" smtClean="0">
                <a:solidFill>
                  <a:srgbClr val="0070C0"/>
                </a:solidFill>
              </a:rPr>
              <a:t>“and hold” </a:t>
            </a:r>
            <a:r>
              <a:rPr lang="en-US" sz="2400" dirty="0" smtClean="0"/>
              <a:t>— KRATEO – PAImpv - to seize and to hang on to. Refers to consistently learning and applying BD. </a:t>
            </a:r>
          </a:p>
          <a:p>
            <a:pPr hangingPunct="0"/>
            <a:r>
              <a:rPr lang="en-US" sz="2400" b="1" dirty="0" smtClean="0">
                <a:solidFill>
                  <a:srgbClr val="0070C0"/>
                </a:solidFill>
              </a:rPr>
              <a:t>“the categories” </a:t>
            </a:r>
            <a:r>
              <a:rPr lang="en-US" sz="2400" dirty="0" smtClean="0"/>
              <a:t>– PARADOSI – to hand over something that is categorically arranged, “categories.” You must cling tenaciously to the categories of doctrine</a:t>
            </a:r>
            <a:r>
              <a:rPr lang="en-US" sz="2400" dirty="0" smtClean="0"/>
              <a:t>.</a:t>
            </a:r>
            <a:r>
              <a:rPr lang="en-US" sz="2400" dirty="0" smtClean="0"/>
              <a:t>	</a:t>
            </a:r>
            <a:endParaRPr lang="en-US" sz="2400"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839200" cy="5791200"/>
          </a:xfrm>
        </p:spPr>
        <p:txBody>
          <a:bodyPr/>
          <a:lstStyle/>
          <a:p>
            <a:pPr hangingPunct="0"/>
            <a:r>
              <a:rPr lang="en-US" sz="2400" b="1" dirty="0" smtClean="0">
                <a:solidFill>
                  <a:srgbClr val="0070C0"/>
                </a:solidFill>
              </a:rPr>
              <a:t>“which you have been taught” </a:t>
            </a:r>
            <a:r>
              <a:rPr lang="en-US" sz="2400" dirty="0" smtClean="0"/>
              <a:t>— the relative pronoun refers to the categories of doctrine. The aorist passive indicative of DIDASKO refers to someone teaching you in public assembly who is qualified. </a:t>
            </a:r>
          </a:p>
          <a:p>
            <a:pPr hangingPunct="0"/>
            <a:endParaRPr lang="en-US" sz="2400" dirty="0" smtClean="0"/>
          </a:p>
          <a:p>
            <a:pPr hangingPunct="0"/>
            <a:r>
              <a:rPr lang="en-US" sz="2400" dirty="0" smtClean="0"/>
              <a:t>In the royal priesthood the only surviving qualification is the gift of pastor-teacher. Culminative aorist takes in the teaching of the PT and your learning and application of BD. </a:t>
            </a:r>
          </a:p>
          <a:p>
            <a:pPr hangingPunct="0"/>
            <a:endParaRPr lang="en-US" sz="2400" dirty="0" smtClean="0"/>
          </a:p>
          <a:p>
            <a:pPr hangingPunct="0"/>
            <a:r>
              <a:rPr lang="en-US" sz="2400" dirty="0" smtClean="0"/>
              <a:t>The result is entrance into the greater grace life. You are taught until you reach that point. </a:t>
            </a:r>
            <a:r>
              <a:rPr lang="en-US" sz="2400" b="1" dirty="0" smtClean="0">
                <a:solidFill>
                  <a:srgbClr val="0070C0"/>
                </a:solidFill>
              </a:rPr>
              <a:t>“by the word even our epistle” </a:t>
            </a:r>
            <a:r>
              <a:rPr lang="en-US" sz="2400" dirty="0" smtClean="0"/>
              <a:t>— DIA plus LOGOI, DIA plus EPISTOLE. </a:t>
            </a:r>
            <a:endParaRPr lang="en-US" dirty="0"/>
          </a:p>
        </p:txBody>
      </p:sp>
    </p:spTree>
  </p:cSld>
  <p:clrMapOvr>
    <a:masterClrMapping/>
  </p:clrMapOvr>
</p:sld>
</file>

<file path=ppt/theme/theme1.xml><?xml version="1.0" encoding="utf-8"?>
<a:theme xmlns:a="http://schemas.openxmlformats.org/drawingml/2006/main" name="Global">
  <a:themeElements>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Designs\Global.pot</Template>
  <TotalTime>1046</TotalTime>
  <Words>10969</Words>
  <Application>Microsoft Office PowerPoint</Application>
  <PresentationFormat>On-screen Show (4:3)</PresentationFormat>
  <Paragraphs>753</Paragraphs>
  <Slides>114</Slides>
  <Notes>0</Notes>
  <HiddenSlides>0</HiddenSlides>
  <MMClips>0</MMClips>
  <ScaleCrop>false</ScaleCrop>
  <HeadingPairs>
    <vt:vector size="4" baseType="variant">
      <vt:variant>
        <vt:lpstr>Theme</vt:lpstr>
      </vt:variant>
      <vt:variant>
        <vt:i4>1</vt:i4>
      </vt:variant>
      <vt:variant>
        <vt:lpstr>Slide Titles</vt:lpstr>
      </vt:variant>
      <vt:variant>
        <vt:i4>114</vt:i4>
      </vt:variant>
    </vt:vector>
  </HeadingPairs>
  <TitlesOfParts>
    <vt:vector size="115" baseType="lpstr">
      <vt:lpstr>Global</vt:lpstr>
      <vt:lpstr> Second Thessalonians 2:1-17      Church Not Involved in                  Tribulation</vt:lpstr>
      <vt:lpstr>     Assurance to Believers 2:1-2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    </vt:lpstr>
      <vt:lpstr>Slide 17</vt:lpstr>
      <vt:lpstr>Slide 18</vt:lpstr>
      <vt:lpstr>Slide 19</vt:lpstr>
      <vt:lpstr>Slide 20</vt:lpstr>
      <vt:lpstr>Slide 21</vt:lpstr>
      <vt:lpstr>Slide 22</vt:lpstr>
      <vt:lpstr>Slide 23</vt:lpstr>
      <vt:lpstr>Slide 24</vt:lpstr>
      <vt:lpstr>              Sequence of Events</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    Deliverance of Thessalonian Believers </vt:lpstr>
      <vt:lpstr>Slide 68</vt:lpstr>
      <vt:lpstr>     Doctrine of Grace Election</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Human Soul</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vector>
  </TitlesOfParts>
  <Company>Whitman County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 Thessalonians 2:1-17      Church Not Involved in                  Tribulation</dc:title>
  <dc:creator>Whitman County</dc:creator>
  <cp:lastModifiedBy>Ron McMurray</cp:lastModifiedBy>
  <cp:revision>43</cp:revision>
  <cp:lastPrinted>1601-01-01T00:00:00Z</cp:lastPrinted>
  <dcterms:created xsi:type="dcterms:W3CDTF">2005-03-17T18:35:29Z</dcterms:created>
  <dcterms:modified xsi:type="dcterms:W3CDTF">2011-05-22T01:50:37Z</dcterms:modified>
</cp:coreProperties>
</file>